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4"/>
  </p:notesMasterIdLst>
  <p:sldIdLst>
    <p:sldId id="270" r:id="rId2"/>
    <p:sldId id="266" r:id="rId3"/>
    <p:sldId id="259" r:id="rId4"/>
    <p:sldId id="258" r:id="rId5"/>
    <p:sldId id="260" r:id="rId6"/>
    <p:sldId id="261" r:id="rId7"/>
    <p:sldId id="257" r:id="rId8"/>
    <p:sldId id="256" r:id="rId9"/>
    <p:sldId id="268" r:id="rId10"/>
    <p:sldId id="271" r:id="rId11"/>
    <p:sldId id="264" r:id="rId12"/>
    <p:sldId id="265" r:id="rId13"/>
  </p:sldIdLst>
  <p:sldSz cx="9144000" cy="6858000" type="screen4x3"/>
  <p:notesSz cx="6858000" cy="9144000"/>
  <p:embeddedFontLst>
    <p:embeddedFont>
      <p:font typeface="Helvetica Neue" panose="020B060402020202020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9" roundtripDataSignature="AMtx7mhuYE9cW+8ee1eCOy0aEOUejpd33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snapToGrid="0">
      <p:cViewPr>
        <p:scale>
          <a:sx n="91" d="100"/>
          <a:sy n="91" d="100"/>
        </p:scale>
        <p:origin x="978" y="561"/>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2e31f6770da_0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g2e31f6770da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g2e31f6770da_0_1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8" name="Google Shape;1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3"/>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3"/>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a:spLocks noGrp="1"/>
          </p:cNvSpPr>
          <p:nvPr>
            <p:ph type="pic" idx="2"/>
          </p:nvPr>
        </p:nvSpPr>
        <p:spPr>
          <a:xfrm>
            <a:off x="1792288" y="612775"/>
            <a:ext cx="5486400" cy="4114800"/>
          </a:xfrm>
          <a:prstGeom prst="rect">
            <a:avLst/>
          </a:prstGeom>
          <a:noFill/>
          <a:ln>
            <a:noFill/>
          </a:ln>
        </p:spPr>
      </p:sp>
      <p:sp>
        <p:nvSpPr>
          <p:cNvPr id="68" name="Google Shape;68;p1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Ball/clay predict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109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dk1"/>
                </a:solidFill>
                <a:latin typeface="Helvetica Neue"/>
                <a:ea typeface="Helvetica Neue"/>
                <a:cs typeface="Helvetica Neue"/>
                <a:sym typeface="Helvetica Neue"/>
              </a:rPr>
              <a:t>Imagine you want to shut a door quickly but can’t reach it. You have at your disposal a rubber bouncy ball and an equally massive piece of clay. </a:t>
            </a:r>
            <a:endParaRPr sz="28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8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800" i="1">
                <a:solidFill>
                  <a:schemeClr val="dk1"/>
                </a:solidFill>
                <a:latin typeface="Helvetica Neue"/>
                <a:ea typeface="Helvetica Neue"/>
                <a:cs typeface="Helvetica Neue"/>
                <a:sym typeface="Helvetica Neue"/>
              </a:rPr>
              <a:t>Which of these would you choose to throw at the door so that you have a higher chance to shut the door quickly and why?</a:t>
            </a:r>
            <a:endParaRPr sz="2400" i="1">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9144000" cy="7695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500" b="1">
                <a:latin typeface="Helvetica Neue"/>
                <a:ea typeface="Helvetica Neue"/>
                <a:cs typeface="Helvetica Neue"/>
                <a:sym typeface="Helvetica Neue"/>
              </a:rPr>
              <a:t>Heat-transfers-from-hot-to-cold question</a:t>
            </a:r>
            <a:endParaRPr sz="4300"/>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2093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600">
                <a:solidFill>
                  <a:schemeClr val="dk1"/>
                </a:solidFill>
                <a:latin typeface="Helvetica Neue"/>
                <a:ea typeface="Helvetica Neue"/>
                <a:cs typeface="Helvetica Neue"/>
                <a:sym typeface="Helvetica Neue"/>
              </a:rPr>
              <a:t>You may have heard that “heat” or “thermal energy” transfers from hot to cold objects, and not the other way around.  </a:t>
            </a:r>
            <a:endParaRPr sz="26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6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600" i="1">
                <a:solidFill>
                  <a:schemeClr val="dk1"/>
                </a:solidFill>
                <a:latin typeface="Helvetica Neue"/>
                <a:ea typeface="Helvetica Neue"/>
                <a:cs typeface="Helvetica Neue"/>
                <a:sym typeface="Helvetica Neue"/>
              </a:rPr>
              <a:t>Why is that?  How do you make sense of this?</a:t>
            </a:r>
            <a:endParaRPr sz="2200" i="1">
              <a:latin typeface="Helvetica Neue"/>
              <a:ea typeface="Helvetica Neue"/>
              <a:cs typeface="Helvetica Neue"/>
              <a:sym typeface="Helvetica Neue"/>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Cubes question</a:t>
            </a:r>
            <a:endParaRPr/>
          </a:p>
        </p:txBody>
      </p:sp>
      <p:sp>
        <p:nvSpPr>
          <p:cNvPr id="90" name="Google Shape;90;p1"/>
          <p:cNvSpPr txBox="1">
            <a:spLocks noGrp="1"/>
          </p:cNvSpPr>
          <p:nvPr>
            <p:ph type="sldNum" idx="12"/>
          </p:nvPr>
        </p:nvSpPr>
        <p:spPr>
          <a:xfrm>
            <a:off x="6889040" y="5768574"/>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400">
                <a:latin typeface="Helvetica Neue"/>
                <a:ea typeface="Helvetica Neue"/>
                <a:cs typeface="Helvetica Neue"/>
                <a:sym typeface="Helvetica Neue"/>
              </a:rPr>
              <a:t>11</a:t>
            </a:fld>
            <a:endParaRPr sz="1400">
              <a:latin typeface="Helvetica Neue"/>
              <a:ea typeface="Helvetica Neue"/>
              <a:cs typeface="Helvetica Neue"/>
              <a:sym typeface="Helvetica Neue"/>
            </a:endParaRPr>
          </a:p>
        </p:txBody>
      </p:sp>
      <p:sp>
        <p:nvSpPr>
          <p:cNvPr id="91" name="Google Shape;91;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2" name="Google Shape;92;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3" name="Google Shape;93;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4" name="Google Shape;94;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5" name="Google Shape;95;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6" name="Google Shape;96;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7" name="Google Shape;97;p1"/>
          <p:cNvSpPr txBox="1"/>
          <p:nvPr/>
        </p:nvSpPr>
        <p:spPr>
          <a:xfrm>
            <a:off x="332509" y="769480"/>
            <a:ext cx="8205900" cy="5064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900">
                <a:solidFill>
                  <a:schemeClr val="dk1"/>
                </a:solidFill>
                <a:latin typeface="Helvetica Neue"/>
                <a:ea typeface="Helvetica Neue"/>
                <a:cs typeface="Helvetica Neue"/>
                <a:sym typeface="Helvetica Neue"/>
              </a:rPr>
              <a:t>A scientist in a laboratory does a series of experiments with identical cubes. The cubes are the same mass, same material, and same shape, and all start at room temperature. In every experiment, the scientist drops the cubes into a pot of boiling water. The cubes stay in the water for five minutes and then are dumped onto a table, and the scientist measures their temperature. </a:t>
            </a:r>
            <a:endParaRPr sz="19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1900">
              <a:solidFill>
                <a:schemeClr val="dk1"/>
              </a:solidFill>
              <a:latin typeface="Helvetica Neue"/>
              <a:ea typeface="Helvetica Neue"/>
              <a:cs typeface="Helvetica Neue"/>
              <a:sym typeface="Helvetica Neue"/>
            </a:endParaRPr>
          </a:p>
          <a:p>
            <a:pPr marL="457200" marR="0" lvl="0" indent="-349250" algn="l" rtl="0">
              <a:spcBef>
                <a:spcPts val="0"/>
              </a:spcBef>
              <a:spcAft>
                <a:spcPts val="0"/>
              </a:spcAft>
              <a:buClr>
                <a:schemeClr val="dk1"/>
              </a:buClr>
              <a:buSzPts val="1900"/>
              <a:buFont typeface="Helvetica Neue"/>
              <a:buAutoNum type="alphaLcParenBoth"/>
            </a:pPr>
            <a:r>
              <a:rPr lang="en-US" sz="1900" i="1">
                <a:solidFill>
                  <a:schemeClr val="dk1"/>
                </a:solidFill>
                <a:latin typeface="Helvetica Neue"/>
                <a:ea typeface="Helvetica Neue"/>
                <a:cs typeface="Helvetica Neue"/>
                <a:sym typeface="Helvetica Neue"/>
              </a:rPr>
              <a:t>In one of these experiments, the temperature of one of the cubes is much higher than the temperature of the other two. How do you make sense of this?</a:t>
            </a:r>
            <a:br>
              <a:rPr lang="en-US" sz="1900" i="1">
                <a:solidFill>
                  <a:schemeClr val="dk1"/>
                </a:solidFill>
                <a:latin typeface="Helvetica Neue"/>
                <a:ea typeface="Helvetica Neue"/>
                <a:cs typeface="Helvetica Neue"/>
                <a:sym typeface="Helvetica Neue"/>
              </a:rPr>
            </a:br>
            <a:endParaRPr sz="1900" i="1">
              <a:solidFill>
                <a:schemeClr val="dk1"/>
              </a:solidFill>
              <a:latin typeface="Helvetica Neue"/>
              <a:ea typeface="Helvetica Neue"/>
              <a:cs typeface="Helvetica Neue"/>
              <a:sym typeface="Helvetica Neue"/>
            </a:endParaRPr>
          </a:p>
          <a:p>
            <a:pPr marL="457200" marR="0" lvl="0" indent="-349250" algn="l" rtl="0">
              <a:spcBef>
                <a:spcPts val="0"/>
              </a:spcBef>
              <a:spcAft>
                <a:spcPts val="0"/>
              </a:spcAft>
              <a:buClr>
                <a:schemeClr val="dk1"/>
              </a:buClr>
              <a:buSzPts val="1900"/>
              <a:buFont typeface="Helvetica Neue"/>
              <a:buAutoNum type="alphaLcParenBoth"/>
            </a:pPr>
            <a:r>
              <a:rPr lang="en-US" sz="1900" i="1">
                <a:solidFill>
                  <a:schemeClr val="dk1"/>
                </a:solidFill>
                <a:latin typeface="Helvetica Neue"/>
                <a:ea typeface="Helvetica Neue"/>
                <a:cs typeface="Helvetica Neue"/>
                <a:sym typeface="Helvetica Neue"/>
              </a:rPr>
              <a:t>In another experiment, all three cubes have the same temperature. How do you make sense of this?</a:t>
            </a:r>
            <a:br>
              <a:rPr lang="en-US" sz="1900" i="1">
                <a:solidFill>
                  <a:schemeClr val="dk1"/>
                </a:solidFill>
                <a:latin typeface="Helvetica Neue"/>
                <a:ea typeface="Helvetica Neue"/>
                <a:cs typeface="Helvetica Neue"/>
                <a:sym typeface="Helvetica Neue"/>
              </a:rPr>
            </a:br>
            <a:endParaRPr sz="1900" i="1">
              <a:solidFill>
                <a:schemeClr val="dk1"/>
              </a:solidFill>
              <a:latin typeface="Helvetica Neue"/>
              <a:ea typeface="Helvetica Neue"/>
              <a:cs typeface="Helvetica Neue"/>
              <a:sym typeface="Helvetica Neue"/>
            </a:endParaRPr>
          </a:p>
          <a:p>
            <a:pPr marL="457200" marR="0" lvl="0" indent="-349250" algn="l" rtl="0">
              <a:spcBef>
                <a:spcPts val="0"/>
              </a:spcBef>
              <a:spcAft>
                <a:spcPts val="0"/>
              </a:spcAft>
              <a:buClr>
                <a:schemeClr val="dk1"/>
              </a:buClr>
              <a:buSzPts val="1900"/>
              <a:buFont typeface="Helvetica Neue"/>
              <a:buAutoNum type="alphaLcParenBoth"/>
            </a:pPr>
            <a:r>
              <a:rPr lang="en-US" sz="1900" i="1">
                <a:solidFill>
                  <a:schemeClr val="dk1"/>
                </a:solidFill>
                <a:latin typeface="Helvetica Neue"/>
                <a:ea typeface="Helvetica Neue"/>
                <a:cs typeface="Helvetica Neue"/>
                <a:sym typeface="Helvetica Neue"/>
              </a:rPr>
              <a:t>In yet another experiment, one of the three cubes has a temperature less than room temperature (i.e., the cube got colder in the water). How do you make sense of this?</a:t>
            </a:r>
            <a:endParaRPr sz="1900" i="1">
              <a:solidFill>
                <a:schemeClr val="dk1"/>
              </a:solidFill>
              <a:latin typeface="Helvetica Neue"/>
              <a:ea typeface="Helvetica Neue"/>
              <a:cs typeface="Helvetica Neue"/>
              <a:sym typeface="Helvetica Neue"/>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2e31f6770da_0_10"/>
          <p:cNvSpPr txBox="1">
            <a:spLocks noGrp="1"/>
          </p:cNvSpPr>
          <p:nvPr>
            <p:ph type="title"/>
          </p:nvPr>
        </p:nvSpPr>
        <p:spPr>
          <a:xfrm>
            <a:off x="0" y="0"/>
            <a:ext cx="8172900" cy="7695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Particles question</a:t>
            </a:r>
            <a:endParaRPr/>
          </a:p>
        </p:txBody>
      </p:sp>
      <p:sp>
        <p:nvSpPr>
          <p:cNvPr id="104" name="Google Shape;104;g2e31f6770da_0_10"/>
          <p:cNvSpPr txBox="1">
            <a:spLocks noGrp="1"/>
          </p:cNvSpPr>
          <p:nvPr>
            <p:ph type="sldNum" idx="12"/>
          </p:nvPr>
        </p:nvSpPr>
        <p:spPr>
          <a:xfrm>
            <a:off x="6889040" y="5768574"/>
            <a:ext cx="21336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400">
                <a:latin typeface="Helvetica Neue"/>
                <a:ea typeface="Helvetica Neue"/>
                <a:cs typeface="Helvetica Neue"/>
                <a:sym typeface="Helvetica Neue"/>
              </a:rPr>
              <a:t>12</a:t>
            </a:fld>
            <a:endParaRPr sz="1400">
              <a:latin typeface="Helvetica Neue"/>
              <a:ea typeface="Helvetica Neue"/>
              <a:cs typeface="Helvetica Neue"/>
              <a:sym typeface="Helvetica Neue"/>
            </a:endParaRPr>
          </a:p>
        </p:txBody>
      </p:sp>
      <p:sp>
        <p:nvSpPr>
          <p:cNvPr id="105" name="Google Shape;105;g2e31f6770da_0_10"/>
          <p:cNvSpPr/>
          <p:nvPr/>
        </p:nvSpPr>
        <p:spPr>
          <a:xfrm>
            <a:off x="0" y="6133699"/>
            <a:ext cx="9144000" cy="724200"/>
          </a:xfrm>
          <a:prstGeom prst="rect">
            <a:avLst/>
          </a:prstGeom>
          <a:gradFill>
            <a:gsLst>
              <a:gs pos="0">
                <a:srgbClr val="A5A5A5"/>
              </a:gs>
              <a:gs pos="100000">
                <a:srgbClr val="F2F2F2"/>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106" name="Google Shape;106;g2e31f6770da_0_10"/>
          <p:cNvCxnSpPr/>
          <p:nvPr/>
        </p:nvCxnSpPr>
        <p:spPr>
          <a:xfrm>
            <a:off x="0" y="6136551"/>
            <a:ext cx="9144000" cy="1500"/>
          </a:xfrm>
          <a:prstGeom prst="straightConnector1">
            <a:avLst/>
          </a:prstGeom>
          <a:noFill/>
          <a:ln w="25400" cap="flat" cmpd="sng">
            <a:solidFill>
              <a:srgbClr val="632423"/>
            </a:solidFill>
            <a:prstDash val="solid"/>
            <a:round/>
            <a:headEnd type="none" w="sm" len="sm"/>
            <a:tailEnd type="none" w="sm" len="sm"/>
          </a:ln>
        </p:spPr>
      </p:cxnSp>
      <p:pic>
        <p:nvPicPr>
          <p:cNvPr id="107" name="Google Shape;107;g2e31f6770da_0_10"/>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108" name="Google Shape;108;g2e31f6770da_0_10"/>
          <p:cNvSpPr txBox="1"/>
          <p:nvPr/>
        </p:nvSpPr>
        <p:spPr>
          <a:xfrm>
            <a:off x="5231658" y="6237252"/>
            <a:ext cx="3156600" cy="523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109" name="Google Shape;109;g2e31f6770da_0_10"/>
          <p:cNvSpPr txBox="1"/>
          <p:nvPr/>
        </p:nvSpPr>
        <p:spPr>
          <a:xfrm>
            <a:off x="743834" y="6246114"/>
            <a:ext cx="23649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110" name="Google Shape;110;g2e31f6770da_0_10"/>
          <p:cNvPicPr preferRelativeResize="0">
            <a:picLocks noGrp="1"/>
          </p:cNvPicPr>
          <p:nvPr>
            <p:ph type="body" idx="1"/>
          </p:nvPr>
        </p:nvPicPr>
        <p:blipFill>
          <a:blip r:embed="rId4"/>
          <a:srcRect/>
          <a:stretch/>
        </p:blipFill>
        <p:spPr>
          <a:xfrm>
            <a:off x="131333" y="6150473"/>
            <a:ext cx="656700" cy="707400"/>
          </a:xfrm>
          <a:prstGeom prst="rect">
            <a:avLst/>
          </a:prstGeom>
          <a:noFill/>
          <a:ln>
            <a:noFill/>
          </a:ln>
        </p:spPr>
      </p:pic>
      <p:sp>
        <p:nvSpPr>
          <p:cNvPr id="111" name="Google Shape;111;g2e31f6770da_0_10"/>
          <p:cNvSpPr txBox="1"/>
          <p:nvPr/>
        </p:nvSpPr>
        <p:spPr>
          <a:xfrm>
            <a:off x="332509" y="829568"/>
            <a:ext cx="8205900" cy="535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Helvetica Neue"/>
                <a:ea typeface="Helvetica Neue"/>
                <a:cs typeface="Helvetica Neue"/>
                <a:sym typeface="Helvetica Neue"/>
              </a:rPr>
              <a:t>Imagine it were possible for a scientist to track single gas particles in a sealed container and measure their speed at different moments. In a series of experiments, this scientist takes a sealed container of gas and identifies three identical gas particles, all moving with the same initial speed but in different (random) directions. Five minutes later, the scientist locates the same three particles and measures their speeds again. </a:t>
            </a:r>
            <a:endParaRPr sz="18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1800">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arenBoth"/>
            </a:pPr>
            <a:r>
              <a:rPr lang="en-US" sz="1800" i="1">
                <a:solidFill>
                  <a:schemeClr val="dk1"/>
                </a:solidFill>
                <a:latin typeface="Helvetica Neue"/>
                <a:ea typeface="Helvetica Neue"/>
                <a:cs typeface="Helvetica Neue"/>
                <a:sym typeface="Helvetica Neue"/>
              </a:rPr>
              <a:t>In one of these experiments, the scientist finds that five minutes after the initial measurement, one of the three particles has a much higher speed than the other two particles. How do you make sense of this?</a:t>
            </a:r>
            <a:br>
              <a:rPr lang="en-US" sz="1800" i="1">
                <a:solidFill>
                  <a:schemeClr val="dk1"/>
                </a:solidFill>
                <a:latin typeface="Helvetica Neue"/>
                <a:ea typeface="Helvetica Neue"/>
                <a:cs typeface="Helvetica Neue"/>
                <a:sym typeface="Helvetica Neue"/>
              </a:rPr>
            </a:br>
            <a:endParaRPr sz="1800" i="1">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arenBoth"/>
            </a:pPr>
            <a:r>
              <a:rPr lang="en-US" sz="1800" i="1">
                <a:solidFill>
                  <a:schemeClr val="dk1"/>
                </a:solidFill>
                <a:latin typeface="Helvetica Neue"/>
                <a:ea typeface="Helvetica Neue"/>
                <a:cs typeface="Helvetica Neue"/>
                <a:sym typeface="Helvetica Neue"/>
              </a:rPr>
              <a:t>In another experiment, the scientist finds that five minutes after the initial measurement, the three particles have the same speed as one another. How do you make sense of this?</a:t>
            </a:r>
            <a:br>
              <a:rPr lang="en-US" sz="1800" i="1">
                <a:solidFill>
                  <a:schemeClr val="dk1"/>
                </a:solidFill>
                <a:latin typeface="Helvetica Neue"/>
                <a:ea typeface="Helvetica Neue"/>
                <a:cs typeface="Helvetica Neue"/>
                <a:sym typeface="Helvetica Neue"/>
              </a:rPr>
            </a:br>
            <a:endParaRPr sz="1800" i="1">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arenBoth"/>
            </a:pPr>
            <a:r>
              <a:rPr lang="en-US" sz="1800" i="1">
                <a:solidFill>
                  <a:schemeClr val="dk1"/>
                </a:solidFill>
                <a:latin typeface="Helvetica Neue"/>
                <a:ea typeface="Helvetica Neue"/>
                <a:cs typeface="Helvetica Neue"/>
                <a:sym typeface="Helvetica Neue"/>
              </a:rPr>
              <a:t>In yet another experiment, the scientist finds that five minutes after the initial measurement, one of the particles has a speed much lower than the initial particle speeds (i.e., the particle slowed down). How do you make sense of this?</a:t>
            </a:r>
            <a:endParaRPr sz="1800" i="1">
              <a:solidFill>
                <a:schemeClr val="dk1"/>
              </a:solidFill>
              <a:latin typeface="Helvetica Neue"/>
              <a:ea typeface="Helvetica Neue"/>
              <a:cs typeface="Helvetica Neue"/>
              <a:sym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9144000" cy="7695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Desk chair momentum predict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694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600" dirty="0">
                <a:solidFill>
                  <a:schemeClr val="dk1"/>
                </a:solidFill>
                <a:latin typeface="Helvetica Neue"/>
                <a:ea typeface="Helvetica Neue"/>
                <a:cs typeface="Helvetica Neue"/>
                <a:sym typeface="Helvetica Neue"/>
              </a:rPr>
              <a:t>Two students are facing one another while sitting at rest in desk chairs with low-friction bearings. One of the students tosses a large, heavy ball to the other.</a:t>
            </a:r>
            <a:endParaRPr sz="2600" dirty="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600" dirty="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600" i="1" dirty="0">
                <a:solidFill>
                  <a:schemeClr val="dk1"/>
                </a:solidFill>
                <a:latin typeface="Helvetica Neue"/>
                <a:ea typeface="Helvetica Neue"/>
                <a:cs typeface="Helvetica Neue"/>
                <a:sym typeface="Helvetica Neue"/>
              </a:rPr>
              <a:t>Does the student who catches the ball remain at rest?</a:t>
            </a:r>
            <a:endParaRPr sz="2600" i="1" dirty="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600" i="1" dirty="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600" i="1" dirty="0">
                <a:solidFill>
                  <a:schemeClr val="dk1"/>
                </a:solidFill>
                <a:latin typeface="Helvetica Neue"/>
                <a:ea typeface="Helvetica Neue"/>
                <a:cs typeface="Helvetica Neue"/>
                <a:sym typeface="Helvetica Neue"/>
              </a:rPr>
              <a:t>Does the student who tosses the ball remain at rest?</a:t>
            </a:r>
            <a:endParaRPr sz="2600" i="1" dirty="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600" i="1" dirty="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600" i="1" dirty="0">
                <a:solidFill>
                  <a:schemeClr val="dk1"/>
                </a:solidFill>
                <a:latin typeface="Helvetica Neue"/>
                <a:ea typeface="Helvetica Neue"/>
                <a:cs typeface="Helvetica Neue"/>
                <a:sym typeface="Helvetica Neue"/>
              </a:rPr>
              <a:t>Explain why your answers make sense to you.</a:t>
            </a:r>
            <a:endParaRPr sz="2600" i="1" dirty="0">
              <a:solidFill>
                <a:schemeClr val="dk1"/>
              </a:solidFill>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Rank the bulbs explain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4248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Helvetica Neue"/>
                <a:ea typeface="Helvetica Neue"/>
                <a:cs typeface="Helvetica Neue"/>
                <a:sym typeface="Helvetica Neue"/>
              </a:rPr>
              <a:t>The switch in the circuit at right is </a:t>
            </a:r>
            <a:br>
              <a:rPr lang="en-US" sz="1800">
                <a:solidFill>
                  <a:schemeClr val="dk1"/>
                </a:solidFill>
                <a:latin typeface="Helvetica Neue"/>
                <a:ea typeface="Helvetica Neue"/>
                <a:cs typeface="Helvetica Neue"/>
                <a:sym typeface="Helvetica Neue"/>
              </a:rPr>
            </a:br>
            <a:r>
              <a:rPr lang="en-US" sz="1800">
                <a:solidFill>
                  <a:schemeClr val="dk1"/>
                </a:solidFill>
                <a:latin typeface="Helvetica Neue"/>
                <a:ea typeface="Helvetica Neue"/>
                <a:cs typeface="Helvetica Neue"/>
                <a:sym typeface="Helvetica Neue"/>
              </a:rPr>
              <a:t>originally closed.</a:t>
            </a:r>
            <a:endParaRPr sz="18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1800">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eriod"/>
            </a:pPr>
            <a:r>
              <a:rPr lang="en-US" sz="1800" i="1">
                <a:solidFill>
                  <a:schemeClr val="dk1"/>
                </a:solidFill>
                <a:latin typeface="Helvetica Neue"/>
                <a:ea typeface="Helvetica Neue"/>
                <a:cs typeface="Helvetica Neue"/>
                <a:sym typeface="Helvetica Neue"/>
              </a:rPr>
              <a:t>When the switch is closed, the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ranking of the brightness of the bulbs is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A = D &gt; B = C. Explain why this ranking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is observed. (If this ranking </a:t>
            </a:r>
            <a:r>
              <a:rPr lang="en-US" sz="1800" i="1" u="sng">
                <a:solidFill>
                  <a:schemeClr val="dk1"/>
                </a:solidFill>
                <a:latin typeface="Helvetica Neue"/>
                <a:ea typeface="Helvetica Neue"/>
                <a:cs typeface="Helvetica Neue"/>
                <a:sym typeface="Helvetica Neue"/>
              </a:rPr>
              <a:t>doesn’t</a:t>
            </a:r>
            <a:r>
              <a:rPr lang="en-US" sz="1800" i="1">
                <a:solidFill>
                  <a:schemeClr val="dk1"/>
                </a:solidFill>
                <a:latin typeface="Helvetica Neue"/>
                <a:ea typeface="Helvetica Neue"/>
                <a:cs typeface="Helvetica Neue"/>
                <a:sym typeface="Helvetica Neue"/>
              </a:rPr>
              <a:t>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make sense, say why not or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what you expected differently.)</a:t>
            </a:r>
            <a:br>
              <a:rPr lang="en-US" sz="1800" i="1">
                <a:solidFill>
                  <a:schemeClr val="dk1"/>
                </a:solidFill>
                <a:latin typeface="Helvetica Neue"/>
                <a:ea typeface="Helvetica Neue"/>
                <a:cs typeface="Helvetica Neue"/>
                <a:sym typeface="Helvetica Neue"/>
              </a:rPr>
            </a:br>
            <a:endParaRPr sz="1800" i="1">
              <a:solidFill>
                <a:schemeClr val="dk1"/>
              </a:solidFill>
              <a:latin typeface="Helvetica Neue"/>
              <a:ea typeface="Helvetica Neue"/>
              <a:cs typeface="Helvetica Neue"/>
              <a:sym typeface="Helvetica Neue"/>
            </a:endParaRPr>
          </a:p>
          <a:p>
            <a:pPr marL="457200" marR="0" lvl="0" indent="-342900" algn="l" rtl="0">
              <a:spcBef>
                <a:spcPts val="0"/>
              </a:spcBef>
              <a:spcAft>
                <a:spcPts val="0"/>
              </a:spcAft>
              <a:buClr>
                <a:schemeClr val="dk1"/>
              </a:buClr>
              <a:buSzPts val="1800"/>
              <a:buFont typeface="Helvetica Neue"/>
              <a:buAutoNum type="alphaLcPeriod"/>
            </a:pPr>
            <a:r>
              <a:rPr lang="en-US" sz="1800" i="1">
                <a:solidFill>
                  <a:schemeClr val="dk1"/>
                </a:solidFill>
                <a:latin typeface="Helvetica Neue"/>
                <a:ea typeface="Helvetica Neue"/>
                <a:cs typeface="Helvetica Neue"/>
                <a:sym typeface="Helvetica Neue"/>
              </a:rPr>
              <a:t>When the switch is opened,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bulbs A and D get dimmer, bulb B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gets brighter, and bulb C goes out </a:t>
            </a:r>
            <a:br>
              <a:rPr lang="en-US" sz="1800" i="1">
                <a:solidFill>
                  <a:schemeClr val="dk1"/>
                </a:solidFill>
                <a:latin typeface="Helvetica Neue"/>
                <a:ea typeface="Helvetica Neue"/>
                <a:cs typeface="Helvetica Neue"/>
                <a:sym typeface="Helvetica Neue"/>
              </a:rPr>
            </a:br>
            <a:r>
              <a:rPr lang="en-US" sz="1800" i="1">
                <a:solidFill>
                  <a:schemeClr val="dk1"/>
                </a:solidFill>
                <a:latin typeface="Helvetica Neue"/>
                <a:ea typeface="Helvetica Neue"/>
                <a:cs typeface="Helvetica Neue"/>
                <a:sym typeface="Helvetica Neue"/>
              </a:rPr>
              <a:t>(does not light). Explain why this is observed when the switch is opened. (Again, if it doesn’t make sense, please say so, and why not.)</a:t>
            </a:r>
            <a:endParaRPr sz="1800" i="1">
              <a:solidFill>
                <a:schemeClr val="dk1"/>
              </a:solidFill>
              <a:latin typeface="Helvetica Neue"/>
              <a:ea typeface="Helvetica Neue"/>
              <a:cs typeface="Helvetica Neue"/>
              <a:sym typeface="Helvetica Neue"/>
            </a:endParaRPr>
          </a:p>
        </p:txBody>
      </p:sp>
      <p:pic>
        <p:nvPicPr>
          <p:cNvPr id="97" name="Google Shape;97;p1"/>
          <p:cNvPicPr preferRelativeResize="0"/>
          <p:nvPr/>
        </p:nvPicPr>
        <p:blipFill>
          <a:blip r:embed="rId5">
            <a:alphaModFix/>
          </a:blip>
          <a:stretch>
            <a:fillRect/>
          </a:stretch>
        </p:blipFill>
        <p:spPr>
          <a:xfrm>
            <a:off x="4841452" y="1211047"/>
            <a:ext cx="4049225" cy="32814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dirty="0">
                <a:latin typeface="Helvetica Neue"/>
                <a:ea typeface="Helvetica Neue"/>
                <a:cs typeface="Helvetica Neue"/>
                <a:sym typeface="Helvetica Neue"/>
              </a:rPr>
              <a:t>Order of elements explain question</a:t>
            </a:r>
            <a:endParaRPr dirty="0"/>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694200"/>
          </a:xfrm>
          <a:prstGeom prst="rect">
            <a:avLst/>
          </a:prstGeom>
          <a:noFill/>
          <a:ln>
            <a:noFill/>
          </a:ln>
        </p:spPr>
        <p:txBody>
          <a:bodyPr spcFirstLastPara="1" wrap="square" lIns="91425" tIns="45700" rIns="91425" bIns="45700" anchor="t" anchorCtr="0">
            <a:spAutoFit/>
          </a:bodyPr>
          <a:lstStyle/>
          <a:p>
            <a:pPr marL="0" lvl="0" indent="0" rtl="0">
              <a:lnSpc>
                <a:spcPct val="100000"/>
              </a:lnSpc>
              <a:spcBef>
                <a:spcPts val="0"/>
              </a:spcBef>
              <a:spcAft>
                <a:spcPts val="0"/>
              </a:spcAft>
              <a:buSzPts val="1100"/>
              <a:buNone/>
            </a:pPr>
            <a:r>
              <a:rPr lang="en-US" sz="1800" dirty="0">
                <a:solidFill>
                  <a:schemeClr val="dk1"/>
                </a:solidFill>
                <a:latin typeface="Helvetica Neue"/>
                <a:ea typeface="Helvetica Neue"/>
                <a:cs typeface="Helvetica Neue"/>
                <a:sym typeface="Helvetica Neue"/>
              </a:rPr>
              <a:t>A TA constructs two circuits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(shown at right). Each circuit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contains the same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3 bulbs and 3 batteries.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The only difference between the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two circuits is the order in which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the elements are placed.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The brightness of the bulbs in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circuit A and B are the same. </a:t>
            </a:r>
            <a:br>
              <a:rPr lang="en-US" sz="1800" dirty="0">
                <a:solidFill>
                  <a:schemeClr val="dk1"/>
                </a:solidFill>
                <a:latin typeface="Helvetica Neue"/>
                <a:ea typeface="Helvetica Neue"/>
                <a:cs typeface="Helvetica Neue"/>
                <a:sym typeface="Helvetica Neue"/>
              </a:rPr>
            </a:br>
            <a:r>
              <a:rPr lang="en-US" sz="1800" dirty="0">
                <a:solidFill>
                  <a:schemeClr val="dk1"/>
                </a:solidFill>
                <a:latin typeface="Helvetica Neue"/>
                <a:ea typeface="Helvetica Neue"/>
                <a:cs typeface="Helvetica Neue"/>
                <a:sym typeface="Helvetica Neue"/>
              </a:rPr>
              <a:t>(</a:t>
            </a:r>
            <a:r>
              <a:rPr lang="en-US" sz="1800" i="1" dirty="0">
                <a:solidFill>
                  <a:schemeClr val="dk1"/>
                </a:solidFill>
                <a:latin typeface="Helvetica Neue"/>
                <a:ea typeface="Helvetica Neue"/>
                <a:cs typeface="Helvetica Neue"/>
                <a:sym typeface="Helvetica Neue"/>
              </a:rPr>
              <a:t>i.e., </a:t>
            </a:r>
            <a:r>
              <a:rPr lang="en-US" sz="1800" dirty="0">
                <a:solidFill>
                  <a:schemeClr val="dk1"/>
                </a:solidFill>
                <a:latin typeface="Helvetica Neue"/>
                <a:ea typeface="Helvetica Neue"/>
                <a:cs typeface="Helvetica Neue"/>
                <a:sym typeface="Helvetica Neue"/>
              </a:rPr>
              <a:t>all 6 bulbs shine equally bright). </a:t>
            </a:r>
            <a:br>
              <a:rPr lang="en-US" sz="1800" dirty="0">
                <a:solidFill>
                  <a:schemeClr val="dk1"/>
                </a:solidFill>
                <a:latin typeface="Helvetica Neue"/>
                <a:ea typeface="Helvetica Neue"/>
                <a:cs typeface="Helvetica Neue"/>
                <a:sym typeface="Helvetica Neue"/>
              </a:rPr>
            </a:br>
            <a:br>
              <a:rPr lang="en-US" sz="1800" dirty="0">
                <a:solidFill>
                  <a:schemeClr val="dk1"/>
                </a:solidFill>
                <a:latin typeface="Helvetica Neue"/>
                <a:ea typeface="Helvetica Neue"/>
                <a:cs typeface="Helvetica Neue"/>
                <a:sym typeface="Helvetica Neue"/>
              </a:rPr>
            </a:br>
            <a:r>
              <a:rPr lang="en-US" sz="1800" i="1" dirty="0">
                <a:solidFill>
                  <a:schemeClr val="dk1"/>
                </a:solidFill>
                <a:latin typeface="Helvetica Neue"/>
                <a:ea typeface="Helvetica Neue"/>
                <a:cs typeface="Helvetica Neue"/>
                <a:sym typeface="Helvetica Neue"/>
              </a:rPr>
              <a:t>Does this observation make sense to you? Explain how your understanding of circuits supports or opposes this observation.</a:t>
            </a:r>
            <a:endParaRPr sz="1800" i="1" dirty="0">
              <a:solidFill>
                <a:schemeClr val="dk1"/>
              </a:solidFill>
              <a:latin typeface="Helvetica Neue"/>
              <a:ea typeface="Helvetica Neue"/>
              <a:cs typeface="Helvetica Neue"/>
              <a:sym typeface="Helvetica Neue"/>
            </a:endParaRPr>
          </a:p>
        </p:txBody>
      </p:sp>
      <p:pic>
        <p:nvPicPr>
          <p:cNvPr id="97" name="Google Shape;97;p1"/>
          <p:cNvPicPr preferRelativeResize="0"/>
          <p:nvPr/>
        </p:nvPicPr>
        <p:blipFill>
          <a:blip r:embed="rId5">
            <a:alphaModFix/>
          </a:blip>
          <a:stretch>
            <a:fillRect/>
          </a:stretch>
        </p:blipFill>
        <p:spPr>
          <a:xfrm>
            <a:off x="3879852" y="1042476"/>
            <a:ext cx="5037651" cy="25831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Tension pulse flick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4402200"/>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Clr>
                <a:schemeClr val="dk1"/>
              </a:buClr>
              <a:buSzPts val="1100"/>
              <a:buFont typeface="Arial"/>
              <a:buNone/>
            </a:pPr>
            <a:r>
              <a:rPr lang="en-US" sz="2000">
                <a:solidFill>
                  <a:schemeClr val="dk1"/>
                </a:solidFill>
                <a:latin typeface="Helvetica Neue"/>
                <a:ea typeface="Helvetica Neue"/>
                <a:cs typeface="Helvetica Neue"/>
                <a:sym typeface="Helvetica Neue"/>
              </a:rPr>
              <a:t>Consider the following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two scenarios: In scenario 1,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your Teaching Assistant (TA)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creates a pulse by flicking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the end of a spring, as in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the figure at right.  In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scenario 2, your TA pulls the spring so that it is more taut (</a:t>
            </a:r>
            <a:r>
              <a:rPr lang="en-US" sz="2000" i="1">
                <a:solidFill>
                  <a:schemeClr val="dk1"/>
                </a:solidFill>
                <a:latin typeface="Helvetica Neue"/>
                <a:ea typeface="Helvetica Neue"/>
                <a:cs typeface="Helvetica Neue"/>
                <a:sym typeface="Helvetica Neue"/>
              </a:rPr>
              <a:t>i.e., </a:t>
            </a:r>
            <a:r>
              <a:rPr lang="en-US" sz="2000">
                <a:solidFill>
                  <a:schemeClr val="dk1"/>
                </a:solidFill>
                <a:latin typeface="Helvetica Neue"/>
                <a:ea typeface="Helvetica Neue"/>
                <a:cs typeface="Helvetica Neue"/>
                <a:sym typeface="Helvetica Neue"/>
              </a:rPr>
              <a:t>increases the tension in the spring) and then creates a pulse by flicking the end of the spring in the same way. The pulse in scenario 2 travels down the spring </a:t>
            </a:r>
            <a:r>
              <a:rPr lang="en-US" sz="2000" b="1">
                <a:solidFill>
                  <a:schemeClr val="dk1"/>
                </a:solidFill>
                <a:latin typeface="Helvetica Neue"/>
                <a:ea typeface="Helvetica Neue"/>
                <a:cs typeface="Helvetica Neue"/>
                <a:sym typeface="Helvetica Neue"/>
              </a:rPr>
              <a:t>faster</a:t>
            </a:r>
            <a:r>
              <a:rPr lang="en-US" sz="2000">
                <a:solidFill>
                  <a:schemeClr val="dk1"/>
                </a:solidFill>
                <a:latin typeface="Helvetica Neue"/>
                <a:ea typeface="Helvetica Neue"/>
                <a:cs typeface="Helvetica Neue"/>
                <a:sym typeface="Helvetica Neue"/>
              </a:rPr>
              <a:t> (</a:t>
            </a:r>
            <a:r>
              <a:rPr lang="en-US" sz="2000" i="1">
                <a:solidFill>
                  <a:schemeClr val="dk1"/>
                </a:solidFill>
                <a:latin typeface="Helvetica Neue"/>
                <a:ea typeface="Helvetica Neue"/>
                <a:cs typeface="Helvetica Neue"/>
                <a:sym typeface="Helvetica Neue"/>
              </a:rPr>
              <a:t>i.e., </a:t>
            </a:r>
            <a:r>
              <a:rPr lang="en-US" sz="2000">
                <a:solidFill>
                  <a:schemeClr val="dk1"/>
                </a:solidFill>
                <a:latin typeface="Helvetica Neue"/>
                <a:ea typeface="Helvetica Neue"/>
                <a:cs typeface="Helvetica Neue"/>
                <a:sym typeface="Helvetica Neue"/>
              </a:rPr>
              <a:t>has a larger speed) than the pulse in scenario 1. </a:t>
            </a:r>
            <a:endParaRPr sz="2000">
              <a:solidFill>
                <a:schemeClr val="dk1"/>
              </a:solidFill>
              <a:latin typeface="Helvetica Neue"/>
              <a:ea typeface="Helvetica Neue"/>
              <a:cs typeface="Helvetica Neue"/>
              <a:sym typeface="Helvetica Neue"/>
            </a:endParaRPr>
          </a:p>
          <a:p>
            <a:pPr marL="457200" lvl="0" indent="0" algn="l" rtl="0">
              <a:lnSpc>
                <a:spcPct val="100000"/>
              </a:lnSpc>
              <a:spcBef>
                <a:spcPts val="0"/>
              </a:spcBef>
              <a:spcAft>
                <a:spcPts val="0"/>
              </a:spcAft>
              <a:buClr>
                <a:schemeClr val="dk1"/>
              </a:buClr>
              <a:buSzPts val="1100"/>
              <a:buFont typeface="Arial"/>
              <a:buNone/>
            </a:pPr>
            <a:r>
              <a:rPr lang="en-US" sz="2000">
                <a:solidFill>
                  <a:schemeClr val="dk1"/>
                </a:solidFill>
                <a:latin typeface="Helvetica Neue"/>
                <a:ea typeface="Helvetica Neue"/>
                <a:cs typeface="Helvetica Neue"/>
                <a:sym typeface="Helvetica Neue"/>
              </a:rPr>
              <a:t> </a:t>
            </a:r>
            <a:endParaRPr sz="2000">
              <a:solidFill>
                <a:schemeClr val="dk1"/>
              </a:solidFill>
              <a:latin typeface="Helvetica Neue"/>
              <a:ea typeface="Helvetica Neue"/>
              <a:cs typeface="Helvetica Neue"/>
              <a:sym typeface="Helvetica Neue"/>
            </a:endParaRPr>
          </a:p>
          <a:p>
            <a:pPr marL="0" lvl="0" indent="0" algn="l" rtl="0">
              <a:lnSpc>
                <a:spcPct val="100000"/>
              </a:lnSpc>
              <a:spcBef>
                <a:spcPts val="0"/>
              </a:spcBef>
              <a:spcAft>
                <a:spcPts val="0"/>
              </a:spcAft>
              <a:buSzPts val="1100"/>
              <a:buNone/>
            </a:pPr>
            <a:r>
              <a:rPr lang="en-US" sz="2000" i="1">
                <a:solidFill>
                  <a:schemeClr val="dk1"/>
                </a:solidFill>
                <a:latin typeface="Helvetica Neue"/>
                <a:ea typeface="Helvetica Neue"/>
                <a:cs typeface="Helvetica Neue"/>
                <a:sym typeface="Helvetica Neue"/>
              </a:rPr>
              <a:t>Why would it make sense for a pulse to move faster on a higher-tension spring?  </a:t>
            </a:r>
            <a:endParaRPr sz="1800" i="1">
              <a:solidFill>
                <a:schemeClr val="dk1"/>
              </a:solidFill>
              <a:latin typeface="Calibri"/>
              <a:ea typeface="Calibri"/>
              <a:cs typeface="Calibri"/>
              <a:sym typeface="Calibri"/>
            </a:endParaRPr>
          </a:p>
        </p:txBody>
      </p:sp>
      <p:pic>
        <p:nvPicPr>
          <p:cNvPr id="97" name="Google Shape;97;p1"/>
          <p:cNvPicPr preferRelativeResize="0"/>
          <p:nvPr/>
        </p:nvPicPr>
        <p:blipFill>
          <a:blip r:embed="rId5">
            <a:alphaModFix/>
          </a:blip>
          <a:stretch>
            <a:fillRect/>
          </a:stretch>
        </p:blipFill>
        <p:spPr>
          <a:xfrm>
            <a:off x="3819850" y="960537"/>
            <a:ext cx="5029200" cy="1962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Mass density pulse flick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0" y="1104400"/>
            <a:ext cx="8245500" cy="4233000"/>
          </a:xfrm>
          <a:prstGeom prst="rect">
            <a:avLst/>
          </a:prstGeom>
          <a:noFill/>
          <a:ln>
            <a:noFill/>
          </a:ln>
        </p:spPr>
        <p:txBody>
          <a:bodyPr spcFirstLastPara="1" wrap="square" lIns="91425" tIns="45700" rIns="91425" bIns="45700" anchor="t" anchorCtr="0">
            <a:spAutoFit/>
          </a:bodyPr>
          <a:lstStyle/>
          <a:p>
            <a:pPr marL="0" lvl="0" indent="0" algn="l" rtl="0">
              <a:lnSpc>
                <a:spcPct val="100000"/>
              </a:lnSpc>
              <a:spcBef>
                <a:spcPts val="0"/>
              </a:spcBef>
              <a:spcAft>
                <a:spcPts val="0"/>
              </a:spcAft>
              <a:buNone/>
            </a:pPr>
            <a:r>
              <a:rPr lang="en-US" sz="1900">
                <a:latin typeface="Helvetica Neue"/>
                <a:ea typeface="Helvetica Neue"/>
                <a:cs typeface="Helvetica Neue"/>
                <a:sym typeface="Helvetica Neue"/>
              </a:rPr>
              <a:t>Consider the following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two scenarios: In scenario 1,</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your Teaching Assistant (TA)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creates a pulse by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flicking the end of a spring,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as in the figure at right.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In scenario 2, your TA uses a </a:t>
            </a:r>
            <a:br>
              <a:rPr lang="en-US" sz="1900">
                <a:latin typeface="Helvetica Neue"/>
                <a:ea typeface="Helvetica Neue"/>
                <a:cs typeface="Helvetica Neue"/>
                <a:sym typeface="Helvetica Neue"/>
              </a:rPr>
            </a:br>
            <a:r>
              <a:rPr lang="en-US" sz="1900">
                <a:latin typeface="Helvetica Neue"/>
                <a:ea typeface="Helvetica Neue"/>
                <a:cs typeface="Helvetica Neue"/>
                <a:sym typeface="Helvetica Neue"/>
              </a:rPr>
              <a:t>heavier spring (</a:t>
            </a:r>
            <a:r>
              <a:rPr lang="en-US" sz="1900" i="1">
                <a:latin typeface="Helvetica Neue"/>
                <a:ea typeface="Helvetica Neue"/>
                <a:cs typeface="Helvetica Neue"/>
                <a:sym typeface="Helvetica Neue"/>
              </a:rPr>
              <a:t>i.e., </a:t>
            </a:r>
            <a:r>
              <a:rPr lang="en-US" sz="1900">
                <a:latin typeface="Helvetica Neue"/>
                <a:ea typeface="Helvetica Neue"/>
                <a:cs typeface="Helvetica Neue"/>
                <a:sym typeface="Helvetica Neue"/>
              </a:rPr>
              <a:t>increases the mass density of the spring) and then creates a pulse by flicking the end of the spring in the same way.  The pulse in scenario 2 travels down the spring </a:t>
            </a:r>
            <a:r>
              <a:rPr lang="en-US" sz="1900" b="1">
                <a:latin typeface="Helvetica Neue"/>
                <a:ea typeface="Helvetica Neue"/>
                <a:cs typeface="Helvetica Neue"/>
                <a:sym typeface="Helvetica Neue"/>
              </a:rPr>
              <a:t>more slowly</a:t>
            </a:r>
            <a:r>
              <a:rPr lang="en-US" sz="1900">
                <a:latin typeface="Helvetica Neue"/>
                <a:ea typeface="Helvetica Neue"/>
                <a:cs typeface="Helvetica Neue"/>
                <a:sym typeface="Helvetica Neue"/>
              </a:rPr>
              <a:t> (</a:t>
            </a:r>
            <a:r>
              <a:rPr lang="en-US" sz="1900" i="1">
                <a:latin typeface="Helvetica Neue"/>
                <a:ea typeface="Helvetica Neue"/>
                <a:cs typeface="Helvetica Neue"/>
                <a:sym typeface="Helvetica Neue"/>
              </a:rPr>
              <a:t>i.e., </a:t>
            </a:r>
            <a:r>
              <a:rPr lang="en-US" sz="1900">
                <a:latin typeface="Helvetica Neue"/>
                <a:ea typeface="Helvetica Neue"/>
                <a:cs typeface="Helvetica Neue"/>
                <a:sym typeface="Helvetica Neue"/>
              </a:rPr>
              <a:t>has a lower speed) than the pulse in scenario 1. </a:t>
            </a:r>
            <a:endParaRPr sz="1900">
              <a:latin typeface="Helvetica Neue"/>
              <a:ea typeface="Helvetica Neue"/>
              <a:cs typeface="Helvetica Neue"/>
              <a:sym typeface="Helvetica Neue"/>
            </a:endParaRPr>
          </a:p>
          <a:p>
            <a:pPr marL="228600" lvl="0" indent="0" algn="l" rtl="0">
              <a:lnSpc>
                <a:spcPct val="100000"/>
              </a:lnSpc>
              <a:spcBef>
                <a:spcPts val="0"/>
              </a:spcBef>
              <a:spcAft>
                <a:spcPts val="0"/>
              </a:spcAft>
              <a:buNone/>
            </a:pPr>
            <a:r>
              <a:rPr lang="en-US" sz="2000">
                <a:latin typeface="Helvetica Neue"/>
                <a:ea typeface="Helvetica Neue"/>
                <a:cs typeface="Helvetica Neue"/>
                <a:sym typeface="Helvetica Neue"/>
              </a:rPr>
              <a:t> </a:t>
            </a:r>
            <a:endParaRPr sz="2000">
              <a:latin typeface="Helvetica Neue"/>
              <a:ea typeface="Helvetica Neue"/>
              <a:cs typeface="Helvetica Neue"/>
              <a:sym typeface="Helvetica Neue"/>
            </a:endParaRPr>
          </a:p>
          <a:p>
            <a:pPr marL="0" lvl="0" indent="0" algn="l" rtl="0">
              <a:lnSpc>
                <a:spcPct val="100000"/>
              </a:lnSpc>
              <a:spcBef>
                <a:spcPts val="0"/>
              </a:spcBef>
              <a:spcAft>
                <a:spcPts val="0"/>
              </a:spcAft>
              <a:buNone/>
            </a:pPr>
            <a:r>
              <a:rPr lang="en-US" sz="2000" i="1">
                <a:latin typeface="Helvetica Neue"/>
                <a:ea typeface="Helvetica Neue"/>
                <a:cs typeface="Helvetica Neue"/>
                <a:sym typeface="Helvetica Neue"/>
              </a:rPr>
              <a:t>Why would it make sense for a pulse to move more slowly on a heavier spring?  </a:t>
            </a:r>
            <a:endParaRPr sz="2000">
              <a:solidFill>
                <a:schemeClr val="dk1"/>
              </a:solidFill>
              <a:latin typeface="Helvetica Neue"/>
              <a:ea typeface="Helvetica Neue"/>
              <a:cs typeface="Helvetica Neue"/>
              <a:sym typeface="Helvetica Neue"/>
            </a:endParaRPr>
          </a:p>
        </p:txBody>
      </p:sp>
      <p:pic>
        <p:nvPicPr>
          <p:cNvPr id="97" name="Google Shape;97;p1"/>
          <p:cNvPicPr preferRelativeResize="0"/>
          <p:nvPr/>
        </p:nvPicPr>
        <p:blipFill>
          <a:blip r:embed="rId5">
            <a:alphaModFix/>
          </a:blip>
          <a:stretch>
            <a:fillRect/>
          </a:stretch>
        </p:blipFill>
        <p:spPr>
          <a:xfrm>
            <a:off x="3617525" y="1104412"/>
            <a:ext cx="5029200" cy="19621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9144000" cy="7695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500" b="1">
                <a:latin typeface="Helvetica Neue"/>
                <a:ea typeface="Helvetica Neue"/>
                <a:cs typeface="Helvetica Neue"/>
                <a:sym typeface="Helvetica Neue"/>
              </a:rPr>
              <a:t>Fixed end reflection question</a:t>
            </a:r>
            <a:endParaRPr sz="4300"/>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324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00">
                <a:solidFill>
                  <a:schemeClr val="dk1"/>
                </a:solidFill>
                <a:latin typeface="Helvetica Neue"/>
                <a:ea typeface="Helvetica Neue"/>
                <a:cs typeface="Helvetica Neue"/>
                <a:sym typeface="Helvetica Neue"/>
              </a:rPr>
              <a:t>When wave pulses move through </a:t>
            </a:r>
            <a:br>
              <a:rPr lang="en-US" sz="2100">
                <a:solidFill>
                  <a:schemeClr val="dk1"/>
                </a:solidFill>
                <a:latin typeface="Helvetica Neue"/>
                <a:ea typeface="Helvetica Neue"/>
                <a:cs typeface="Helvetica Neue"/>
                <a:sym typeface="Helvetica Neue"/>
              </a:rPr>
            </a:br>
            <a:r>
              <a:rPr lang="en-US" sz="2100">
                <a:solidFill>
                  <a:schemeClr val="dk1"/>
                </a:solidFill>
                <a:latin typeface="Helvetica Neue"/>
                <a:ea typeface="Helvetica Neue"/>
                <a:cs typeface="Helvetica Neue"/>
                <a:sym typeface="Helvetica Neue"/>
              </a:rPr>
              <a:t>fixed ends (</a:t>
            </a:r>
            <a:r>
              <a:rPr lang="en-US" sz="2100" i="1">
                <a:solidFill>
                  <a:schemeClr val="dk1"/>
                </a:solidFill>
                <a:latin typeface="Helvetica Neue"/>
                <a:ea typeface="Helvetica Neue"/>
                <a:cs typeface="Helvetica Neue"/>
                <a:sym typeface="Helvetica Neue"/>
              </a:rPr>
              <a:t>e.g., </a:t>
            </a:r>
            <a:r>
              <a:rPr lang="en-US" sz="2100">
                <a:solidFill>
                  <a:schemeClr val="dk1"/>
                </a:solidFill>
                <a:latin typeface="Helvetica Neue"/>
                <a:ea typeface="Helvetica Neue"/>
                <a:cs typeface="Helvetica Neue"/>
                <a:sym typeface="Helvetica Neue"/>
              </a:rPr>
              <a:t>when the string is </a:t>
            </a:r>
            <a:br>
              <a:rPr lang="en-US" sz="2100">
                <a:solidFill>
                  <a:schemeClr val="dk1"/>
                </a:solidFill>
                <a:latin typeface="Helvetica Neue"/>
                <a:ea typeface="Helvetica Neue"/>
                <a:cs typeface="Helvetica Neue"/>
                <a:sym typeface="Helvetica Neue"/>
              </a:rPr>
            </a:br>
            <a:r>
              <a:rPr lang="en-US" sz="2100">
                <a:solidFill>
                  <a:schemeClr val="dk1"/>
                </a:solidFill>
                <a:latin typeface="Helvetica Neue"/>
                <a:ea typeface="Helvetica Neue"/>
                <a:cs typeface="Helvetica Neue"/>
                <a:sym typeface="Helvetica Neue"/>
              </a:rPr>
              <a:t>attached to the wall), they reflect on </a:t>
            </a:r>
            <a:br>
              <a:rPr lang="en-US" sz="2100">
                <a:solidFill>
                  <a:schemeClr val="dk1"/>
                </a:solidFill>
                <a:latin typeface="Helvetica Neue"/>
                <a:ea typeface="Helvetica Neue"/>
                <a:cs typeface="Helvetica Neue"/>
                <a:sym typeface="Helvetica Neue"/>
              </a:rPr>
            </a:br>
            <a:r>
              <a:rPr lang="en-US" sz="2100">
                <a:solidFill>
                  <a:schemeClr val="dk1"/>
                </a:solidFill>
                <a:latin typeface="Helvetica Neue"/>
                <a:ea typeface="Helvetica Neue"/>
                <a:cs typeface="Helvetica Neue"/>
                <a:sym typeface="Helvetica Neue"/>
              </a:rPr>
              <a:t>the opposite side of the string, as in </a:t>
            </a:r>
            <a:br>
              <a:rPr lang="en-US" sz="2100">
                <a:solidFill>
                  <a:schemeClr val="dk1"/>
                </a:solidFill>
                <a:latin typeface="Helvetica Neue"/>
                <a:ea typeface="Helvetica Neue"/>
                <a:cs typeface="Helvetica Neue"/>
                <a:sym typeface="Helvetica Neue"/>
              </a:rPr>
            </a:br>
            <a:r>
              <a:rPr lang="en-US" sz="2100">
                <a:solidFill>
                  <a:schemeClr val="dk1"/>
                </a:solidFill>
                <a:latin typeface="Helvetica Neue"/>
                <a:ea typeface="Helvetica Neue"/>
                <a:cs typeface="Helvetica Neue"/>
                <a:sym typeface="Helvetica Neue"/>
              </a:rPr>
              <a:t>the figure at right.  </a:t>
            </a:r>
            <a:endParaRPr sz="2100" i="1">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100" i="1">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100" i="1">
                <a:solidFill>
                  <a:schemeClr val="dk1"/>
                </a:solidFill>
                <a:latin typeface="Helvetica Neue"/>
                <a:ea typeface="Helvetica Neue"/>
                <a:cs typeface="Helvetica Neue"/>
                <a:sym typeface="Helvetica Neue"/>
              </a:rPr>
              <a:t>How do you make sense of </a:t>
            </a:r>
            <a:br>
              <a:rPr lang="en-US" sz="2100" i="1">
                <a:solidFill>
                  <a:schemeClr val="dk1"/>
                </a:solidFill>
                <a:latin typeface="Helvetica Neue"/>
                <a:ea typeface="Helvetica Neue"/>
                <a:cs typeface="Helvetica Neue"/>
                <a:sym typeface="Helvetica Neue"/>
              </a:rPr>
            </a:br>
            <a:r>
              <a:rPr lang="en-US" sz="2100" i="1">
                <a:solidFill>
                  <a:schemeClr val="dk1"/>
                </a:solidFill>
                <a:latin typeface="Helvetica Neue"/>
                <a:ea typeface="Helvetica Neue"/>
                <a:cs typeface="Helvetica Neue"/>
                <a:sym typeface="Helvetica Neue"/>
              </a:rPr>
              <a:t>this phenomenon?  In other words, </a:t>
            </a:r>
            <a:br>
              <a:rPr lang="en-US" sz="2100" i="1">
                <a:solidFill>
                  <a:schemeClr val="dk1"/>
                </a:solidFill>
                <a:latin typeface="Helvetica Neue"/>
                <a:ea typeface="Helvetica Neue"/>
                <a:cs typeface="Helvetica Neue"/>
                <a:sym typeface="Helvetica Neue"/>
              </a:rPr>
            </a:br>
            <a:r>
              <a:rPr lang="en-US" sz="2100" i="1" u="sng">
                <a:solidFill>
                  <a:schemeClr val="dk1"/>
                </a:solidFill>
                <a:latin typeface="Helvetica Neue"/>
                <a:ea typeface="Helvetica Neue"/>
                <a:cs typeface="Helvetica Neue"/>
                <a:sym typeface="Helvetica Neue"/>
              </a:rPr>
              <a:t>why</a:t>
            </a:r>
            <a:r>
              <a:rPr lang="en-US" sz="2100" i="1">
                <a:solidFill>
                  <a:schemeClr val="dk1"/>
                </a:solidFill>
                <a:latin typeface="Helvetica Neue"/>
                <a:ea typeface="Helvetica Neue"/>
                <a:cs typeface="Helvetica Neue"/>
                <a:sym typeface="Helvetica Neue"/>
              </a:rPr>
              <a:t> do you think pulses reflect on the </a:t>
            </a:r>
            <a:br>
              <a:rPr lang="en-US" sz="2100" i="1">
                <a:solidFill>
                  <a:schemeClr val="dk1"/>
                </a:solidFill>
                <a:latin typeface="Helvetica Neue"/>
                <a:ea typeface="Helvetica Neue"/>
                <a:cs typeface="Helvetica Neue"/>
                <a:sym typeface="Helvetica Neue"/>
              </a:rPr>
            </a:br>
            <a:r>
              <a:rPr lang="en-US" sz="2100" i="1">
                <a:solidFill>
                  <a:schemeClr val="dk1"/>
                </a:solidFill>
                <a:latin typeface="Helvetica Neue"/>
                <a:ea typeface="Helvetica Neue"/>
                <a:cs typeface="Helvetica Neue"/>
                <a:sym typeface="Helvetica Neue"/>
              </a:rPr>
              <a:t>opposite side of the string at fixed ends?  </a:t>
            </a:r>
            <a:endParaRPr sz="2300" i="1">
              <a:latin typeface="Helvetica Neue"/>
              <a:ea typeface="Helvetica Neue"/>
              <a:cs typeface="Helvetica Neue"/>
              <a:sym typeface="Helvetica Neue"/>
            </a:endParaRPr>
          </a:p>
        </p:txBody>
      </p:sp>
      <p:pic>
        <p:nvPicPr>
          <p:cNvPr id="97" name="Google Shape;97;p1"/>
          <p:cNvPicPr preferRelativeResize="0"/>
          <p:nvPr/>
        </p:nvPicPr>
        <p:blipFill rotWithShape="1">
          <a:blip r:embed="rId5">
            <a:alphaModFix/>
          </a:blip>
          <a:srcRect b="49359"/>
          <a:stretch/>
        </p:blipFill>
        <p:spPr>
          <a:xfrm>
            <a:off x="5518200" y="769500"/>
            <a:ext cx="3020150" cy="499083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Superposition mechanism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9" y="1180605"/>
            <a:ext cx="8205900" cy="31707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dk1"/>
              </a:buClr>
              <a:buSzPts val="1100"/>
              <a:buFont typeface="Arial"/>
              <a:buNone/>
            </a:pPr>
            <a:r>
              <a:rPr lang="en-US" sz="2000">
                <a:solidFill>
                  <a:schemeClr val="dk1"/>
                </a:solidFill>
                <a:latin typeface="Helvetica Neue"/>
                <a:ea typeface="Helvetica Neue"/>
                <a:cs typeface="Helvetica Neue"/>
                <a:sym typeface="Helvetica Neue"/>
              </a:rPr>
              <a:t>When two wave pulses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on the same side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of a spring meet,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they add, as in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the figure at right.  </a:t>
            </a:r>
            <a:br>
              <a:rPr lang="en-US" sz="2000">
                <a:solidFill>
                  <a:schemeClr val="dk1"/>
                </a:solidFill>
                <a:latin typeface="Helvetica Neue"/>
                <a:ea typeface="Helvetica Neue"/>
                <a:cs typeface="Helvetica Neue"/>
                <a:sym typeface="Helvetica Neue"/>
              </a:rPr>
            </a:br>
            <a:r>
              <a:rPr lang="en-US" sz="2000">
                <a:solidFill>
                  <a:schemeClr val="dk1"/>
                </a:solidFill>
                <a:latin typeface="Helvetica Neue"/>
                <a:ea typeface="Helvetica Neue"/>
                <a:cs typeface="Helvetica Neue"/>
                <a:sym typeface="Helvetica Neue"/>
              </a:rPr>
              <a:t>This is an example of superposition. </a:t>
            </a:r>
            <a:endParaRPr sz="2000">
              <a:solidFill>
                <a:schemeClr val="dk1"/>
              </a:solidFill>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endParaRPr sz="2000">
              <a:solidFill>
                <a:schemeClr val="dk1"/>
              </a:solidFill>
              <a:latin typeface="Helvetica Neue"/>
              <a:ea typeface="Helvetica Neue"/>
              <a:cs typeface="Helvetica Neue"/>
              <a:sym typeface="Helvetica Neue"/>
            </a:endParaRPr>
          </a:p>
          <a:p>
            <a:pPr marL="0" lvl="0" indent="0" algn="l" rtl="0">
              <a:spcBef>
                <a:spcPts val="0"/>
              </a:spcBef>
              <a:spcAft>
                <a:spcPts val="0"/>
              </a:spcAft>
              <a:buSzPts val="1100"/>
              <a:buNone/>
            </a:pPr>
            <a:r>
              <a:rPr lang="en-US" sz="2000" i="1">
                <a:solidFill>
                  <a:schemeClr val="dk1"/>
                </a:solidFill>
                <a:latin typeface="Helvetica Neue"/>
                <a:ea typeface="Helvetica Neue"/>
                <a:cs typeface="Helvetica Neue"/>
                <a:sym typeface="Helvetica Neue"/>
              </a:rPr>
              <a:t>How do you make sense of this phenomenon?  In other words, </a:t>
            </a:r>
            <a:r>
              <a:rPr lang="en-US" sz="2000" i="1" u="sng">
                <a:solidFill>
                  <a:schemeClr val="dk1"/>
                </a:solidFill>
                <a:latin typeface="Helvetica Neue"/>
                <a:ea typeface="Helvetica Neue"/>
                <a:cs typeface="Helvetica Neue"/>
                <a:sym typeface="Helvetica Neue"/>
              </a:rPr>
              <a:t>why</a:t>
            </a:r>
            <a:r>
              <a:rPr lang="en-US" sz="2000" i="1">
                <a:solidFill>
                  <a:schemeClr val="dk1"/>
                </a:solidFill>
                <a:latin typeface="Helvetica Neue"/>
                <a:ea typeface="Helvetica Neue"/>
                <a:cs typeface="Helvetica Neue"/>
                <a:sym typeface="Helvetica Neue"/>
              </a:rPr>
              <a:t> do pulses add when they’re on the same side of the spring/why does the superposition principle work the way it does?</a:t>
            </a:r>
            <a:endParaRPr sz="2600" i="1">
              <a:solidFill>
                <a:schemeClr val="dk1"/>
              </a:solidFill>
              <a:latin typeface="Helvetica Neue"/>
              <a:ea typeface="Helvetica Neue"/>
              <a:cs typeface="Helvetica Neue"/>
              <a:sym typeface="Helvetica Neue"/>
            </a:endParaRPr>
          </a:p>
        </p:txBody>
      </p:sp>
      <p:pic>
        <p:nvPicPr>
          <p:cNvPr id="97" name="Google Shape;97;p1"/>
          <p:cNvPicPr preferRelativeResize="0"/>
          <p:nvPr/>
        </p:nvPicPr>
        <p:blipFill>
          <a:blip r:embed="rId5">
            <a:alphaModFix/>
          </a:blip>
          <a:stretch>
            <a:fillRect/>
          </a:stretch>
        </p:blipFill>
        <p:spPr>
          <a:xfrm>
            <a:off x="3366997" y="1104404"/>
            <a:ext cx="5516230" cy="1802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title"/>
          </p:nvPr>
        </p:nvSpPr>
        <p:spPr>
          <a:xfrm>
            <a:off x="0" y="0"/>
            <a:ext cx="8172823" cy="76947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Helvetica Neue"/>
              <a:buNone/>
            </a:pPr>
            <a:r>
              <a:rPr lang="en-US" sz="3600" b="1">
                <a:latin typeface="Helvetica Neue"/>
                <a:ea typeface="Helvetica Neue"/>
                <a:cs typeface="Helvetica Neue"/>
                <a:sym typeface="Helvetica Neue"/>
              </a:rPr>
              <a:t>Metal blocks question</a:t>
            </a:r>
            <a:endParaRPr/>
          </a:p>
        </p:txBody>
      </p:sp>
      <p:sp>
        <p:nvSpPr>
          <p:cNvPr id="90" name="Google Shape;90;p1"/>
          <p:cNvSpPr/>
          <p:nvPr/>
        </p:nvSpPr>
        <p:spPr>
          <a:xfrm>
            <a:off x="0" y="6133699"/>
            <a:ext cx="9143999" cy="724301"/>
          </a:xfrm>
          <a:prstGeom prst="rect">
            <a:avLst/>
          </a:prstGeom>
          <a:gradFill>
            <a:gsLst>
              <a:gs pos="0">
                <a:srgbClr val="A5A5A5"/>
              </a:gs>
              <a:gs pos="100000">
                <a:srgbClr val="F2F2F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1" name="Google Shape;91;p1"/>
          <p:cNvCxnSpPr/>
          <p:nvPr/>
        </p:nvCxnSpPr>
        <p:spPr>
          <a:xfrm>
            <a:off x="0" y="6136551"/>
            <a:ext cx="9144000" cy="1588"/>
          </a:xfrm>
          <a:prstGeom prst="straightConnector1">
            <a:avLst/>
          </a:prstGeom>
          <a:noFill/>
          <a:ln w="25400" cap="flat" cmpd="sng">
            <a:solidFill>
              <a:srgbClr val="632423"/>
            </a:solidFill>
            <a:prstDash val="solid"/>
            <a:round/>
            <a:headEnd type="none" w="sm" len="sm"/>
            <a:tailEnd type="none" w="sm" len="sm"/>
          </a:ln>
        </p:spPr>
      </p:cxnSp>
      <p:pic>
        <p:nvPicPr>
          <p:cNvPr id="92" name="Google Shape;92;p1"/>
          <p:cNvPicPr preferRelativeResize="0"/>
          <p:nvPr/>
        </p:nvPicPr>
        <p:blipFill rotWithShape="1">
          <a:blip r:embed="rId3">
            <a:alphaModFix/>
          </a:blip>
          <a:srcRect/>
          <a:stretch/>
        </p:blipFill>
        <p:spPr>
          <a:xfrm>
            <a:off x="8366046" y="6185661"/>
            <a:ext cx="656594" cy="660550"/>
          </a:xfrm>
          <a:prstGeom prst="rect">
            <a:avLst/>
          </a:prstGeom>
          <a:noFill/>
          <a:ln>
            <a:noFill/>
          </a:ln>
        </p:spPr>
      </p:pic>
      <p:sp>
        <p:nvSpPr>
          <p:cNvPr id="93" name="Google Shape;93;p1"/>
          <p:cNvSpPr txBox="1"/>
          <p:nvPr/>
        </p:nvSpPr>
        <p:spPr>
          <a:xfrm>
            <a:off x="5231658" y="6237252"/>
            <a:ext cx="3156633" cy="5232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Supported in part by </a:t>
            </a:r>
            <a:br>
              <a:rPr lang="en-US" sz="1400" b="0" i="0" u="none" strike="noStrike" cap="none">
                <a:solidFill>
                  <a:schemeClr val="dk1"/>
                </a:solidFill>
                <a:latin typeface="Helvetica Neue"/>
                <a:ea typeface="Helvetica Neue"/>
                <a:cs typeface="Helvetica Neue"/>
                <a:sym typeface="Helvetica Neue"/>
              </a:rPr>
            </a:br>
            <a:r>
              <a:rPr lang="en-US" sz="1400" b="0" i="0" u="none" strike="noStrike" cap="none">
                <a:solidFill>
                  <a:schemeClr val="dk1"/>
                </a:solidFill>
                <a:latin typeface="Helvetica Neue"/>
                <a:ea typeface="Helvetica Neue"/>
                <a:cs typeface="Helvetica Neue"/>
                <a:sym typeface="Helvetica Neue"/>
              </a:rPr>
              <a:t>NSF Grant Nos. 1914603 &amp; 1914572.</a:t>
            </a:r>
            <a:endParaRPr/>
          </a:p>
        </p:txBody>
      </p:sp>
      <p:sp>
        <p:nvSpPr>
          <p:cNvPr id="94" name="Google Shape;94;p1"/>
          <p:cNvSpPr txBox="1"/>
          <p:nvPr/>
        </p:nvSpPr>
        <p:spPr>
          <a:xfrm>
            <a:off x="743834" y="6246114"/>
            <a:ext cx="236475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a:solidFill>
                  <a:schemeClr val="dk1"/>
                </a:solidFill>
                <a:latin typeface="Helvetica Neue"/>
                <a:ea typeface="Helvetica Neue"/>
                <a:cs typeface="Helvetica Neue"/>
                <a:sym typeface="Helvetica Neue"/>
              </a:rPr>
              <a:t>ACORN Physics Tutorials</a:t>
            </a:r>
            <a:endParaRPr/>
          </a:p>
          <a:p>
            <a:pPr marL="0" marR="0" lvl="0" indent="0" algn="l" rtl="0">
              <a:spcBef>
                <a:spcPts val="0"/>
              </a:spcBef>
              <a:spcAft>
                <a:spcPts val="0"/>
              </a:spcAft>
              <a:buNone/>
            </a:pPr>
            <a:r>
              <a:rPr lang="en-US" sz="1400">
                <a:solidFill>
                  <a:schemeClr val="dk1"/>
                </a:solidFill>
                <a:latin typeface="Helvetica Neue"/>
                <a:ea typeface="Helvetica Neue"/>
                <a:cs typeface="Helvetica Neue"/>
                <a:sym typeface="Helvetica Neue"/>
              </a:rPr>
              <a:t>© Seattle Pacific University</a:t>
            </a:r>
            <a:endParaRPr/>
          </a:p>
        </p:txBody>
      </p:sp>
      <p:pic>
        <p:nvPicPr>
          <p:cNvPr id="95" name="Google Shape;95;p1"/>
          <p:cNvPicPr preferRelativeResize="0">
            <a:picLocks noGrp="1"/>
          </p:cNvPicPr>
          <p:nvPr>
            <p:ph type="body" idx="1"/>
          </p:nvPr>
        </p:nvPicPr>
        <p:blipFill>
          <a:blip r:embed="rId4"/>
          <a:srcRect/>
          <a:stretch/>
        </p:blipFill>
        <p:spPr>
          <a:xfrm>
            <a:off x="131333" y="6150473"/>
            <a:ext cx="656595" cy="707538"/>
          </a:xfrm>
          <a:prstGeom prst="rect">
            <a:avLst/>
          </a:prstGeom>
          <a:noFill/>
          <a:ln>
            <a:noFill/>
          </a:ln>
        </p:spPr>
      </p:pic>
      <p:sp>
        <p:nvSpPr>
          <p:cNvPr id="96" name="Google Shape;96;p1"/>
          <p:cNvSpPr txBox="1"/>
          <p:nvPr/>
        </p:nvSpPr>
        <p:spPr>
          <a:xfrm>
            <a:off x="332509" y="1104405"/>
            <a:ext cx="8205900" cy="3047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Helvetica Neue"/>
                <a:ea typeface="Helvetica Neue"/>
                <a:cs typeface="Helvetica Neue"/>
                <a:sym typeface="Helvetica Neue"/>
              </a:rPr>
              <a:t>Two metal blocks sitting on a table, one hot and one cold, are placed in contact with one another. Over the next several minutes, the blocks become the same temperature as one another, and eventually the same temperature as the room. </a:t>
            </a:r>
            <a:endParaRPr sz="24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endParaRPr sz="2400">
              <a:solidFill>
                <a:schemeClr val="dk1"/>
              </a:solidFill>
              <a:latin typeface="Helvetica Neue"/>
              <a:ea typeface="Helvetica Neue"/>
              <a:cs typeface="Helvetica Neue"/>
              <a:sym typeface="Helvetica Neue"/>
            </a:endParaRPr>
          </a:p>
          <a:p>
            <a:pPr marL="0" marR="0" lvl="0" indent="0" algn="l" rtl="0">
              <a:spcBef>
                <a:spcPts val="0"/>
              </a:spcBef>
              <a:spcAft>
                <a:spcPts val="0"/>
              </a:spcAft>
              <a:buNone/>
            </a:pPr>
            <a:r>
              <a:rPr lang="en-US" sz="2400" i="1">
                <a:solidFill>
                  <a:schemeClr val="dk1"/>
                </a:solidFill>
                <a:latin typeface="Helvetica Neue"/>
                <a:ea typeface="Helvetica Neue"/>
                <a:cs typeface="Helvetica Neue"/>
                <a:sym typeface="Helvetica Neue"/>
              </a:rPr>
              <a:t>What is your mental model that helps you explain why this happens?</a:t>
            </a:r>
            <a:endParaRPr sz="2800" i="1">
              <a:latin typeface="Helvetica Neue"/>
              <a:ea typeface="Helvetica Neue"/>
              <a:cs typeface="Helvetica Neue"/>
              <a:sym typeface="Helvetica Neue"/>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350</TotalTime>
  <Words>1507</Words>
  <Application>Microsoft Office PowerPoint</Application>
  <PresentationFormat>On-screen Show (4:3)</PresentationFormat>
  <Paragraphs>105</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Helvetica Neue</vt:lpstr>
      <vt:lpstr>Office Theme</vt:lpstr>
      <vt:lpstr>Ball/clay predict question</vt:lpstr>
      <vt:lpstr>Desk chair momentum predict question</vt:lpstr>
      <vt:lpstr>Rank the bulbs explain question</vt:lpstr>
      <vt:lpstr>Order of elements explain question</vt:lpstr>
      <vt:lpstr>Tension pulse flick question</vt:lpstr>
      <vt:lpstr>Mass density pulse flick question</vt:lpstr>
      <vt:lpstr>Fixed end reflection question</vt:lpstr>
      <vt:lpstr>Superposition mechanism question</vt:lpstr>
      <vt:lpstr>Metal blocks question</vt:lpstr>
      <vt:lpstr>Heat-transfers-from-hot-to-cold question</vt:lpstr>
      <vt:lpstr>Cubes question</vt:lpstr>
      <vt:lpstr>Particles question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Rachel Scherr</dc:creator>
  <cp:lastModifiedBy>Goodhew, Lisa</cp:lastModifiedBy>
  <cp:revision>3</cp:revision>
  <dcterms:created xsi:type="dcterms:W3CDTF">2015-07-24T19:42:52Z</dcterms:created>
  <dcterms:modified xsi:type="dcterms:W3CDTF">2025-08-25T21:50:40Z</dcterms:modified>
</cp:coreProperties>
</file>