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4"/>
  </p:sldMasterIdLst>
  <p:notesMasterIdLst>
    <p:notesMasterId r:id="rId5"/>
  </p:notesMasterIdLst>
  <p:sldIdLst>
    <p:sldId id="256" r:id="rId6"/>
    <p:sldId id="257" r:id="rId7"/>
  </p:sldIdLst>
  <p:sldSz cy="6858000" cx="9144000"/>
  <p:notesSz cx="6858000" cy="9144000"/>
  <p:embeddedFontLst>
    <p:embeddedFont>
      <p:font typeface="Helvetica Neue"/>
      <p:regular r:id="rId8"/>
      <p:bold r:id="rId9"/>
      <p:italic r:id="rId10"/>
      <p:boldItalic r:id="rId1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12" roundtripDataSignature="AMtx7midp/nGioeSzwm4AElsE0VB2/4kP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11" Type="http://schemas.openxmlformats.org/officeDocument/2006/relationships/font" Target="fonts/HelveticaNeue-boldItalic.fntdata"/><Relationship Id="rId10" Type="http://schemas.openxmlformats.org/officeDocument/2006/relationships/font" Target="fonts/HelveticaNeue-italic.fntdata"/><Relationship Id="rId12" Type="http://customschemas.google.com/relationships/presentationmetadata" Target="metadata"/><Relationship Id="rId9" Type="http://schemas.openxmlformats.org/officeDocument/2006/relationships/font" Target="fonts/HelveticaNeue-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font" Target="fonts/HelveticaNeue-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87" name="Google Shape;87;p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2e31f6770da_0_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 name="Google Shape;100;g2e31f6770da_0_1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 name="Google Shape;101;g2e31f6770da_0_1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5" name="Shape 15"/>
        <p:cNvGrpSpPr/>
        <p:nvPr/>
      </p:nvGrpSpPr>
      <p:grpSpPr>
        <a:xfrm>
          <a:off x="0" y="0"/>
          <a:ext cx="0" cy="0"/>
          <a:chOff x="0" y="0"/>
          <a:chExt cx="0" cy="0"/>
        </a:xfrm>
      </p:grpSpPr>
      <p:sp>
        <p:nvSpPr>
          <p:cNvPr id="16" name="Google Shape;16;p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1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12"/>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5" name="Google Shape;75;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13"/>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13"/>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1" name="Google Shape;81;p1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1" name="Shape 21"/>
        <p:cNvGrpSpPr/>
        <p:nvPr/>
      </p:nvGrpSpPr>
      <p:grpSpPr>
        <a:xfrm>
          <a:off x="0" y="0"/>
          <a:ext cx="0" cy="0"/>
          <a:chOff x="0" y="0"/>
          <a:chExt cx="0" cy="0"/>
        </a:xfrm>
      </p:grpSpPr>
      <p:sp>
        <p:nvSpPr>
          <p:cNvPr id="22" name="Google Shape;22;p4"/>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10"/>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10"/>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61" name="Google Shape;61;p10"/>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2" name="Google Shape;62;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11"/>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11"/>
          <p:cNvSpPr/>
          <p:nvPr>
            <p:ph idx="2" type="pic"/>
          </p:nvPr>
        </p:nvSpPr>
        <p:spPr>
          <a:xfrm>
            <a:off x="1792288" y="612775"/>
            <a:ext cx="5486400" cy="4114800"/>
          </a:xfrm>
          <a:prstGeom prst="rect">
            <a:avLst/>
          </a:prstGeom>
          <a:noFill/>
          <a:ln>
            <a:noFill/>
          </a:ln>
        </p:spPr>
      </p:sp>
      <p:sp>
        <p:nvSpPr>
          <p:cNvPr id="68" name="Google Shape;68;p11"/>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9" name="Google Shape;69;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
          <p:cNvSpPr txBox="1"/>
          <p:nvPr>
            <p:ph type="title"/>
          </p:nvPr>
        </p:nvSpPr>
        <p:spPr>
          <a:xfrm>
            <a:off x="0" y="0"/>
            <a:ext cx="8172823" cy="769471"/>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Clr>
                <a:schemeClr val="dk1"/>
              </a:buClr>
              <a:buSzPts val="3600"/>
              <a:buFont typeface="Helvetica Neue"/>
              <a:buNone/>
            </a:pPr>
            <a:r>
              <a:rPr b="1" lang="en-US" sz="3600">
                <a:latin typeface="Helvetica Neue"/>
                <a:ea typeface="Helvetica Neue"/>
                <a:cs typeface="Helvetica Neue"/>
                <a:sym typeface="Helvetica Neue"/>
              </a:rPr>
              <a:t>Cubes question</a:t>
            </a:r>
            <a:endParaRPr/>
          </a:p>
        </p:txBody>
      </p:sp>
      <p:sp>
        <p:nvSpPr>
          <p:cNvPr id="90" name="Google Shape;90;p1"/>
          <p:cNvSpPr txBox="1"/>
          <p:nvPr>
            <p:ph idx="12" type="sldNum"/>
          </p:nvPr>
        </p:nvSpPr>
        <p:spPr>
          <a:xfrm>
            <a:off x="6889040" y="5768574"/>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sz="1400">
                <a:latin typeface="Helvetica Neue"/>
                <a:ea typeface="Helvetica Neue"/>
                <a:cs typeface="Helvetica Neue"/>
                <a:sym typeface="Helvetica Neue"/>
              </a:rPr>
              <a:t>‹#›</a:t>
            </a:fld>
            <a:endParaRPr sz="1400">
              <a:latin typeface="Helvetica Neue"/>
              <a:ea typeface="Helvetica Neue"/>
              <a:cs typeface="Helvetica Neue"/>
              <a:sym typeface="Helvetica Neue"/>
            </a:endParaRPr>
          </a:p>
        </p:txBody>
      </p:sp>
      <p:sp>
        <p:nvSpPr>
          <p:cNvPr id="91" name="Google Shape;91;p1"/>
          <p:cNvSpPr/>
          <p:nvPr/>
        </p:nvSpPr>
        <p:spPr>
          <a:xfrm>
            <a:off x="0" y="6133699"/>
            <a:ext cx="9143999" cy="724301"/>
          </a:xfrm>
          <a:prstGeom prst="rect">
            <a:avLst/>
          </a:prstGeom>
          <a:gradFill>
            <a:gsLst>
              <a:gs pos="0">
                <a:srgbClr val="A5A5A5"/>
              </a:gs>
              <a:gs pos="100000">
                <a:srgbClr val="F2F2F2"/>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cxnSp>
        <p:nvCxnSpPr>
          <p:cNvPr id="92" name="Google Shape;92;p1"/>
          <p:cNvCxnSpPr/>
          <p:nvPr/>
        </p:nvCxnSpPr>
        <p:spPr>
          <a:xfrm>
            <a:off x="0" y="6136551"/>
            <a:ext cx="9144000" cy="1588"/>
          </a:xfrm>
          <a:prstGeom prst="straightConnector1">
            <a:avLst/>
          </a:prstGeom>
          <a:noFill/>
          <a:ln cap="flat" cmpd="sng" w="25400">
            <a:solidFill>
              <a:srgbClr val="632423"/>
            </a:solidFill>
            <a:prstDash val="solid"/>
            <a:round/>
            <a:headEnd len="sm" w="sm" type="none"/>
            <a:tailEnd len="sm" w="sm" type="none"/>
          </a:ln>
        </p:spPr>
      </p:cxnSp>
      <p:pic>
        <p:nvPicPr>
          <p:cNvPr id="93" name="Google Shape;93;p1"/>
          <p:cNvPicPr preferRelativeResize="0"/>
          <p:nvPr/>
        </p:nvPicPr>
        <p:blipFill rotWithShape="1">
          <a:blip r:embed="rId3">
            <a:alphaModFix/>
          </a:blip>
          <a:srcRect b="0" l="0" r="0" t="0"/>
          <a:stretch/>
        </p:blipFill>
        <p:spPr>
          <a:xfrm>
            <a:off x="8366046" y="6185661"/>
            <a:ext cx="656594" cy="660550"/>
          </a:xfrm>
          <a:prstGeom prst="rect">
            <a:avLst/>
          </a:prstGeom>
          <a:noFill/>
          <a:ln>
            <a:noFill/>
          </a:ln>
        </p:spPr>
      </p:pic>
      <p:sp>
        <p:nvSpPr>
          <p:cNvPr id="94" name="Google Shape;94;p1"/>
          <p:cNvSpPr txBox="1"/>
          <p:nvPr/>
        </p:nvSpPr>
        <p:spPr>
          <a:xfrm>
            <a:off x="5231658" y="6237252"/>
            <a:ext cx="3156633" cy="52322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0" i="0" lang="en-US" sz="1400" u="none" cap="none" strike="noStrike">
                <a:solidFill>
                  <a:schemeClr val="dk1"/>
                </a:solidFill>
                <a:latin typeface="Helvetica Neue"/>
                <a:ea typeface="Helvetica Neue"/>
                <a:cs typeface="Helvetica Neue"/>
                <a:sym typeface="Helvetica Neue"/>
              </a:rPr>
              <a:t>Supported in part by </a:t>
            </a:r>
            <a:br>
              <a:rPr b="0" i="0" lang="en-US" sz="1400" u="none" cap="none" strike="noStrike">
                <a:solidFill>
                  <a:schemeClr val="dk1"/>
                </a:solidFill>
                <a:latin typeface="Helvetica Neue"/>
                <a:ea typeface="Helvetica Neue"/>
                <a:cs typeface="Helvetica Neue"/>
                <a:sym typeface="Helvetica Neue"/>
              </a:rPr>
            </a:br>
            <a:r>
              <a:rPr b="0" i="0" lang="en-US" sz="1400" u="none" cap="none" strike="noStrike">
                <a:solidFill>
                  <a:schemeClr val="dk1"/>
                </a:solidFill>
                <a:latin typeface="Helvetica Neue"/>
                <a:ea typeface="Helvetica Neue"/>
                <a:cs typeface="Helvetica Neue"/>
                <a:sym typeface="Helvetica Neue"/>
              </a:rPr>
              <a:t>NSF Grant Nos. 1914603 &amp; 1914572.</a:t>
            </a:r>
            <a:endParaRPr/>
          </a:p>
        </p:txBody>
      </p:sp>
      <p:sp>
        <p:nvSpPr>
          <p:cNvPr id="95" name="Google Shape;95;p1"/>
          <p:cNvSpPr txBox="1"/>
          <p:nvPr/>
        </p:nvSpPr>
        <p:spPr>
          <a:xfrm>
            <a:off x="743834" y="6246114"/>
            <a:ext cx="2364750"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400" u="none" cap="none" strike="noStrike">
                <a:solidFill>
                  <a:schemeClr val="dk1"/>
                </a:solidFill>
                <a:latin typeface="Helvetica Neue"/>
                <a:ea typeface="Helvetica Neue"/>
                <a:cs typeface="Helvetica Neue"/>
                <a:sym typeface="Helvetica Neue"/>
              </a:rPr>
              <a:t>ACORN Physics Tutorials</a:t>
            </a:r>
            <a:endParaRPr/>
          </a:p>
          <a:p>
            <a:pPr indent="0" lvl="0" marL="0" marR="0" rtl="0" algn="l">
              <a:spcBef>
                <a:spcPts val="0"/>
              </a:spcBef>
              <a:spcAft>
                <a:spcPts val="0"/>
              </a:spcAft>
              <a:buNone/>
            </a:pPr>
            <a:r>
              <a:rPr lang="en-US" sz="1400">
                <a:solidFill>
                  <a:schemeClr val="dk1"/>
                </a:solidFill>
                <a:latin typeface="Helvetica Neue"/>
                <a:ea typeface="Helvetica Neue"/>
                <a:cs typeface="Helvetica Neue"/>
                <a:sym typeface="Helvetica Neue"/>
              </a:rPr>
              <a:t>© Seattle Pacific University</a:t>
            </a:r>
            <a:endParaRPr/>
          </a:p>
        </p:txBody>
      </p:sp>
      <p:pic>
        <p:nvPicPr>
          <p:cNvPr descr="A black tree with leaves and roots&#10;&#10;Description automatically generated" id="96" name="Google Shape;96;p1"/>
          <p:cNvPicPr preferRelativeResize="0"/>
          <p:nvPr>
            <p:ph idx="1" type="body"/>
          </p:nvPr>
        </p:nvPicPr>
        <p:blipFill rotWithShape="1">
          <a:blip r:embed="rId4">
            <a:alphaModFix/>
          </a:blip>
          <a:srcRect b="0" l="0" r="0" t="0"/>
          <a:stretch/>
        </p:blipFill>
        <p:spPr>
          <a:xfrm>
            <a:off x="131333" y="6150473"/>
            <a:ext cx="656595" cy="707538"/>
          </a:xfrm>
          <a:prstGeom prst="rect">
            <a:avLst/>
          </a:prstGeom>
          <a:noFill/>
          <a:ln>
            <a:noFill/>
          </a:ln>
        </p:spPr>
      </p:pic>
      <p:sp>
        <p:nvSpPr>
          <p:cNvPr id="97" name="Google Shape;97;p1"/>
          <p:cNvSpPr txBox="1"/>
          <p:nvPr/>
        </p:nvSpPr>
        <p:spPr>
          <a:xfrm>
            <a:off x="332509" y="769480"/>
            <a:ext cx="8205900" cy="50640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900">
                <a:solidFill>
                  <a:schemeClr val="dk1"/>
                </a:solidFill>
                <a:latin typeface="Helvetica Neue"/>
                <a:ea typeface="Helvetica Neue"/>
                <a:cs typeface="Helvetica Neue"/>
                <a:sym typeface="Helvetica Neue"/>
              </a:rPr>
              <a:t>A scientist in a laboratory does a series of experiments with identical cubes. The cubes are the same mass, same material, and same shape, and all start at room temperature. In every experiment, the scientist drops the cubes into a pot of boiling water. The cubes stay in the water for five minutes and then are dumped onto a table, and the scientist measures their temperature. </a:t>
            </a:r>
            <a:endParaRPr sz="1900">
              <a:solidFill>
                <a:schemeClr val="dk1"/>
              </a:solidFill>
              <a:latin typeface="Helvetica Neue"/>
              <a:ea typeface="Helvetica Neue"/>
              <a:cs typeface="Helvetica Neue"/>
              <a:sym typeface="Helvetica Neue"/>
            </a:endParaRPr>
          </a:p>
          <a:p>
            <a:pPr indent="0" lvl="0" marL="0" marR="0" rtl="0" algn="l">
              <a:spcBef>
                <a:spcPts val="0"/>
              </a:spcBef>
              <a:spcAft>
                <a:spcPts val="0"/>
              </a:spcAft>
              <a:buNone/>
            </a:pPr>
            <a:r>
              <a:t/>
            </a:r>
            <a:endParaRPr sz="1900">
              <a:solidFill>
                <a:schemeClr val="dk1"/>
              </a:solidFill>
              <a:latin typeface="Helvetica Neue"/>
              <a:ea typeface="Helvetica Neue"/>
              <a:cs typeface="Helvetica Neue"/>
              <a:sym typeface="Helvetica Neue"/>
            </a:endParaRPr>
          </a:p>
          <a:p>
            <a:pPr indent="-349250" lvl="0" marL="457200" marR="0" rtl="0" algn="l">
              <a:spcBef>
                <a:spcPts val="0"/>
              </a:spcBef>
              <a:spcAft>
                <a:spcPts val="0"/>
              </a:spcAft>
              <a:buClr>
                <a:schemeClr val="dk1"/>
              </a:buClr>
              <a:buSzPts val="1900"/>
              <a:buFont typeface="Helvetica Neue"/>
              <a:buAutoNum type="alphaLcParenBoth"/>
            </a:pPr>
            <a:r>
              <a:rPr i="1" lang="en-US" sz="1900">
                <a:solidFill>
                  <a:schemeClr val="dk1"/>
                </a:solidFill>
                <a:latin typeface="Helvetica Neue"/>
                <a:ea typeface="Helvetica Neue"/>
                <a:cs typeface="Helvetica Neue"/>
                <a:sym typeface="Helvetica Neue"/>
              </a:rPr>
              <a:t>In one of these experiments, the temperature of one of the cubes is much higher than the temperature of the other two. How do you make sense of this?</a:t>
            </a:r>
            <a:br>
              <a:rPr i="1" lang="en-US" sz="1900">
                <a:solidFill>
                  <a:schemeClr val="dk1"/>
                </a:solidFill>
                <a:latin typeface="Helvetica Neue"/>
                <a:ea typeface="Helvetica Neue"/>
                <a:cs typeface="Helvetica Neue"/>
                <a:sym typeface="Helvetica Neue"/>
              </a:rPr>
            </a:br>
            <a:endParaRPr i="1" sz="1900">
              <a:solidFill>
                <a:schemeClr val="dk1"/>
              </a:solidFill>
              <a:latin typeface="Helvetica Neue"/>
              <a:ea typeface="Helvetica Neue"/>
              <a:cs typeface="Helvetica Neue"/>
              <a:sym typeface="Helvetica Neue"/>
            </a:endParaRPr>
          </a:p>
          <a:p>
            <a:pPr indent="-349250" lvl="0" marL="457200" marR="0" rtl="0" algn="l">
              <a:spcBef>
                <a:spcPts val="0"/>
              </a:spcBef>
              <a:spcAft>
                <a:spcPts val="0"/>
              </a:spcAft>
              <a:buClr>
                <a:schemeClr val="dk1"/>
              </a:buClr>
              <a:buSzPts val="1900"/>
              <a:buFont typeface="Helvetica Neue"/>
              <a:buAutoNum type="alphaLcParenBoth"/>
            </a:pPr>
            <a:r>
              <a:rPr i="1" lang="en-US" sz="1900">
                <a:solidFill>
                  <a:schemeClr val="dk1"/>
                </a:solidFill>
                <a:latin typeface="Helvetica Neue"/>
                <a:ea typeface="Helvetica Neue"/>
                <a:cs typeface="Helvetica Neue"/>
                <a:sym typeface="Helvetica Neue"/>
              </a:rPr>
              <a:t>In another experiment, all three cubes have the same temperature. How do you make sense of this?</a:t>
            </a:r>
            <a:br>
              <a:rPr i="1" lang="en-US" sz="1900">
                <a:solidFill>
                  <a:schemeClr val="dk1"/>
                </a:solidFill>
                <a:latin typeface="Helvetica Neue"/>
                <a:ea typeface="Helvetica Neue"/>
                <a:cs typeface="Helvetica Neue"/>
                <a:sym typeface="Helvetica Neue"/>
              </a:rPr>
            </a:br>
            <a:endParaRPr i="1" sz="1900">
              <a:solidFill>
                <a:schemeClr val="dk1"/>
              </a:solidFill>
              <a:latin typeface="Helvetica Neue"/>
              <a:ea typeface="Helvetica Neue"/>
              <a:cs typeface="Helvetica Neue"/>
              <a:sym typeface="Helvetica Neue"/>
            </a:endParaRPr>
          </a:p>
          <a:p>
            <a:pPr indent="-349250" lvl="0" marL="457200" marR="0" rtl="0" algn="l">
              <a:spcBef>
                <a:spcPts val="0"/>
              </a:spcBef>
              <a:spcAft>
                <a:spcPts val="0"/>
              </a:spcAft>
              <a:buClr>
                <a:schemeClr val="dk1"/>
              </a:buClr>
              <a:buSzPts val="1900"/>
              <a:buFont typeface="Helvetica Neue"/>
              <a:buAutoNum type="alphaLcParenBoth"/>
            </a:pPr>
            <a:r>
              <a:rPr i="1" lang="en-US" sz="1900">
                <a:solidFill>
                  <a:schemeClr val="dk1"/>
                </a:solidFill>
                <a:latin typeface="Helvetica Neue"/>
                <a:ea typeface="Helvetica Neue"/>
                <a:cs typeface="Helvetica Neue"/>
                <a:sym typeface="Helvetica Neue"/>
              </a:rPr>
              <a:t>In yet another experiment, one of the three cubes has a temperature less than room temperature (i.e., the cube got colder in the water). How do you make sense of this?</a:t>
            </a:r>
            <a:endParaRPr i="1" sz="1900">
              <a:solidFill>
                <a:schemeClr val="dk1"/>
              </a:solidFill>
              <a:latin typeface="Helvetica Neue"/>
              <a:ea typeface="Helvetica Neue"/>
              <a:cs typeface="Helvetica Neue"/>
              <a:sym typeface="Helvetica Neue"/>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g2e31f6770da_0_10"/>
          <p:cNvSpPr txBox="1"/>
          <p:nvPr>
            <p:ph type="title"/>
          </p:nvPr>
        </p:nvSpPr>
        <p:spPr>
          <a:xfrm>
            <a:off x="0" y="0"/>
            <a:ext cx="8172900" cy="7695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Clr>
                <a:schemeClr val="dk1"/>
              </a:buClr>
              <a:buSzPts val="3600"/>
              <a:buFont typeface="Helvetica Neue"/>
              <a:buNone/>
            </a:pPr>
            <a:r>
              <a:rPr b="1" lang="en-US" sz="3600">
                <a:latin typeface="Helvetica Neue"/>
                <a:ea typeface="Helvetica Neue"/>
                <a:cs typeface="Helvetica Neue"/>
                <a:sym typeface="Helvetica Neue"/>
              </a:rPr>
              <a:t>Particles</a:t>
            </a:r>
            <a:r>
              <a:rPr b="1" lang="en-US" sz="3600">
                <a:latin typeface="Helvetica Neue"/>
                <a:ea typeface="Helvetica Neue"/>
                <a:cs typeface="Helvetica Neue"/>
                <a:sym typeface="Helvetica Neue"/>
              </a:rPr>
              <a:t> question</a:t>
            </a:r>
            <a:endParaRPr/>
          </a:p>
        </p:txBody>
      </p:sp>
      <p:sp>
        <p:nvSpPr>
          <p:cNvPr id="104" name="Google Shape;104;g2e31f6770da_0_10"/>
          <p:cNvSpPr txBox="1"/>
          <p:nvPr>
            <p:ph idx="12" type="sldNum"/>
          </p:nvPr>
        </p:nvSpPr>
        <p:spPr>
          <a:xfrm>
            <a:off x="6889040" y="5768574"/>
            <a:ext cx="2133600" cy="36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sz="1400">
                <a:latin typeface="Helvetica Neue"/>
                <a:ea typeface="Helvetica Neue"/>
                <a:cs typeface="Helvetica Neue"/>
                <a:sym typeface="Helvetica Neue"/>
              </a:rPr>
              <a:t>‹#›</a:t>
            </a:fld>
            <a:endParaRPr sz="1400">
              <a:latin typeface="Helvetica Neue"/>
              <a:ea typeface="Helvetica Neue"/>
              <a:cs typeface="Helvetica Neue"/>
              <a:sym typeface="Helvetica Neue"/>
            </a:endParaRPr>
          </a:p>
        </p:txBody>
      </p:sp>
      <p:sp>
        <p:nvSpPr>
          <p:cNvPr id="105" name="Google Shape;105;g2e31f6770da_0_10"/>
          <p:cNvSpPr/>
          <p:nvPr/>
        </p:nvSpPr>
        <p:spPr>
          <a:xfrm>
            <a:off x="0" y="6133699"/>
            <a:ext cx="9144000" cy="724200"/>
          </a:xfrm>
          <a:prstGeom prst="rect">
            <a:avLst/>
          </a:prstGeom>
          <a:gradFill>
            <a:gsLst>
              <a:gs pos="0">
                <a:srgbClr val="A5A5A5"/>
              </a:gs>
              <a:gs pos="100000">
                <a:srgbClr val="F2F2F2"/>
              </a:gs>
            </a:gsLst>
            <a:lin ang="5400012"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cxnSp>
        <p:nvCxnSpPr>
          <p:cNvPr id="106" name="Google Shape;106;g2e31f6770da_0_10"/>
          <p:cNvCxnSpPr/>
          <p:nvPr/>
        </p:nvCxnSpPr>
        <p:spPr>
          <a:xfrm>
            <a:off x="0" y="6136551"/>
            <a:ext cx="9144000" cy="1500"/>
          </a:xfrm>
          <a:prstGeom prst="straightConnector1">
            <a:avLst/>
          </a:prstGeom>
          <a:noFill/>
          <a:ln cap="flat" cmpd="sng" w="25400">
            <a:solidFill>
              <a:srgbClr val="632423"/>
            </a:solidFill>
            <a:prstDash val="solid"/>
            <a:round/>
            <a:headEnd len="sm" w="sm" type="none"/>
            <a:tailEnd len="sm" w="sm" type="none"/>
          </a:ln>
        </p:spPr>
      </p:cxnSp>
      <p:pic>
        <p:nvPicPr>
          <p:cNvPr id="107" name="Google Shape;107;g2e31f6770da_0_10"/>
          <p:cNvPicPr preferRelativeResize="0"/>
          <p:nvPr/>
        </p:nvPicPr>
        <p:blipFill rotWithShape="1">
          <a:blip r:embed="rId3">
            <a:alphaModFix/>
          </a:blip>
          <a:srcRect b="0" l="0" r="0" t="0"/>
          <a:stretch/>
        </p:blipFill>
        <p:spPr>
          <a:xfrm>
            <a:off x="8366046" y="6185661"/>
            <a:ext cx="656594" cy="660550"/>
          </a:xfrm>
          <a:prstGeom prst="rect">
            <a:avLst/>
          </a:prstGeom>
          <a:noFill/>
          <a:ln>
            <a:noFill/>
          </a:ln>
        </p:spPr>
      </p:pic>
      <p:sp>
        <p:nvSpPr>
          <p:cNvPr id="108" name="Google Shape;108;g2e31f6770da_0_10"/>
          <p:cNvSpPr txBox="1"/>
          <p:nvPr/>
        </p:nvSpPr>
        <p:spPr>
          <a:xfrm>
            <a:off x="5231658" y="6237252"/>
            <a:ext cx="3156600" cy="52320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0" i="0" lang="en-US" sz="1400" u="none" cap="none" strike="noStrike">
                <a:solidFill>
                  <a:schemeClr val="dk1"/>
                </a:solidFill>
                <a:latin typeface="Helvetica Neue"/>
                <a:ea typeface="Helvetica Neue"/>
                <a:cs typeface="Helvetica Neue"/>
                <a:sym typeface="Helvetica Neue"/>
              </a:rPr>
              <a:t>Supported in part by </a:t>
            </a:r>
            <a:br>
              <a:rPr b="0" i="0" lang="en-US" sz="1400" u="none" cap="none" strike="noStrike">
                <a:solidFill>
                  <a:schemeClr val="dk1"/>
                </a:solidFill>
                <a:latin typeface="Helvetica Neue"/>
                <a:ea typeface="Helvetica Neue"/>
                <a:cs typeface="Helvetica Neue"/>
                <a:sym typeface="Helvetica Neue"/>
              </a:rPr>
            </a:br>
            <a:r>
              <a:rPr b="0" i="0" lang="en-US" sz="1400" u="none" cap="none" strike="noStrike">
                <a:solidFill>
                  <a:schemeClr val="dk1"/>
                </a:solidFill>
                <a:latin typeface="Helvetica Neue"/>
                <a:ea typeface="Helvetica Neue"/>
                <a:cs typeface="Helvetica Neue"/>
                <a:sym typeface="Helvetica Neue"/>
              </a:rPr>
              <a:t>NSF Grant Nos. 1914603 &amp; 1914572.</a:t>
            </a:r>
            <a:endParaRPr/>
          </a:p>
        </p:txBody>
      </p:sp>
      <p:sp>
        <p:nvSpPr>
          <p:cNvPr id="109" name="Google Shape;109;g2e31f6770da_0_10"/>
          <p:cNvSpPr txBox="1"/>
          <p:nvPr/>
        </p:nvSpPr>
        <p:spPr>
          <a:xfrm>
            <a:off x="743834" y="6246114"/>
            <a:ext cx="2364900" cy="523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400" u="none" cap="none" strike="noStrike">
                <a:solidFill>
                  <a:schemeClr val="dk1"/>
                </a:solidFill>
                <a:latin typeface="Helvetica Neue"/>
                <a:ea typeface="Helvetica Neue"/>
                <a:cs typeface="Helvetica Neue"/>
                <a:sym typeface="Helvetica Neue"/>
              </a:rPr>
              <a:t>ACORN Physics Tutorials</a:t>
            </a:r>
            <a:endParaRPr/>
          </a:p>
          <a:p>
            <a:pPr indent="0" lvl="0" marL="0" marR="0" rtl="0" algn="l">
              <a:spcBef>
                <a:spcPts val="0"/>
              </a:spcBef>
              <a:spcAft>
                <a:spcPts val="0"/>
              </a:spcAft>
              <a:buNone/>
            </a:pPr>
            <a:r>
              <a:rPr lang="en-US" sz="1400">
                <a:solidFill>
                  <a:schemeClr val="dk1"/>
                </a:solidFill>
                <a:latin typeface="Helvetica Neue"/>
                <a:ea typeface="Helvetica Neue"/>
                <a:cs typeface="Helvetica Neue"/>
                <a:sym typeface="Helvetica Neue"/>
              </a:rPr>
              <a:t>© Seattle Pacific University</a:t>
            </a:r>
            <a:endParaRPr/>
          </a:p>
        </p:txBody>
      </p:sp>
      <p:pic>
        <p:nvPicPr>
          <p:cNvPr descr="A black tree with leaves and roots&#10;&#10;Description automatically generated" id="110" name="Google Shape;110;g2e31f6770da_0_10"/>
          <p:cNvPicPr preferRelativeResize="0"/>
          <p:nvPr>
            <p:ph idx="1" type="body"/>
          </p:nvPr>
        </p:nvPicPr>
        <p:blipFill rotWithShape="1">
          <a:blip r:embed="rId4">
            <a:alphaModFix/>
          </a:blip>
          <a:srcRect b="0" l="0" r="0" t="0"/>
          <a:stretch/>
        </p:blipFill>
        <p:spPr>
          <a:xfrm>
            <a:off x="131333" y="6150473"/>
            <a:ext cx="656700" cy="707400"/>
          </a:xfrm>
          <a:prstGeom prst="rect">
            <a:avLst/>
          </a:prstGeom>
          <a:noFill/>
          <a:ln>
            <a:noFill/>
          </a:ln>
        </p:spPr>
      </p:pic>
      <p:sp>
        <p:nvSpPr>
          <p:cNvPr id="111" name="Google Shape;111;g2e31f6770da_0_10"/>
          <p:cNvSpPr txBox="1"/>
          <p:nvPr/>
        </p:nvSpPr>
        <p:spPr>
          <a:xfrm>
            <a:off x="332509" y="829568"/>
            <a:ext cx="8205900" cy="53565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Helvetica Neue"/>
                <a:ea typeface="Helvetica Neue"/>
                <a:cs typeface="Helvetica Neue"/>
                <a:sym typeface="Helvetica Neue"/>
              </a:rPr>
              <a:t>Imagine it were possible for a scientist to track single gas particles in a sealed container and measure their speed at different moments. In a series of experiments, this scientist takes a sealed container of gas and identifies three identical gas particles, all moving with the same initial speed but in different (random) directions. Five minutes later, the scientist locates the same three particles and measures their speeds again. </a:t>
            </a:r>
            <a:endParaRPr sz="1800">
              <a:solidFill>
                <a:schemeClr val="dk1"/>
              </a:solidFill>
              <a:latin typeface="Helvetica Neue"/>
              <a:ea typeface="Helvetica Neue"/>
              <a:cs typeface="Helvetica Neue"/>
              <a:sym typeface="Helvetica Neue"/>
            </a:endParaRPr>
          </a:p>
          <a:p>
            <a:pPr indent="0" lvl="0" marL="0" marR="0" rtl="0" algn="l">
              <a:spcBef>
                <a:spcPts val="0"/>
              </a:spcBef>
              <a:spcAft>
                <a:spcPts val="0"/>
              </a:spcAft>
              <a:buNone/>
            </a:pPr>
            <a:r>
              <a:t/>
            </a:r>
            <a:endParaRPr sz="1800">
              <a:solidFill>
                <a:schemeClr val="dk1"/>
              </a:solidFill>
              <a:latin typeface="Helvetica Neue"/>
              <a:ea typeface="Helvetica Neue"/>
              <a:cs typeface="Helvetica Neue"/>
              <a:sym typeface="Helvetica Neue"/>
            </a:endParaRPr>
          </a:p>
          <a:p>
            <a:pPr indent="-342900" lvl="0" marL="457200" marR="0" rtl="0" algn="l">
              <a:spcBef>
                <a:spcPts val="0"/>
              </a:spcBef>
              <a:spcAft>
                <a:spcPts val="0"/>
              </a:spcAft>
              <a:buClr>
                <a:schemeClr val="dk1"/>
              </a:buClr>
              <a:buSzPts val="1800"/>
              <a:buFont typeface="Helvetica Neue"/>
              <a:buAutoNum type="alphaLcParenBoth"/>
            </a:pPr>
            <a:r>
              <a:rPr i="1" lang="en-US" sz="1800">
                <a:solidFill>
                  <a:schemeClr val="dk1"/>
                </a:solidFill>
                <a:latin typeface="Helvetica Neue"/>
                <a:ea typeface="Helvetica Neue"/>
                <a:cs typeface="Helvetica Neue"/>
                <a:sym typeface="Helvetica Neue"/>
              </a:rPr>
              <a:t>In one of these experiments, the scientist finds that five minutes after the initial measurement, one of the three particles has a much higher speed than the other two particles. How do you make sense of this?</a:t>
            </a:r>
            <a:br>
              <a:rPr i="1" lang="en-US" sz="1800">
                <a:solidFill>
                  <a:schemeClr val="dk1"/>
                </a:solidFill>
                <a:latin typeface="Helvetica Neue"/>
                <a:ea typeface="Helvetica Neue"/>
                <a:cs typeface="Helvetica Neue"/>
                <a:sym typeface="Helvetica Neue"/>
              </a:rPr>
            </a:br>
            <a:endParaRPr i="1" sz="1800">
              <a:solidFill>
                <a:schemeClr val="dk1"/>
              </a:solidFill>
              <a:latin typeface="Helvetica Neue"/>
              <a:ea typeface="Helvetica Neue"/>
              <a:cs typeface="Helvetica Neue"/>
              <a:sym typeface="Helvetica Neue"/>
            </a:endParaRPr>
          </a:p>
          <a:p>
            <a:pPr indent="-342900" lvl="0" marL="457200" marR="0" rtl="0" algn="l">
              <a:spcBef>
                <a:spcPts val="0"/>
              </a:spcBef>
              <a:spcAft>
                <a:spcPts val="0"/>
              </a:spcAft>
              <a:buClr>
                <a:schemeClr val="dk1"/>
              </a:buClr>
              <a:buSzPts val="1800"/>
              <a:buFont typeface="Helvetica Neue"/>
              <a:buAutoNum type="alphaLcParenBoth"/>
            </a:pPr>
            <a:r>
              <a:rPr i="1" lang="en-US" sz="1800">
                <a:solidFill>
                  <a:schemeClr val="dk1"/>
                </a:solidFill>
                <a:latin typeface="Helvetica Neue"/>
                <a:ea typeface="Helvetica Neue"/>
                <a:cs typeface="Helvetica Neue"/>
                <a:sym typeface="Helvetica Neue"/>
              </a:rPr>
              <a:t>In another experiment, the scientist finds that five minutes after the initial measurement, the three particles have the same speed as one another. How do you make sense of this?</a:t>
            </a:r>
            <a:br>
              <a:rPr i="1" lang="en-US" sz="1800">
                <a:solidFill>
                  <a:schemeClr val="dk1"/>
                </a:solidFill>
                <a:latin typeface="Helvetica Neue"/>
                <a:ea typeface="Helvetica Neue"/>
                <a:cs typeface="Helvetica Neue"/>
                <a:sym typeface="Helvetica Neue"/>
              </a:rPr>
            </a:br>
            <a:endParaRPr i="1" sz="1800">
              <a:solidFill>
                <a:schemeClr val="dk1"/>
              </a:solidFill>
              <a:latin typeface="Helvetica Neue"/>
              <a:ea typeface="Helvetica Neue"/>
              <a:cs typeface="Helvetica Neue"/>
              <a:sym typeface="Helvetica Neue"/>
            </a:endParaRPr>
          </a:p>
          <a:p>
            <a:pPr indent="-342900" lvl="0" marL="457200" marR="0" rtl="0" algn="l">
              <a:spcBef>
                <a:spcPts val="0"/>
              </a:spcBef>
              <a:spcAft>
                <a:spcPts val="0"/>
              </a:spcAft>
              <a:buClr>
                <a:schemeClr val="dk1"/>
              </a:buClr>
              <a:buSzPts val="1800"/>
              <a:buFont typeface="Helvetica Neue"/>
              <a:buAutoNum type="alphaLcParenBoth"/>
            </a:pPr>
            <a:r>
              <a:rPr i="1" lang="en-US" sz="1800">
                <a:solidFill>
                  <a:schemeClr val="dk1"/>
                </a:solidFill>
                <a:latin typeface="Helvetica Neue"/>
                <a:ea typeface="Helvetica Neue"/>
                <a:cs typeface="Helvetica Neue"/>
                <a:sym typeface="Helvetica Neue"/>
              </a:rPr>
              <a:t>In yet another experiment, the scientist finds that five minutes after the initial measurement, one of the particles has a speed much lower than the initial particle speeds (i.e., the particle slowed down). How do you make sense of this?</a:t>
            </a:r>
            <a:endParaRPr i="1" sz="1800">
              <a:solidFill>
                <a:schemeClr val="dk1"/>
              </a:solidFill>
              <a:latin typeface="Helvetica Neue"/>
              <a:ea typeface="Helvetica Neue"/>
              <a:cs typeface="Helvetica Neue"/>
              <a:sym typeface="Helvetica Neue"/>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2015-07-24T19:42:52Z</dcterms:created>
  <dc:creator>Rachel Scherr</dc:creator>
</cp:coreProperties>
</file>