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 showSpecialPlsOnTitleSld="0">
  <p:sldMasterIdLst>
    <p:sldMasterId id="2147483648" r:id="rId4"/>
  </p:sldMasterIdLst>
  <p:notesMasterIdLst>
    <p:notesMasterId r:id="rId5"/>
  </p:notesMasterIdLst>
  <p:sldIdLst>
    <p:sldId id="256" r:id="rId6"/>
  </p:sldIdLst>
  <p:sldSz cy="6858000" cx="9144000"/>
  <p:notesSz cx="6858000" cy="9144000"/>
  <p:embeddedFontLst>
    <p:embeddedFont>
      <p:font typeface="Helvetica Neue"/>
      <p:regular r:id="rId7"/>
      <p:bold r:id="rId8"/>
      <p:italic r:id="rId9"/>
      <p:boldItalic r:id="rId10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GoogleSlidesCustomDataVersion2">
      <go:slidesCustomData xmlns:go="http://customooxmlschemas.google.com/" r:id="rId11" roundtripDataSignature="AMtx7mh6u/rrOKS1ixxwxeNEPEdpiejyCQ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11" Type="http://customschemas.google.com/relationships/presentationmetadata" Target="metadata"/><Relationship Id="rId10" Type="http://schemas.openxmlformats.org/officeDocument/2006/relationships/font" Target="fonts/HelveticaNeue-boldItalic.fntdata"/><Relationship Id="rId9" Type="http://schemas.openxmlformats.org/officeDocument/2006/relationships/font" Target="fonts/HelveticaNeue-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font" Target="fonts/HelveticaNeue-regular.fntdata"/><Relationship Id="rId8" Type="http://schemas.openxmlformats.org/officeDocument/2006/relationships/font" Target="fonts/HelveticaNeue-bold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n-US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86" name="Google Shape;86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7" name="Google Shape;87;p1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3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" name="Google Shape;17;p3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8" name="Google Shape;18;p3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3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" name="Google Shape;20;p3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2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4" name="Google Shape;74;p12"/>
          <p:cNvSpPr txBox="1"/>
          <p:nvPr>
            <p:ph idx="1" type="body"/>
          </p:nvPr>
        </p:nvSpPr>
        <p:spPr>
          <a:xfrm rot="5400000">
            <a:off x="2309019" y="-251618"/>
            <a:ext cx="4525963" cy="8229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5" name="Google Shape;75;p12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12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7" name="Google Shape;77;p12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3"/>
          <p:cNvSpPr txBox="1"/>
          <p:nvPr>
            <p:ph type="title"/>
          </p:nvPr>
        </p:nvSpPr>
        <p:spPr>
          <a:xfrm rot="5400000">
            <a:off x="4732338" y="2171701"/>
            <a:ext cx="5851525" cy="20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0" name="Google Shape;80;p13"/>
          <p:cNvSpPr txBox="1"/>
          <p:nvPr>
            <p:ph idx="1" type="body"/>
          </p:nvPr>
        </p:nvSpPr>
        <p:spPr>
          <a:xfrm rot="5400000">
            <a:off x="541338" y="190500"/>
            <a:ext cx="5851525" cy="6019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81" name="Google Shape;81;p13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2" name="Google Shape;82;p13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3" name="Google Shape;83;p13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4"/>
          <p:cNvSpPr txBox="1"/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3" name="Google Shape;23;p4"/>
          <p:cNvSpPr txBox="1"/>
          <p:nvPr>
            <p:ph idx="1" type="subTitle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None/>
              <a:defRPr>
                <a:solidFill>
                  <a:srgbClr val="888888"/>
                </a:solidFill>
              </a:defRPr>
            </a:lvl1pPr>
            <a:lvl2pPr lvl="1" algn="ctr"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None/>
              <a:defRPr>
                <a:solidFill>
                  <a:srgbClr val="888888"/>
                </a:solidFill>
              </a:defRPr>
            </a:lvl2pPr>
            <a:lvl3pPr lvl="2" algn="ctr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>
                <a:solidFill>
                  <a:srgbClr val="888888"/>
                </a:solidFill>
              </a:defRPr>
            </a:lvl3pPr>
            <a:lvl4pPr lvl="3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4pPr>
            <a:lvl5pPr lvl="4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5pPr>
            <a:lvl6pPr lvl="5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24" name="Google Shape;24;p4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4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6" name="Google Shape;26;p4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5"/>
          <p:cNvSpPr txBox="1"/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  <a:defRPr b="1" sz="4000" cap="non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9" name="Google Shape;29;p5"/>
          <p:cNvSpPr txBox="1"/>
          <p:nvPr>
            <p:ph idx="1" type="body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1pPr>
            <a:lvl2pPr indent="-228600" lvl="1" marL="914400" algn="l"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indent="-228600" lvl="2" marL="1371600" algn="l"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indent="-228600" lvl="3" marL="18288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indent="-228600" lvl="4" marL="22860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indent="-228600" lvl="5" marL="27432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indent="-228600" lvl="6" marL="32004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indent="-228600" lvl="7" marL="3657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indent="-228600" lvl="8" marL="41148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30" name="Google Shape;30;p5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5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2" name="Google Shape;32;p5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6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6"/>
          <p:cNvSpPr txBox="1"/>
          <p:nvPr>
            <p:ph idx="1" type="body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indent="-381000" lvl="1" marL="9144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indent="-355600" lvl="2" marL="1371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36" name="Google Shape;36;p6"/>
          <p:cNvSpPr txBox="1"/>
          <p:nvPr>
            <p:ph idx="2" type="body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indent="-381000" lvl="1" marL="9144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indent="-355600" lvl="2" marL="1371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37" name="Google Shape;37;p6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6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9" name="Google Shape;39;p6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7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2" name="Google Shape;42;p7"/>
          <p:cNvSpPr txBox="1"/>
          <p:nvPr>
            <p:ph idx="1" type="body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3" name="Google Shape;43;p7"/>
          <p:cNvSpPr txBox="1"/>
          <p:nvPr>
            <p:ph idx="2" type="body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810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indent="-355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indent="-3302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indent="-3302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indent="-3302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indent="-3302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indent="-3302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indent="-3302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/>
        </p:txBody>
      </p:sp>
      <p:sp>
        <p:nvSpPr>
          <p:cNvPr id="44" name="Google Shape;44;p7"/>
          <p:cNvSpPr txBox="1"/>
          <p:nvPr>
            <p:ph idx="3" type="body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5" name="Google Shape;45;p7"/>
          <p:cNvSpPr txBox="1"/>
          <p:nvPr>
            <p:ph idx="4" type="body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810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indent="-355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indent="-3302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indent="-3302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indent="-3302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indent="-3302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indent="-3302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indent="-3302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/>
        </p:txBody>
      </p:sp>
      <p:sp>
        <p:nvSpPr>
          <p:cNvPr id="46" name="Google Shape;46;p7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7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7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8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1" name="Google Shape;51;p8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8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8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9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9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7" name="Google Shape;57;p9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0"/>
          <p:cNvSpPr txBox="1"/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b="1" sz="2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10"/>
          <p:cNvSpPr txBox="1"/>
          <p:nvPr>
            <p:ph idx="1" type="body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  <a:defRPr sz="2800"/>
            </a:lvl2pPr>
            <a:lvl3pPr indent="-381000" lvl="2" marL="1371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4pPr>
            <a:lvl5pPr indent="-355600" lvl="4" marL="22860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»"/>
              <a:defRPr sz="2000"/>
            </a:lvl5pPr>
            <a:lvl6pPr indent="-355600" lvl="5" marL="27432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61" name="Google Shape;61;p10"/>
          <p:cNvSpPr txBox="1"/>
          <p:nvPr>
            <p:ph idx="2" type="body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indent="-228600" lvl="1" marL="9144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indent="-228600" lvl="2" marL="1371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indent="-228600" lvl="3" marL="1828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indent="-228600" lvl="4" marL="22860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indent="-228600" lvl="5" marL="27432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indent="-228600" lvl="6" marL="32004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indent="-228600" lvl="7" marL="3657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indent="-228600" lvl="8" marL="4114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62" name="Google Shape;62;p10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10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4" name="Google Shape;64;p10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1"/>
          <p:cNvSpPr txBox="1"/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b="1" sz="2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11"/>
          <p:cNvSpPr/>
          <p:nvPr>
            <p:ph idx="2" type="pic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</p:sp>
      <p:sp>
        <p:nvSpPr>
          <p:cNvPr id="68" name="Google Shape;68;p11"/>
          <p:cNvSpPr txBox="1"/>
          <p:nvPr>
            <p:ph idx="1" type="body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indent="-228600" lvl="1" marL="9144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indent="-228600" lvl="2" marL="1371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indent="-228600" lvl="3" marL="1828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indent="-228600" lvl="4" marL="22860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indent="-228600" lvl="5" marL="27432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indent="-228600" lvl="6" marL="32004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indent="-228600" lvl="7" marL="3657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indent="-228600" lvl="8" marL="4114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69" name="Google Shape;69;p11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11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1" name="Google Shape;71;p11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11" name="Google Shape;11;p2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40640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81000" lvl="2" marL="13716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55600" lvl="3" marL="1828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556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556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556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556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556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" name="Google Shape;12;p2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" name="Google Shape;13;p2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4" name="Google Shape;14;p2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1"/>
          <p:cNvSpPr txBox="1"/>
          <p:nvPr>
            <p:ph type="title"/>
          </p:nvPr>
        </p:nvSpPr>
        <p:spPr>
          <a:xfrm>
            <a:off x="0" y="0"/>
            <a:ext cx="9144000" cy="769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Helvetica Neue"/>
              <a:buNone/>
            </a:pPr>
            <a:r>
              <a:rPr b="1" lang="en-US" sz="3600">
                <a:latin typeface="Helvetica Neue"/>
                <a:ea typeface="Helvetica Neue"/>
                <a:cs typeface="Helvetica Neue"/>
                <a:sym typeface="Helvetica Neue"/>
              </a:rPr>
              <a:t>Desk chair momentum predict question</a:t>
            </a:r>
            <a:endParaRPr/>
          </a:p>
        </p:txBody>
      </p:sp>
      <p:sp>
        <p:nvSpPr>
          <p:cNvPr id="90" name="Google Shape;90;p1"/>
          <p:cNvSpPr/>
          <p:nvPr/>
        </p:nvSpPr>
        <p:spPr>
          <a:xfrm>
            <a:off x="0" y="6133699"/>
            <a:ext cx="9143999" cy="724301"/>
          </a:xfrm>
          <a:prstGeom prst="rect">
            <a:avLst/>
          </a:prstGeom>
          <a:gradFill>
            <a:gsLst>
              <a:gs pos="0">
                <a:srgbClr val="A5A5A5"/>
              </a:gs>
              <a:gs pos="100000">
                <a:srgbClr val="F2F2F2"/>
              </a:gs>
            </a:gsLst>
            <a:lin ang="5400000" scaled="0"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91" name="Google Shape;91;p1"/>
          <p:cNvCxnSpPr/>
          <p:nvPr/>
        </p:nvCxnSpPr>
        <p:spPr>
          <a:xfrm>
            <a:off x="0" y="6136551"/>
            <a:ext cx="9144000" cy="1588"/>
          </a:xfrm>
          <a:prstGeom prst="straightConnector1">
            <a:avLst/>
          </a:prstGeom>
          <a:noFill/>
          <a:ln cap="flat" cmpd="sng" w="25400">
            <a:solidFill>
              <a:srgbClr val="63242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92" name="Google Shape;92;p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366046" y="6185661"/>
            <a:ext cx="656594" cy="660550"/>
          </a:xfrm>
          <a:prstGeom prst="rect">
            <a:avLst/>
          </a:prstGeom>
          <a:noFill/>
          <a:ln>
            <a:noFill/>
          </a:ln>
        </p:spPr>
      </p:pic>
      <p:sp>
        <p:nvSpPr>
          <p:cNvPr id="93" name="Google Shape;93;p1"/>
          <p:cNvSpPr txBox="1"/>
          <p:nvPr/>
        </p:nvSpPr>
        <p:spPr>
          <a:xfrm>
            <a:off x="5231658" y="6237252"/>
            <a:ext cx="3156633" cy="52322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4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Supported in part by </a:t>
            </a:r>
            <a:br>
              <a:rPr b="0" i="0" lang="en-US" sz="14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0" i="0" lang="en-US" sz="14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NSF Grant Nos. 1914603 &amp; 1914572.</a:t>
            </a:r>
            <a:endParaRPr/>
          </a:p>
        </p:txBody>
      </p:sp>
      <p:sp>
        <p:nvSpPr>
          <p:cNvPr id="94" name="Google Shape;94;p1"/>
          <p:cNvSpPr txBox="1"/>
          <p:nvPr/>
        </p:nvSpPr>
        <p:spPr>
          <a:xfrm>
            <a:off x="743834" y="6246114"/>
            <a:ext cx="2364750" cy="52322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4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ACORN Physics Tutorials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© Seattle Pacific University</a:t>
            </a:r>
            <a:endParaRPr/>
          </a:p>
        </p:txBody>
      </p:sp>
      <p:pic>
        <p:nvPicPr>
          <p:cNvPr descr="A black tree with leaves and roots&#10;&#10;Description automatically generated" id="95" name="Google Shape;95;p1"/>
          <p:cNvPicPr preferRelativeResize="0"/>
          <p:nvPr>
            <p:ph idx="1" type="body"/>
          </p:nvPr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31333" y="6150473"/>
            <a:ext cx="656595" cy="707538"/>
          </a:xfrm>
          <a:prstGeom prst="rect">
            <a:avLst/>
          </a:prstGeom>
          <a:noFill/>
          <a:ln>
            <a:noFill/>
          </a:ln>
        </p:spPr>
      </p:pic>
      <p:sp>
        <p:nvSpPr>
          <p:cNvPr id="96" name="Google Shape;96;p1"/>
          <p:cNvSpPr txBox="1"/>
          <p:nvPr/>
        </p:nvSpPr>
        <p:spPr>
          <a:xfrm>
            <a:off x="332509" y="1104405"/>
            <a:ext cx="8205900" cy="3694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6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Two students are facing one another while sitting at rest in desk chairs with low-friction bearings. One of the students tosses a large, heavy ball to the other.</a:t>
            </a:r>
            <a:endParaRPr sz="2600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600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-US" sz="26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Does the student who catches the ball remain at rest?</a:t>
            </a:r>
            <a:endParaRPr i="1" sz="2600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 sz="2600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-US" sz="26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Does the student who tosses the ball remain at rest?</a:t>
            </a:r>
            <a:endParaRPr i="1" sz="2600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 sz="2600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-US" sz="26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Explain why your answers make sense to you.</a:t>
            </a:r>
            <a:endParaRPr i="1" sz="2600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2015-07-24T19:42:52Z</dcterms:created>
  <dc:creator>Rachel Scherr</dc:creator>
</cp:coreProperties>
</file>