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</p:sldIdLst>
  <p:sldSz cy="68580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11" roundtripDataSignature="AMtx7mhJdc06UkbH6Jb/9X7U3on8+NpaB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customschemas.google.com/relationships/presentationmetadata" Target="metadata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2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3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10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1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/>
          <p:nvPr>
            <p:ph type="title"/>
          </p:nvPr>
        </p:nvSpPr>
        <p:spPr>
          <a:xfrm>
            <a:off x="0" y="0"/>
            <a:ext cx="91440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Helvetica Neue"/>
              <a:buNone/>
            </a:pPr>
            <a:r>
              <a:rPr b="1" lang="en-US" sz="3500">
                <a:latin typeface="Helvetica Neue"/>
                <a:ea typeface="Helvetica Neue"/>
                <a:cs typeface="Helvetica Neue"/>
                <a:sym typeface="Helvetica Neue"/>
              </a:rPr>
              <a:t>Fixed end reflection question</a:t>
            </a:r>
            <a:endParaRPr sz="4300"/>
          </a:p>
        </p:txBody>
      </p:sp>
      <p:sp>
        <p:nvSpPr>
          <p:cNvPr id="90" name="Google Shape;90;p1"/>
          <p:cNvSpPr/>
          <p:nvPr/>
        </p:nvSpPr>
        <p:spPr>
          <a:xfrm>
            <a:off x="0" y="6133699"/>
            <a:ext cx="9143999" cy="724301"/>
          </a:xfrm>
          <a:prstGeom prst="rect">
            <a:avLst/>
          </a:prstGeom>
          <a:gradFill>
            <a:gsLst>
              <a:gs pos="0">
                <a:srgbClr val="A5A5A5"/>
              </a:gs>
              <a:gs pos="100000">
                <a:srgbClr val="F2F2F2"/>
              </a:gs>
            </a:gsLst>
            <a:lin ang="5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1" name="Google Shape;91;p1"/>
          <p:cNvCxnSpPr/>
          <p:nvPr/>
        </p:nvCxnSpPr>
        <p:spPr>
          <a:xfrm>
            <a:off x="0" y="6136551"/>
            <a:ext cx="9144000" cy="1588"/>
          </a:xfrm>
          <a:prstGeom prst="straightConnector1">
            <a:avLst/>
          </a:prstGeom>
          <a:noFill/>
          <a:ln cap="flat" cmpd="sng" w="25400">
            <a:solidFill>
              <a:srgbClr val="632423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92" name="Google Shape;92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66046" y="6185661"/>
            <a:ext cx="656594" cy="66055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"/>
          <p:cNvSpPr txBox="1"/>
          <p:nvPr/>
        </p:nvSpPr>
        <p:spPr>
          <a:xfrm>
            <a:off x="5231658" y="6237252"/>
            <a:ext cx="315663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Supported in part by </a:t>
            </a:r>
            <a:br>
              <a:rPr b="0" i="0" lang="en-US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NSF Grant Nos. 1914603 &amp; 1914572.</a:t>
            </a:r>
            <a:endParaRPr/>
          </a:p>
        </p:txBody>
      </p:sp>
      <p:sp>
        <p:nvSpPr>
          <p:cNvPr id="94" name="Google Shape;94;p1"/>
          <p:cNvSpPr txBox="1"/>
          <p:nvPr/>
        </p:nvSpPr>
        <p:spPr>
          <a:xfrm>
            <a:off x="743834" y="6246114"/>
            <a:ext cx="2364750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ACORN Physics Tutorials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© Seattle Pacific University</a:t>
            </a:r>
            <a:endParaRPr/>
          </a:p>
        </p:txBody>
      </p:sp>
      <p:pic>
        <p:nvPicPr>
          <p:cNvPr descr="A black tree with leaves and roots&#10;&#10;Description automatically generated" id="95" name="Google Shape;95;p1"/>
          <p:cNvPicPr preferRelativeResize="0"/>
          <p:nvPr>
            <p:ph idx="1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1333" y="6150473"/>
            <a:ext cx="656595" cy="707538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"/>
          <p:cNvSpPr txBox="1"/>
          <p:nvPr/>
        </p:nvSpPr>
        <p:spPr>
          <a:xfrm>
            <a:off x="332509" y="1104405"/>
            <a:ext cx="8205900" cy="3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wave pulses move through </a:t>
            </a:r>
            <a:br>
              <a:rPr lang="en-US" sz="2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2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fixed ends (</a:t>
            </a:r>
            <a:r>
              <a:rPr i="1" lang="en-US" sz="2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e.g., </a:t>
            </a:r>
            <a:r>
              <a:rPr lang="en-US" sz="2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the string is </a:t>
            </a:r>
            <a:br>
              <a:rPr lang="en-US" sz="2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2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attached to the wall), they reflect on </a:t>
            </a:r>
            <a:br>
              <a:rPr lang="en-US" sz="2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2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opposite side of the string, as in </a:t>
            </a:r>
            <a:br>
              <a:rPr lang="en-US" sz="2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2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figure at right.  </a:t>
            </a:r>
            <a:endParaRPr i="1" sz="21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1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do you make sense of </a:t>
            </a:r>
            <a:br>
              <a:rPr i="1" lang="en-US" sz="2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i="1" lang="en-US" sz="2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phenomenon?  In other words, </a:t>
            </a:r>
            <a:br>
              <a:rPr i="1" lang="en-US" sz="2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i="1" lang="en-US" sz="2100" u="sng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why</a:t>
            </a:r>
            <a:r>
              <a:rPr i="1" lang="en-US" sz="2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do you think pulses reflect on the </a:t>
            </a:r>
            <a:br>
              <a:rPr i="1" lang="en-US" sz="2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i="1" lang="en-US" sz="2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opposite side of the string at fixed ends?  </a:t>
            </a:r>
            <a:endParaRPr i="1" sz="23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97" name="Google Shape;97;p1"/>
          <p:cNvPicPr preferRelativeResize="0"/>
          <p:nvPr/>
        </p:nvPicPr>
        <p:blipFill rotWithShape="1">
          <a:blip r:embed="rId5">
            <a:alphaModFix/>
          </a:blip>
          <a:srcRect b="49359" l="0" r="0" t="0"/>
          <a:stretch/>
        </p:blipFill>
        <p:spPr>
          <a:xfrm>
            <a:off x="5518200" y="769500"/>
            <a:ext cx="3020150" cy="49908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2015-07-24T19:42:52Z</dcterms:created>
  <dc:creator>Rachel Scherr</dc:creator>
</cp:coreProperties>
</file>