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Lst>
  <p:sldSz cy="6858000" cx="9144000"/>
  <p:notesSz cx="6858000" cy="9144000"/>
  <p:embeddedFontLst>
    <p:embeddedFont>
      <p:font typeface="Helvetica Neue"/>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1" roundtripDataSignature="AMtx7mihYzdd7gjBAVvt24AucwzAF+uV7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customschemas.google.com/relationships/presentationmetadata" Target="metadata"/><Relationship Id="rId10" Type="http://schemas.openxmlformats.org/officeDocument/2006/relationships/font" Target="fonts/HelveticaNeue-boldItalic.fntdata"/><Relationship Id="rId9" Type="http://schemas.openxmlformats.org/officeDocument/2006/relationships/font" Target="fonts/HelveticaNeue-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HelveticaNeue-regular.fntdata"/><Relationship Id="rId8" Type="http://schemas.openxmlformats.org/officeDocument/2006/relationships/font" Target="fonts/HelveticaNeue-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1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1792288" y="612775"/>
            <a:ext cx="5486400" cy="4114800"/>
          </a:xfrm>
          <a:prstGeom prst="rect">
            <a:avLst/>
          </a:prstGeom>
          <a:noFill/>
          <a:ln>
            <a:noFill/>
          </a:ln>
        </p:spPr>
      </p:sp>
      <p:sp>
        <p:nvSpPr>
          <p:cNvPr id="68" name="Google Shape;68;p1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title"/>
          </p:nvPr>
        </p:nvSpPr>
        <p:spPr>
          <a:xfrm>
            <a:off x="0" y="0"/>
            <a:ext cx="8172823" cy="769471"/>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3600"/>
              <a:buFont typeface="Helvetica Neue"/>
              <a:buNone/>
            </a:pPr>
            <a:r>
              <a:rPr b="1" lang="en-US" sz="3600">
                <a:latin typeface="Helvetica Neue"/>
                <a:ea typeface="Helvetica Neue"/>
                <a:cs typeface="Helvetica Neue"/>
                <a:sym typeface="Helvetica Neue"/>
              </a:rPr>
              <a:t>Metal blocks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cap="flat" cmpd="sng" w="25400">
            <a:solidFill>
              <a:srgbClr val="632423"/>
            </a:solidFill>
            <a:prstDash val="solid"/>
            <a:round/>
            <a:headEnd len="sm" w="sm" type="none"/>
            <a:tailEnd len="sm" w="sm" type="none"/>
          </a:ln>
        </p:spPr>
      </p:cxnSp>
      <p:pic>
        <p:nvPicPr>
          <p:cNvPr id="92" name="Google Shape;92;p1"/>
          <p:cNvPicPr preferRelativeResize="0"/>
          <p:nvPr/>
        </p:nvPicPr>
        <p:blipFill rotWithShape="1">
          <a:blip r:embed="rId3">
            <a:alphaModFix/>
          </a:blip>
          <a:srcRect b="0" l="0" r="0" t="0"/>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Supported in part by </a:t>
            </a:r>
            <a:br>
              <a:rPr b="0" i="0" lang="en-US" sz="1400" u="none" cap="none" strike="noStrike">
                <a:solidFill>
                  <a:schemeClr val="dk1"/>
                </a:solidFill>
                <a:latin typeface="Helvetica Neue"/>
                <a:ea typeface="Helvetica Neue"/>
                <a:cs typeface="Helvetica Neue"/>
                <a:sym typeface="Helvetica Neue"/>
              </a:rPr>
            </a:br>
            <a:r>
              <a:rPr b="0" i="0" lang="en-US" sz="1400" u="none" cap="none" strike="noStrik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u="none" cap="none" strike="noStrike">
                <a:solidFill>
                  <a:schemeClr val="dk1"/>
                </a:solidFill>
                <a:latin typeface="Helvetica Neue"/>
                <a:ea typeface="Helvetica Neue"/>
                <a:cs typeface="Helvetica Neue"/>
                <a:sym typeface="Helvetica Neue"/>
              </a:rPr>
              <a:t>ACORN Physics Tutorials</a:t>
            </a:r>
            <a:endParaRPr/>
          </a:p>
          <a:p>
            <a:pPr indent="0" lvl="0" marL="0" marR="0" rtl="0" algn="l">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descr="A black tree with leaves and roots&#10;&#10;Description automatically generated" id="95" name="Google Shape;95;p1"/>
          <p:cNvPicPr preferRelativeResize="0"/>
          <p:nvPr>
            <p:ph idx="1" type="body"/>
          </p:nvPr>
        </p:nvPicPr>
        <p:blipFill rotWithShape="1">
          <a:blip r:embed="rId4">
            <a:alphaModFix/>
          </a:blip>
          <a:srcRect b="0" l="0" r="0" t="0"/>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047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Helvetica Neue"/>
                <a:ea typeface="Helvetica Neue"/>
                <a:cs typeface="Helvetica Neue"/>
                <a:sym typeface="Helvetica Neue"/>
              </a:rPr>
              <a:t>Two metal blocks sitting on a table, one hot and one cold, are placed in contact with one another. Over the next several minutes, the blocks become the same temperature as one another, and eventually the same temperature as the room. </a:t>
            </a:r>
            <a:endParaRPr sz="2400">
              <a:solidFill>
                <a:schemeClr val="dk1"/>
              </a:solidFill>
              <a:latin typeface="Helvetica Neue"/>
              <a:ea typeface="Helvetica Neue"/>
              <a:cs typeface="Helvetica Neue"/>
              <a:sym typeface="Helvetica Neue"/>
            </a:endParaRPr>
          </a:p>
          <a:p>
            <a:pPr indent="0" lvl="0" marL="0" marR="0" rtl="0" algn="l">
              <a:spcBef>
                <a:spcPts val="0"/>
              </a:spcBef>
              <a:spcAft>
                <a:spcPts val="0"/>
              </a:spcAft>
              <a:buNone/>
            </a:pPr>
            <a:r>
              <a:t/>
            </a:r>
            <a:endParaRPr sz="2400">
              <a:solidFill>
                <a:schemeClr val="dk1"/>
              </a:solidFill>
              <a:latin typeface="Helvetica Neue"/>
              <a:ea typeface="Helvetica Neue"/>
              <a:cs typeface="Helvetica Neue"/>
              <a:sym typeface="Helvetica Neue"/>
            </a:endParaRPr>
          </a:p>
          <a:p>
            <a:pPr indent="0" lvl="0" marL="0" marR="0" rtl="0" algn="l">
              <a:spcBef>
                <a:spcPts val="0"/>
              </a:spcBef>
              <a:spcAft>
                <a:spcPts val="0"/>
              </a:spcAft>
              <a:buNone/>
            </a:pPr>
            <a:r>
              <a:rPr i="1" lang="en-US" sz="2400">
                <a:solidFill>
                  <a:schemeClr val="dk1"/>
                </a:solidFill>
                <a:latin typeface="Helvetica Neue"/>
                <a:ea typeface="Helvetica Neue"/>
                <a:cs typeface="Helvetica Neue"/>
                <a:sym typeface="Helvetica Neue"/>
              </a:rPr>
              <a:t>What is your mental model that helps you explain why this happens?</a:t>
            </a:r>
            <a:endParaRPr i="1" sz="2800">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2015-07-24T19:42:52Z</dcterms:created>
  <dc:creator>Rachel Scherr</dc:creator>
</cp:coreProperties>
</file>