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092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9815D8-C049-4737-851D-80622848AFBC}" type="datetimeFigureOut">
              <a:rPr lang="en-US" smtClean="0"/>
              <a:t>3/27/2014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909299-A89A-45AF-A32D-410384297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9104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909299-A89A-45AF-A32D-41038429713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5811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38A7A-590D-4204-BAE8-C7EC7B5744DF}" type="datetimeFigureOut">
              <a:rPr lang="en-US" smtClean="0"/>
              <a:t>3/27/2014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2BEAF-4A69-432A-9011-D29FF195D1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9129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38A7A-590D-4204-BAE8-C7EC7B5744DF}" type="datetimeFigureOut">
              <a:rPr lang="en-US" smtClean="0"/>
              <a:t>3/27/2014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2BEAF-4A69-432A-9011-D29FF195D1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548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38A7A-590D-4204-BAE8-C7EC7B5744DF}" type="datetimeFigureOut">
              <a:rPr lang="en-US" smtClean="0"/>
              <a:t>3/27/2014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2BEAF-4A69-432A-9011-D29FF195D1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661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38A7A-590D-4204-BAE8-C7EC7B5744DF}" type="datetimeFigureOut">
              <a:rPr lang="en-US" smtClean="0"/>
              <a:t>3/27/2014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2BEAF-4A69-432A-9011-D29FF195D1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3889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38A7A-590D-4204-BAE8-C7EC7B5744DF}" type="datetimeFigureOut">
              <a:rPr lang="en-US" smtClean="0"/>
              <a:t>3/27/2014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2BEAF-4A69-432A-9011-D29FF195D1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813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38A7A-590D-4204-BAE8-C7EC7B5744DF}" type="datetimeFigureOut">
              <a:rPr lang="en-US" smtClean="0"/>
              <a:t>3/27/2014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2BEAF-4A69-432A-9011-D29FF195D1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266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38A7A-590D-4204-BAE8-C7EC7B5744DF}" type="datetimeFigureOut">
              <a:rPr lang="en-US" smtClean="0"/>
              <a:t>3/27/2014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2BEAF-4A69-432A-9011-D29FF195D1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5125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38A7A-590D-4204-BAE8-C7EC7B5744DF}" type="datetimeFigureOut">
              <a:rPr lang="en-US" smtClean="0"/>
              <a:t>3/27/2014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2BEAF-4A69-432A-9011-D29FF195D1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7753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38A7A-590D-4204-BAE8-C7EC7B5744DF}" type="datetimeFigureOut">
              <a:rPr lang="en-US" smtClean="0"/>
              <a:t>3/27/2014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2BEAF-4A69-432A-9011-D29FF195D1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912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38A7A-590D-4204-BAE8-C7EC7B5744DF}" type="datetimeFigureOut">
              <a:rPr lang="en-US" smtClean="0"/>
              <a:t>3/27/2014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2BEAF-4A69-432A-9011-D29FF195D1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7050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38A7A-590D-4204-BAE8-C7EC7B5744DF}" type="datetimeFigureOut">
              <a:rPr lang="en-US" smtClean="0"/>
              <a:t>3/27/2014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2BEAF-4A69-432A-9011-D29FF195D1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993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138A7A-590D-4204-BAE8-C7EC7B5744DF}" type="datetimeFigureOut">
              <a:rPr lang="en-US" smtClean="0"/>
              <a:t>3/27/2014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32BEAF-4A69-432A-9011-D29FF195D1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1464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0" y="0"/>
                <a:ext cx="9144000" cy="6763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6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15.1</a:t>
                </a:r>
              </a:p>
              <a:p>
                <a:endParaRPr lang="en-US" sz="2600" i="1" dirty="0" smtClean="0">
                  <a:latin typeface="Cambria Math"/>
                </a:endParaRPr>
              </a:p>
              <a:p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600" i="1" smtClean="0"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60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600" b="0" i="1" smtClean="0">
                                <a:latin typeface="Cambria Math"/>
                              </a:rPr>
                              <m:t>𝑛𝑙𝑚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600" i="1" smtClean="0"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60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600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en-US" sz="2600" b="0" i="1" smtClean="0">
                                <a:latin typeface="Cambria Math"/>
                              </a:rPr>
                              <m:t>′</m:t>
                            </m:r>
                            <m:r>
                              <a:rPr lang="en-US" sz="2600" b="0" i="1" smtClean="0">
                                <a:latin typeface="Cambria Math"/>
                              </a:rPr>
                              <m:t>𝑙</m:t>
                            </m:r>
                            <m:r>
                              <a:rPr lang="en-US" sz="2600" b="0" i="1" smtClean="0">
                                <a:latin typeface="Cambria Math"/>
                              </a:rPr>
                              <m:t>′</m:t>
                            </m:r>
                            <m:r>
                              <a:rPr lang="en-US" sz="2600" b="0" i="1" smtClean="0">
                                <a:latin typeface="Cambria Math"/>
                              </a:rPr>
                              <m:t>𝑚</m:t>
                            </m:r>
                            <m:r>
                              <a:rPr lang="en-US" sz="2600" b="0" i="1" smtClean="0">
                                <a:latin typeface="Cambria Math"/>
                              </a:rPr>
                              <m:t>′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are two different states of an isolated hydrogen atom.  The electric dipole transition between these states is </a:t>
                </a:r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proportional </a:t>
                </a:r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to the absolute square of the matrix element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sz="2600" i="1" smtClean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6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600" b="0" i="1" smtClean="0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US" sz="2600" b="0" i="1" smtClean="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  <m:sSup>
                          <m:sSupPr>
                            <m:ctrlPr>
                              <a:rPr lang="en-US" sz="26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600" b="0" i="1" smtClean="0">
                                <a:latin typeface="Cambria Math"/>
                              </a:rPr>
                              <m:t>𝑙</m:t>
                            </m:r>
                          </m:e>
                          <m:sup>
                            <m:r>
                              <a:rPr lang="en-US" sz="2600" b="0" i="1" smtClean="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  <m:r>
                          <a:rPr lang="en-US" sz="2600" b="0" i="1" smtClean="0">
                            <a:latin typeface="Cambria Math"/>
                          </a:rPr>
                          <m:t>𝑚</m:t>
                        </m:r>
                        <m:r>
                          <a:rPr lang="en-US" sz="2600" b="0" i="1" smtClean="0">
                            <a:latin typeface="Cambria Math"/>
                          </a:rPr>
                          <m:t>′</m:t>
                        </m:r>
                      </m:e>
                      <m:e>
                        <m:acc>
                          <m:accPr>
                            <m:chr m:val="̂"/>
                            <m:ctrlPr>
                              <a:rPr lang="en-US" sz="2600" i="1">
                                <a:latin typeface="Cambria Math"/>
                              </a:rPr>
                            </m:ctrlPr>
                          </m:accPr>
                          <m:e>
                            <m:acc>
                              <m:accPr>
                                <m:chr m:val="⃗"/>
                                <m:ctrlPr>
                                  <a:rPr lang="en-US" sz="2600" i="1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US" sz="2600" i="1">
                                    <a:latin typeface="Cambria Math"/>
                                  </a:rPr>
                                  <m:t>𝑟</m:t>
                                </m:r>
                              </m:e>
                            </m:acc>
                          </m:e>
                        </m:acc>
                      </m:e>
                      <m:e>
                        <m:r>
                          <a:rPr lang="en-US" sz="2600" b="0" i="1" smtClean="0">
                            <a:latin typeface="Cambria Math"/>
                          </a:rPr>
                          <m:t>𝑛𝑙𝑚</m:t>
                        </m:r>
                      </m:e>
                    </m:d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 Assume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600" i="1" smtClean="0"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60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600" b="0" i="1" smtClean="0">
                                <a:latin typeface="Cambria Math"/>
                              </a:rPr>
                              <m:t>𝑛𝑙𝑚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has a higher energy than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600" i="1" smtClean="0"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60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600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en-US" sz="2600" b="0" i="1" smtClean="0">
                                <a:latin typeface="Cambria Math"/>
                              </a:rPr>
                              <m:t>′</m:t>
                            </m:r>
                            <m:r>
                              <a:rPr lang="en-US" sz="2600" b="0" i="1" smtClean="0">
                                <a:latin typeface="Cambria Math"/>
                              </a:rPr>
                              <m:t>𝑙</m:t>
                            </m:r>
                            <m:r>
                              <a:rPr lang="en-US" sz="2600" b="0" i="1" smtClean="0">
                                <a:latin typeface="Cambria Math"/>
                              </a:rPr>
                              <m:t>′</m:t>
                            </m:r>
                            <m:r>
                              <a:rPr lang="en-US" sz="2600" b="0" i="1" smtClean="0">
                                <a:latin typeface="Cambria Math"/>
                              </a:rPr>
                              <m:t>𝑚</m:t>
                            </m:r>
                            <m:r>
                              <a:rPr lang="en-US" sz="2600" b="0" i="1" smtClean="0">
                                <a:latin typeface="Cambria Math"/>
                              </a:rPr>
                              <m:t>′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 Choose all of the following statements that are correct.</a:t>
                </a:r>
              </a:p>
              <a:p>
                <a:endParaRPr lang="en-US" sz="2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first order perturbation theory, the transition between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600" i="1" smtClean="0"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60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600" b="0" i="1" smtClean="0">
                                <a:latin typeface="Cambria Math"/>
                              </a:rPr>
                              <m:t>𝑛𝑙𝑚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600" i="1" smtClean="0"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60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600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en-US" sz="2600" b="0" i="1" smtClean="0">
                                <a:latin typeface="Cambria Math"/>
                              </a:rPr>
                              <m:t>′</m:t>
                            </m:r>
                            <m:r>
                              <a:rPr lang="en-US" sz="2600" b="0" i="1" smtClean="0">
                                <a:latin typeface="Cambria Math"/>
                              </a:rPr>
                              <m:t>𝑙</m:t>
                            </m:r>
                            <m:r>
                              <a:rPr lang="en-US" sz="2600" b="0" i="1" smtClean="0">
                                <a:latin typeface="Cambria Math"/>
                              </a:rPr>
                              <m:t>′</m:t>
                            </m:r>
                            <m:r>
                              <a:rPr lang="en-US" sz="2600" b="0" i="1" smtClean="0">
                                <a:latin typeface="Cambria Math"/>
                              </a:rPr>
                              <m:t>𝑚</m:t>
                            </m:r>
                            <m:r>
                              <a:rPr lang="en-US" sz="2600" b="0" i="1" smtClean="0">
                                <a:latin typeface="Cambria Math"/>
                              </a:rPr>
                              <m:t>′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can only occur when 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sz="2600" i="1" smtClean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6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600" b="0" i="1" smtClean="0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US" sz="2600" b="0" i="1" smtClean="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  <m:sSup>
                          <m:sSupPr>
                            <m:ctrlPr>
                              <a:rPr lang="en-US" sz="26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600" b="0" i="1" smtClean="0">
                                <a:latin typeface="Cambria Math"/>
                              </a:rPr>
                              <m:t>𝑙</m:t>
                            </m:r>
                          </m:e>
                          <m:sup>
                            <m:r>
                              <a:rPr lang="en-US" sz="2600" b="0" i="1" smtClean="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  <m:r>
                          <a:rPr lang="en-US" sz="2600" b="0" i="1" smtClean="0">
                            <a:latin typeface="Cambria Math"/>
                          </a:rPr>
                          <m:t>𝑚</m:t>
                        </m:r>
                        <m:r>
                          <a:rPr lang="en-US" sz="2600" b="0" i="1" smtClean="0">
                            <a:latin typeface="Cambria Math"/>
                          </a:rPr>
                          <m:t>′</m:t>
                        </m:r>
                      </m:e>
                      <m:e>
                        <m:acc>
                          <m:accPr>
                            <m:chr m:val="̂"/>
                            <m:ctrlPr>
                              <a:rPr lang="en-US" sz="2600" b="0" i="1" smtClean="0">
                                <a:latin typeface="Cambria Math"/>
                              </a:rPr>
                            </m:ctrlPr>
                          </m:accPr>
                          <m:e>
                            <m:acc>
                              <m:accPr>
                                <m:chr m:val="⃗"/>
                                <m:ctrlPr>
                                  <a:rPr lang="en-US" sz="2600" b="0" i="1" smtClean="0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US" sz="2600" b="0" i="1" smtClean="0">
                                    <a:latin typeface="Cambria Math"/>
                                  </a:rPr>
                                  <m:t>𝑟</m:t>
                                </m:r>
                              </m:e>
                            </m:acc>
                          </m:e>
                        </m:acc>
                      </m:e>
                      <m:e>
                        <m:r>
                          <a:rPr lang="en-US" sz="2600" b="0" i="1" smtClean="0">
                            <a:latin typeface="Cambria Math"/>
                          </a:rPr>
                          <m:t>𝑛𝑙𝑚</m:t>
                        </m:r>
                      </m:e>
                    </m:d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non-zero.</a:t>
                </a: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60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sz="2600" i="1" smtClean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6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600" b="0" i="1" smtClean="0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US" sz="2600" b="0" i="1" smtClean="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  <m:sSup>
                          <m:sSupPr>
                            <m:ctrlPr>
                              <a:rPr lang="en-US" sz="26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600" b="0" i="1" smtClean="0">
                                <a:latin typeface="Cambria Math"/>
                              </a:rPr>
                              <m:t>𝑙</m:t>
                            </m:r>
                          </m:e>
                          <m:sup>
                            <m:r>
                              <a:rPr lang="en-US" sz="2600" b="0" i="1" smtClean="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  <m:r>
                          <a:rPr lang="en-US" sz="2600" b="0" i="1" smtClean="0">
                            <a:latin typeface="Cambria Math"/>
                          </a:rPr>
                          <m:t>𝑚</m:t>
                        </m:r>
                        <m:r>
                          <a:rPr lang="en-US" sz="2600" b="0" i="1" smtClean="0">
                            <a:latin typeface="Cambria Math"/>
                          </a:rPr>
                          <m:t>′</m:t>
                        </m:r>
                      </m:e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sz="2600" b="0" i="1" smtClean="0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600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̂"/>
                                    <m:ctrlPr>
                                      <a:rPr lang="en-US" sz="2600" b="0" i="1" smtClean="0">
                                        <a:latin typeface="Cambria Math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2600" b="0" i="1" smtClean="0">
                                        <a:latin typeface="Cambria Math"/>
                                      </a:rPr>
                                      <m:t>𝐿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US" sz="2600" b="0" i="1" smtClean="0">
                                    <a:latin typeface="Cambria Math"/>
                                  </a:rPr>
                                  <m:t>𝑧</m:t>
                                </m:r>
                              </m:sub>
                            </m:sSub>
                            <m:r>
                              <a:rPr lang="en-US" sz="2600" b="0" i="1" smtClean="0">
                                <a:latin typeface="Cambria Math"/>
                              </a:rPr>
                              <m:t>, </m:t>
                            </m:r>
                            <m:acc>
                              <m:accPr>
                                <m:chr m:val="̂"/>
                                <m:ctrlPr>
                                  <a:rPr lang="en-US" sz="2600" b="0" i="1" smtClean="0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US" sz="2600" b="0" i="1" smtClean="0">
                                    <a:latin typeface="Cambria Math"/>
                                  </a:rPr>
                                  <m:t>𝑧</m:t>
                                </m:r>
                              </m:e>
                            </m:acc>
                          </m:e>
                        </m:d>
                      </m:e>
                      <m:e>
                        <m:r>
                          <a:rPr lang="en-US" sz="2600" b="0" i="1" smtClean="0">
                            <a:latin typeface="Cambria Math"/>
                          </a:rPr>
                          <m:t>𝑛𝑙𝑚</m:t>
                        </m:r>
                      </m:e>
                    </m:d>
                    <m:r>
                      <a:rPr lang="en-US" sz="2600" b="0" i="1" smtClean="0">
                        <a:latin typeface="Cambria Math"/>
                      </a:rPr>
                      <m:t>=(</m:t>
                    </m:r>
                    <m:sSup>
                      <m:sSupPr>
                        <m:ctrlPr>
                          <a:rPr lang="en-US" sz="26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600" b="0" i="1" smtClean="0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 sz="2600" b="0" i="1" smtClean="0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n-US" sz="2600" b="0" i="1" smtClean="0">
                        <a:latin typeface="Cambria Math"/>
                      </a:rPr>
                      <m:t>−</m:t>
                    </m:r>
                    <m:r>
                      <a:rPr lang="en-US" sz="2600" b="0" i="1" smtClean="0">
                        <a:latin typeface="Cambria Math"/>
                      </a:rPr>
                      <m:t>𝑚</m:t>
                    </m:r>
                    <m:r>
                      <a:rPr lang="en-US" sz="2600" b="0" i="1" smtClean="0">
                        <a:latin typeface="Cambria Math"/>
                      </a:rPr>
                      <m:t>)ℏ</m:t>
                    </m:r>
                    <m:d>
                      <m:dPr>
                        <m:begChr m:val="⟨"/>
                        <m:endChr m:val="⟩"/>
                        <m:ctrlPr>
                          <a:rPr lang="en-US" sz="2600" i="1" smtClean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6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600" b="0" i="1" smtClean="0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US" sz="2600" b="0" i="1" smtClean="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  <m:sSup>
                          <m:sSupPr>
                            <m:ctrlPr>
                              <a:rPr lang="en-US" sz="26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600" b="0" i="1" smtClean="0">
                                <a:latin typeface="Cambria Math"/>
                              </a:rPr>
                              <m:t>𝑙</m:t>
                            </m:r>
                          </m:e>
                          <m:sup>
                            <m:r>
                              <a:rPr lang="en-US" sz="2600" b="0" i="1" smtClean="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  <m:r>
                          <a:rPr lang="en-US" sz="2600" b="0" i="1" smtClean="0">
                            <a:latin typeface="Cambria Math"/>
                          </a:rPr>
                          <m:t>𝑚</m:t>
                        </m:r>
                        <m:r>
                          <a:rPr lang="en-US" sz="2600" b="0" i="1" smtClean="0">
                            <a:latin typeface="Cambria Math"/>
                          </a:rPr>
                          <m:t>′</m:t>
                        </m:r>
                      </m:e>
                      <m:e>
                        <m:acc>
                          <m:accPr>
                            <m:chr m:val="̂"/>
                            <m:ctrlPr>
                              <a:rPr lang="en-US" sz="2600" b="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600" b="0" i="1" smtClean="0">
                                <a:latin typeface="Cambria Math"/>
                              </a:rPr>
                              <m:t>𝑧</m:t>
                            </m:r>
                          </m:e>
                        </m:acc>
                      </m:e>
                      <m:e>
                        <m:r>
                          <a:rPr lang="en-US" sz="2600" b="0" i="1" smtClean="0">
                            <a:latin typeface="Cambria Math"/>
                          </a:rPr>
                          <m:t>𝑛𝑙𝑚</m:t>
                        </m:r>
                      </m:e>
                    </m:d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Since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sz="2600" i="1" smtClean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6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600" b="0" i="1" smtClean="0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US" sz="2600" b="0" i="1" smtClean="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  <m:sSup>
                          <m:sSupPr>
                            <m:ctrlPr>
                              <a:rPr lang="en-US" sz="26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600" b="0" i="1" smtClean="0">
                                <a:latin typeface="Cambria Math"/>
                              </a:rPr>
                              <m:t>𝑙</m:t>
                            </m:r>
                          </m:e>
                          <m:sup>
                            <m:r>
                              <a:rPr lang="en-US" sz="2600" b="0" i="1" smtClean="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  <m:r>
                          <a:rPr lang="en-US" sz="2600" b="0" i="1" smtClean="0">
                            <a:latin typeface="Cambria Math"/>
                          </a:rPr>
                          <m:t>𝑚</m:t>
                        </m:r>
                        <m:r>
                          <a:rPr lang="en-US" sz="2600" b="0" i="1" smtClean="0">
                            <a:latin typeface="Cambria Math"/>
                          </a:rPr>
                          <m:t>′</m:t>
                        </m:r>
                      </m:e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sz="2600" b="0" i="1" smtClean="0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600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̂"/>
                                    <m:ctrlPr>
                                      <a:rPr lang="en-US" sz="2600" b="0" i="1" smtClean="0">
                                        <a:latin typeface="Cambria Math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2600" b="0" i="1" smtClean="0">
                                        <a:latin typeface="Cambria Math"/>
                                      </a:rPr>
                                      <m:t>𝐿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US" sz="2600" b="0" i="1" smtClean="0">
                                    <a:latin typeface="Cambria Math"/>
                                  </a:rPr>
                                  <m:t>𝑧</m:t>
                                </m:r>
                              </m:sub>
                            </m:sSub>
                            <m:r>
                              <a:rPr lang="en-US" sz="2600" b="0" i="1" smtClean="0">
                                <a:latin typeface="Cambria Math"/>
                              </a:rPr>
                              <m:t>, </m:t>
                            </m:r>
                            <m:acc>
                              <m:accPr>
                                <m:chr m:val="̂"/>
                                <m:ctrlPr>
                                  <a:rPr lang="en-US" sz="2600" b="0" i="1" smtClean="0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US" sz="2600" b="0" i="1" smtClean="0">
                                    <a:latin typeface="Cambria Math"/>
                                  </a:rPr>
                                  <m:t>𝑧</m:t>
                                </m:r>
                              </m:e>
                            </m:acc>
                          </m:e>
                        </m:d>
                      </m:e>
                      <m:e>
                        <m:r>
                          <a:rPr lang="en-US" sz="2600" b="0" i="1" smtClean="0">
                            <a:latin typeface="Cambria Math"/>
                          </a:rPr>
                          <m:t>𝑛𝑙𝑚</m:t>
                        </m:r>
                      </m:e>
                    </m:d>
                    <m:r>
                      <a:rPr lang="en-US" sz="2600" b="0" i="1" smtClean="0">
                        <a:latin typeface="Cambria Math"/>
                      </a:rPr>
                      <m:t>=0</m:t>
                    </m:r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either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6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600" b="0" i="1" smtClean="0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 sz="2600" b="0" i="1" smtClean="0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n-US" sz="2600" b="0" i="1" smtClean="0">
                        <a:latin typeface="Cambria Math"/>
                      </a:rPr>
                      <m:t>=</m:t>
                    </m:r>
                    <m:r>
                      <a:rPr lang="en-US" sz="2600" b="0" i="1" smtClean="0">
                        <a:latin typeface="Cambria Math"/>
                      </a:rPr>
                      <m:t>𝑚</m:t>
                    </m:r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or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sz="2600" i="1" smtClean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6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600" b="0" i="1" smtClean="0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US" sz="2600" b="0" i="1" smtClean="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  <m:sSup>
                          <m:sSupPr>
                            <m:ctrlPr>
                              <a:rPr lang="en-US" sz="26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600" b="0" i="1" smtClean="0">
                                <a:latin typeface="Cambria Math"/>
                              </a:rPr>
                              <m:t>𝑙</m:t>
                            </m:r>
                          </m:e>
                          <m:sup>
                            <m:r>
                              <a:rPr lang="en-US" sz="2600" b="0" i="1" smtClean="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  <m:r>
                          <a:rPr lang="en-US" sz="2600" b="0" i="1" smtClean="0">
                            <a:latin typeface="Cambria Math"/>
                          </a:rPr>
                          <m:t>𝑚</m:t>
                        </m:r>
                        <m:r>
                          <a:rPr lang="en-US" sz="2600" b="0" i="1" smtClean="0">
                            <a:latin typeface="Cambria Math"/>
                          </a:rPr>
                          <m:t>′</m:t>
                        </m:r>
                      </m:e>
                      <m:e>
                        <m:acc>
                          <m:accPr>
                            <m:chr m:val="̂"/>
                            <m:ctrlPr>
                              <a:rPr lang="en-US" sz="2600" b="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600" b="0" i="1" smtClean="0">
                                <a:latin typeface="Cambria Math"/>
                              </a:rPr>
                              <m:t>𝑧</m:t>
                            </m:r>
                          </m:e>
                        </m:acc>
                      </m:e>
                      <m:e>
                        <m:r>
                          <a:rPr lang="en-US" sz="2600" b="0" i="1" smtClean="0">
                            <a:latin typeface="Cambria Math"/>
                          </a:rPr>
                          <m:t>𝑛𝑙𝑚</m:t>
                        </m:r>
                      </m:e>
                    </m:d>
                    <m:r>
                      <a:rPr lang="en-US" sz="2600" b="0" i="1" smtClean="0">
                        <a:latin typeface="Cambria Math"/>
                      </a:rPr>
                      <m:t>=0</m:t>
                    </m:r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514350" indent="-514350">
                  <a:buFont typeface="+mj-lt"/>
                  <a:buAutoNum type="arabicParenR"/>
                </a:pPr>
                <a:endParaRPr lang="en-US" sz="2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>
                  <a:buAutoNum type="alphaUcPeriod"/>
                </a:pPr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 only  B.  1 and 2 only  C.  1 and 3 only  D.  2 and 3 only  </a:t>
                </a:r>
              </a:p>
              <a:p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E.  All of the above.</a:t>
                </a:r>
                <a:endParaRPr lang="en-US" sz="2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9144000" cy="6763775"/>
              </a:xfrm>
              <a:prstGeom prst="rect">
                <a:avLst/>
              </a:prstGeom>
              <a:blipFill rotWithShape="1">
                <a:blip r:embed="rId3"/>
                <a:stretch>
                  <a:fillRect l="-1200" t="-811" r="-667" b="-12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049496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0" y="0"/>
                <a:ext cx="9144000" cy="76128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6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15.2</a:t>
                </a:r>
              </a:p>
              <a:p>
                <a:endParaRPr lang="en-US" sz="2600" i="1" dirty="0">
                  <a:latin typeface="Cambria Math"/>
                </a:endParaRPr>
              </a:p>
              <a:p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600" i="1" smtClean="0"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60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600" b="0" i="1" smtClean="0">
                                <a:latin typeface="Cambria Math"/>
                              </a:rPr>
                              <m:t>𝑛𝑙𝑚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600" i="1" smtClean="0"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60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600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en-US" sz="2600" b="0" i="1" smtClean="0">
                                <a:latin typeface="Cambria Math"/>
                              </a:rPr>
                              <m:t>′</m:t>
                            </m:r>
                            <m:r>
                              <a:rPr lang="en-US" sz="2600" b="0" i="1" smtClean="0">
                                <a:latin typeface="Cambria Math"/>
                              </a:rPr>
                              <m:t>𝑙</m:t>
                            </m:r>
                            <m:r>
                              <a:rPr lang="en-US" sz="2600" b="0" i="1" smtClean="0">
                                <a:latin typeface="Cambria Math"/>
                              </a:rPr>
                              <m:t>′</m:t>
                            </m:r>
                            <m:r>
                              <a:rPr lang="en-US" sz="2600" b="0" i="1" smtClean="0">
                                <a:latin typeface="Cambria Math"/>
                              </a:rPr>
                              <m:t>𝑚</m:t>
                            </m:r>
                            <m:r>
                              <a:rPr lang="en-US" sz="2600" b="0" i="1" smtClean="0">
                                <a:latin typeface="Cambria Math"/>
                              </a:rPr>
                              <m:t>′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are two different states of an isolated hydrogen atom. Assume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600" i="1" smtClean="0"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60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600" b="0" i="1" smtClean="0">
                                <a:latin typeface="Cambria Math"/>
                              </a:rPr>
                              <m:t>𝑛𝑙𝑚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has a higher energy than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600" i="1" smtClean="0"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60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600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en-US" sz="2600" b="0" i="1" smtClean="0">
                                <a:latin typeface="Cambria Math"/>
                              </a:rPr>
                              <m:t>′</m:t>
                            </m:r>
                            <m:r>
                              <a:rPr lang="en-US" sz="2600" b="0" i="1" smtClean="0">
                                <a:latin typeface="Cambria Math"/>
                              </a:rPr>
                              <m:t>𝑙</m:t>
                            </m:r>
                            <m:r>
                              <a:rPr lang="en-US" sz="2600" b="0" i="1" smtClean="0">
                                <a:latin typeface="Cambria Math"/>
                              </a:rPr>
                              <m:t>′</m:t>
                            </m:r>
                            <m:r>
                              <a:rPr lang="en-US" sz="2600" b="0" i="1" smtClean="0">
                                <a:latin typeface="Cambria Math"/>
                              </a:rPr>
                              <m:t>𝑚</m:t>
                            </m:r>
                            <m:r>
                              <a:rPr lang="en-US" sz="2600" b="0" i="1" smtClean="0">
                                <a:latin typeface="Cambria Math"/>
                              </a:rPr>
                              <m:t>′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 We know that since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26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6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US" sz="2600" i="1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600" i="1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𝐿</m:t>
                                </m:r>
                              </m:e>
                            </m:acc>
                          </m:e>
                          <m:sub>
                            <m:r>
                              <a:rPr lang="en-US" sz="2600" i="1">
                                <a:latin typeface="Cambria Math"/>
                                <a:cs typeface="Times New Roman" panose="02020603050405020304" pitchFamily="18" charset="0"/>
                              </a:rPr>
                              <m:t>𝑧</m:t>
                            </m:r>
                          </m:sub>
                        </m:sSub>
                        <m:r>
                          <a:rPr lang="en-US" sz="2600" i="1">
                            <a:latin typeface="Cambria Math"/>
                            <a:cs typeface="Times New Roman" panose="02020603050405020304" pitchFamily="18" charset="0"/>
                          </a:rPr>
                          <m:t>, </m:t>
                        </m:r>
                        <m:acc>
                          <m:accPr>
                            <m:chr m:val="̂"/>
                            <m:ctrlPr>
                              <a:rPr lang="en-US" sz="26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600" i="1">
                                <a:latin typeface="Cambria Math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</m:acc>
                      </m:e>
                    </m:d>
                    <m:r>
                      <a:rPr lang="en-US" sz="2600" i="1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2600" i="1">
                        <a:latin typeface="Cambria Math"/>
                        <a:cs typeface="Times New Roman" panose="02020603050405020304" pitchFamily="18" charset="0"/>
                      </a:rPr>
                      <m:t>𝑖</m:t>
                    </m:r>
                    <m:r>
                      <a:rPr lang="en-US" sz="2600" i="1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ℏ</m:t>
                    </m:r>
                    <m:acc>
                      <m:accPr>
                        <m:chr m:val="̂"/>
                        <m:ctrlPr>
                          <a:rPr lang="en-US" sz="2600" i="1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600" i="1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𝑦</m:t>
                        </m:r>
                      </m:e>
                    </m:acc>
                    <m:r>
                      <a:rPr lang="en-US" sz="26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  </m:t>
                    </m:r>
                    <m:r>
                      <m:rPr>
                        <m:sty m:val="p"/>
                      </m:rPr>
                      <a:rPr lang="en-US" sz="2600" b="0" i="0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we</m:t>
                    </m:r>
                    <m:r>
                      <a:rPr lang="en-US" sz="2600" b="0" i="0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600" b="0" i="0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have</m:t>
                    </m:r>
                    <m:r>
                      <a:rPr lang="en-US" sz="26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  </m:t>
                    </m:r>
                    <m:d>
                      <m:dPr>
                        <m:begChr m:val="⟨"/>
                        <m:endChr m:val="⟩"/>
                        <m:ctrlPr>
                          <a:rPr lang="en-US" sz="2600" i="1" smtClean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6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600" b="0" i="1" smtClean="0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US" sz="2600" b="0" i="1" smtClean="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  <m:sSup>
                          <m:sSupPr>
                            <m:ctrlPr>
                              <a:rPr lang="en-US" sz="26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600" b="0" i="1" smtClean="0">
                                <a:latin typeface="Cambria Math"/>
                              </a:rPr>
                              <m:t>𝑙</m:t>
                            </m:r>
                          </m:e>
                          <m:sup>
                            <m:r>
                              <a:rPr lang="en-US" sz="2600" b="0" i="1" smtClean="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  <m:r>
                          <a:rPr lang="en-US" sz="2600" b="0" i="1" smtClean="0">
                            <a:latin typeface="Cambria Math"/>
                          </a:rPr>
                          <m:t>𝑚</m:t>
                        </m:r>
                        <m:r>
                          <a:rPr lang="en-US" sz="2600" b="0" i="1" smtClean="0">
                            <a:latin typeface="Cambria Math"/>
                          </a:rPr>
                          <m:t>′</m:t>
                        </m:r>
                      </m:e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sz="2600" b="0" i="1" smtClean="0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600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̂"/>
                                    <m:ctrlPr>
                                      <a:rPr lang="en-US" sz="2600" b="0" i="1" smtClean="0">
                                        <a:latin typeface="Cambria Math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2600" b="0" i="1" smtClean="0">
                                        <a:latin typeface="Cambria Math"/>
                                      </a:rPr>
                                      <m:t>𝐿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US" sz="2600" b="0" i="1" smtClean="0">
                                    <a:latin typeface="Cambria Math"/>
                                  </a:rPr>
                                  <m:t>𝑧</m:t>
                                </m:r>
                              </m:sub>
                            </m:sSub>
                            <m:r>
                              <a:rPr lang="en-US" sz="2600" b="0" i="1" smtClean="0">
                                <a:latin typeface="Cambria Math"/>
                              </a:rPr>
                              <m:t>, </m:t>
                            </m:r>
                            <m:acc>
                              <m:accPr>
                                <m:chr m:val="̂"/>
                                <m:ctrlPr>
                                  <a:rPr lang="en-US" sz="2600" b="0" i="1" smtClean="0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US" sz="2600" b="0" i="1" smtClean="0">
                                    <a:latin typeface="Cambria Math"/>
                                  </a:rPr>
                                  <m:t>𝑥</m:t>
                                </m:r>
                              </m:e>
                            </m:acc>
                          </m:e>
                        </m:d>
                      </m:e>
                      <m:e>
                        <m:r>
                          <a:rPr lang="en-US" sz="2600" b="0" i="1" smtClean="0">
                            <a:latin typeface="Cambria Math"/>
                          </a:rPr>
                          <m:t>𝑛𝑙𝑚</m:t>
                        </m:r>
                      </m:e>
                    </m:d>
                    <m:r>
                      <a:rPr lang="en-US" sz="2600" b="0" i="1" smtClean="0">
                        <a:latin typeface="Cambria Math"/>
                      </a:rPr>
                      <m:t>=</m:t>
                    </m:r>
                  </m:oMath>
                </a14:m>
                <a:endParaRPr lang="en-US" sz="2600" b="0" i="1" dirty="0" smtClean="0">
                  <a:latin typeface="Cambria Math"/>
                </a:endParaRPr>
              </a:p>
              <a:p>
                <a14:m>
                  <m:oMath xmlns:m="http://schemas.openxmlformats.org/officeDocument/2006/math">
                    <m:r>
                      <a:rPr lang="en-US" sz="2600" b="0" i="1" smtClean="0">
                        <a:latin typeface="Cambria Math"/>
                      </a:rPr>
                      <m:t>(</m:t>
                    </m:r>
                    <m:sSup>
                      <m:sSupPr>
                        <m:ctrlPr>
                          <a:rPr lang="en-US" sz="26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600" b="0" i="1" smtClean="0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 sz="2600" b="0" i="1" smtClean="0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n-US" sz="2600" b="0" i="1" smtClean="0">
                        <a:latin typeface="Cambria Math"/>
                      </a:rPr>
                      <m:t>−</m:t>
                    </m:r>
                    <m:r>
                      <a:rPr lang="en-US" sz="2600" b="0" i="1" smtClean="0">
                        <a:latin typeface="Cambria Math"/>
                      </a:rPr>
                      <m:t>𝑚</m:t>
                    </m:r>
                    <m:r>
                      <a:rPr lang="en-US" sz="2600" b="0" i="1" smtClean="0">
                        <a:latin typeface="Cambria Math"/>
                      </a:rPr>
                      <m:t>)ℏ</m:t>
                    </m:r>
                    <m:d>
                      <m:dPr>
                        <m:begChr m:val="⟨"/>
                        <m:endChr m:val="⟩"/>
                        <m:ctrlPr>
                          <a:rPr lang="en-US" sz="2600" i="1" smtClean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6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600" b="0" i="1" smtClean="0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US" sz="2600" b="0" i="1" smtClean="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  <m:sSup>
                          <m:sSupPr>
                            <m:ctrlPr>
                              <a:rPr lang="en-US" sz="26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600" b="0" i="1" smtClean="0">
                                <a:latin typeface="Cambria Math"/>
                              </a:rPr>
                              <m:t>𝑙</m:t>
                            </m:r>
                          </m:e>
                          <m:sup>
                            <m:r>
                              <a:rPr lang="en-US" sz="2600" b="0" i="1" smtClean="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  <m:r>
                          <a:rPr lang="en-US" sz="2600" b="0" i="1" smtClean="0">
                            <a:latin typeface="Cambria Math"/>
                          </a:rPr>
                          <m:t>𝑚</m:t>
                        </m:r>
                        <m:r>
                          <a:rPr lang="en-US" sz="2600" b="0" i="1" smtClean="0">
                            <a:latin typeface="Cambria Math"/>
                          </a:rPr>
                          <m:t>′</m:t>
                        </m:r>
                      </m:e>
                      <m:e>
                        <m:acc>
                          <m:accPr>
                            <m:chr m:val="̂"/>
                            <m:ctrlPr>
                              <a:rPr lang="en-US" sz="2600" b="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600" b="0" i="1" smtClean="0">
                                <a:latin typeface="Cambria Math"/>
                              </a:rPr>
                              <m:t>𝑥</m:t>
                            </m:r>
                          </m:e>
                        </m:acc>
                      </m:e>
                      <m:e>
                        <m:r>
                          <a:rPr lang="en-US" sz="2600" b="0" i="1" smtClean="0">
                            <a:latin typeface="Cambria Math"/>
                          </a:rPr>
                          <m:t>𝑛𝑙𝑚</m:t>
                        </m:r>
                      </m:e>
                    </m:d>
                    <m:r>
                      <a:rPr lang="en-US" sz="2600" b="0" i="1" smtClean="0">
                        <a:latin typeface="Cambria Math"/>
                      </a:rPr>
                      <m:t>=</m:t>
                    </m:r>
                    <m:r>
                      <a:rPr lang="en-US" sz="2600" b="0" i="1" smtClean="0">
                        <a:latin typeface="Cambria Math"/>
                      </a:rPr>
                      <m:t>𝑖</m:t>
                    </m:r>
                    <m:r>
                      <a:rPr lang="en-US" sz="2600" b="0" i="1" smtClean="0">
                        <a:latin typeface="Cambria Math"/>
                        <a:ea typeface="Cambria Math"/>
                      </a:rPr>
                      <m:t>ℏ</m:t>
                    </m:r>
                    <m:d>
                      <m:dPr>
                        <m:begChr m:val="⟨"/>
                        <m:endChr m:val="⟩"/>
                        <m:ctrlPr>
                          <a:rPr lang="en-US" sz="2600" i="1" smtClean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6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600" b="0" i="1" smtClean="0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US" sz="2600" b="0" i="1" smtClean="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  <m:sSup>
                          <m:sSupPr>
                            <m:ctrlPr>
                              <a:rPr lang="en-US" sz="26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600" b="0" i="1" smtClean="0">
                                <a:latin typeface="Cambria Math"/>
                              </a:rPr>
                              <m:t>𝑙</m:t>
                            </m:r>
                          </m:e>
                          <m:sup>
                            <m:r>
                              <a:rPr lang="en-US" sz="2600" b="0" i="1" smtClean="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  <m:r>
                          <a:rPr lang="en-US" sz="2600" b="0" i="1" smtClean="0">
                            <a:latin typeface="Cambria Math"/>
                          </a:rPr>
                          <m:t>𝑚</m:t>
                        </m:r>
                        <m:r>
                          <a:rPr lang="en-US" sz="2600" b="0" i="1" smtClean="0">
                            <a:latin typeface="Cambria Math"/>
                          </a:rPr>
                          <m:t>′</m:t>
                        </m:r>
                      </m:e>
                      <m:e>
                        <m:acc>
                          <m:accPr>
                            <m:chr m:val="̂"/>
                            <m:ctrlPr>
                              <a:rPr lang="en-US" sz="2600" b="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600" b="0" i="1" smtClean="0">
                                <a:latin typeface="Cambria Math"/>
                              </a:rPr>
                              <m:t>𝑦</m:t>
                            </m:r>
                          </m:e>
                        </m:acc>
                      </m:e>
                      <m:e>
                        <m:r>
                          <a:rPr lang="en-US" sz="2600" b="0" i="1" smtClean="0">
                            <a:latin typeface="Cambria Math"/>
                          </a:rPr>
                          <m:t>𝑛𝑙𝑚</m:t>
                        </m:r>
                      </m:e>
                    </m:d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 Choose all of the following statements that are correct</a:t>
                </a:r>
                <a:r>
                  <a:rPr lang="en-US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ssuming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2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d>
                      <m:dPr>
                        <m:begChr m:val="["/>
                        <m:endChr m:val="]"/>
                        <m:ctrlPr>
                          <a:rPr lang="en-US" sz="26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6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US" sz="2600" i="1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600" i="1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𝐿</m:t>
                                </m:r>
                              </m:e>
                            </m:acc>
                          </m:e>
                          <m:sub>
                            <m:r>
                              <a:rPr lang="en-US" sz="2600" i="1">
                                <a:latin typeface="Cambria Math"/>
                                <a:cs typeface="Times New Roman" panose="02020603050405020304" pitchFamily="18" charset="0"/>
                              </a:rPr>
                              <m:t>𝑧</m:t>
                            </m:r>
                          </m:sub>
                        </m:sSub>
                        <m:r>
                          <a:rPr lang="en-US" sz="2600" i="1">
                            <a:latin typeface="Cambria Math"/>
                            <a:cs typeface="Times New Roman" panose="02020603050405020304" pitchFamily="18" charset="0"/>
                          </a:rPr>
                          <m:t>, </m:t>
                        </m:r>
                        <m:acc>
                          <m:accPr>
                            <m:chr m:val="̂"/>
                            <m:ctrlPr>
                              <a:rPr lang="en-US" sz="26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600" i="1">
                                <a:latin typeface="Cambria Math"/>
                                <a:cs typeface="Times New Roman" panose="02020603050405020304" pitchFamily="18" charset="0"/>
                              </a:rPr>
                              <m:t>𝑦</m:t>
                            </m:r>
                          </m:e>
                        </m:acc>
                      </m:e>
                    </m:d>
                    <m:r>
                      <a:rPr lang="en-US" sz="2600" i="1">
                        <a:latin typeface="Cambria Math"/>
                        <a:cs typeface="Times New Roman" panose="02020603050405020304" pitchFamily="18" charset="0"/>
                      </a:rPr>
                      <m:t>=−</m:t>
                    </m:r>
                    <m:r>
                      <a:rPr lang="en-US" sz="2600" i="1">
                        <a:latin typeface="Cambria Math"/>
                        <a:cs typeface="Times New Roman" panose="02020603050405020304" pitchFamily="18" charset="0"/>
                      </a:rPr>
                      <m:t>𝑖</m:t>
                    </m:r>
                    <m:r>
                      <a:rPr lang="en-US" sz="2600" i="1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ℏ</m:t>
                    </m:r>
                    <m:acc>
                      <m:accPr>
                        <m:chr m:val="̂"/>
                        <m:ctrlPr>
                          <a:rPr lang="en-US" sz="2600" i="1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600" i="1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</m:acc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endParaRPr lang="en-US" sz="2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600" b="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600" b="0" i="1" smtClean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6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600" b="0" i="1" smtClean="0">
                                <a:latin typeface="Cambria Math"/>
                              </a:rPr>
                              <m:t>𝑚</m:t>
                            </m:r>
                          </m:e>
                          <m:sup>
                            <m:r>
                              <a:rPr lang="en-US" sz="2600" b="0" i="1" smtClean="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  <m:r>
                          <a:rPr lang="en-US" sz="2600" b="0" i="1" smtClean="0">
                            <a:latin typeface="Cambria Math"/>
                          </a:rPr>
                          <m:t>−</m:t>
                        </m:r>
                        <m:r>
                          <a:rPr lang="en-US" sz="2600" b="0" i="1" smtClean="0">
                            <a:latin typeface="Cambria Math"/>
                          </a:rPr>
                          <m:t>𝑚</m:t>
                        </m:r>
                      </m:e>
                    </m:d>
                    <m:r>
                      <a:rPr lang="en-US" sz="2600" b="0" i="1" smtClean="0">
                        <a:latin typeface="Cambria Math"/>
                      </a:rPr>
                      <m:t>ℏ</m:t>
                    </m:r>
                    <m:d>
                      <m:dPr>
                        <m:begChr m:val="⟨"/>
                        <m:endChr m:val="⟩"/>
                        <m:ctrlPr>
                          <a:rPr lang="en-US" sz="2600" i="1" smtClean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6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600" b="0" i="1" smtClean="0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US" sz="2600" b="0" i="1" smtClean="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  <m:sSup>
                          <m:sSupPr>
                            <m:ctrlPr>
                              <a:rPr lang="en-US" sz="26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600" b="0" i="1" smtClean="0">
                                <a:latin typeface="Cambria Math"/>
                              </a:rPr>
                              <m:t>𝑙</m:t>
                            </m:r>
                          </m:e>
                          <m:sup>
                            <m:r>
                              <a:rPr lang="en-US" sz="2600" b="0" i="1" smtClean="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  <m:sSup>
                          <m:sSupPr>
                            <m:ctrlPr>
                              <a:rPr lang="en-US" sz="26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600" b="0" i="1" smtClean="0">
                                <a:latin typeface="Cambria Math"/>
                              </a:rPr>
                              <m:t>𝑚</m:t>
                            </m:r>
                          </m:e>
                          <m:sup>
                            <m:r>
                              <a:rPr lang="en-US" sz="2600" b="0" i="1" smtClean="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</m:e>
                      <m:e>
                        <m:acc>
                          <m:accPr>
                            <m:chr m:val="̂"/>
                            <m:ctrlPr>
                              <a:rPr lang="en-US" sz="2600" b="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600" b="0" i="1" smtClean="0">
                                <a:latin typeface="Cambria Math"/>
                              </a:rPr>
                              <m:t>𝑦</m:t>
                            </m:r>
                          </m:e>
                        </m:acc>
                      </m:e>
                      <m:e>
                        <m:r>
                          <a:rPr lang="en-US" sz="2600" b="0" i="1" smtClean="0">
                            <a:latin typeface="Cambria Math"/>
                          </a:rPr>
                          <m:t>𝑛𝑙𝑚</m:t>
                        </m:r>
                      </m:e>
                    </m:d>
                    <m:r>
                      <a:rPr lang="en-US" sz="2600" b="0" i="1" smtClean="0">
                        <a:latin typeface="Cambria Math"/>
                      </a:rPr>
                      <m:t>=−</m:t>
                    </m:r>
                    <m:r>
                      <a:rPr lang="en-US" sz="2600" b="0" i="1" smtClean="0">
                        <a:latin typeface="Cambria Math"/>
                      </a:rPr>
                      <m:t>𝑖</m:t>
                    </m:r>
                    <m:r>
                      <a:rPr lang="en-US" sz="2600" b="0" i="1" smtClean="0">
                        <a:latin typeface="Cambria Math"/>
                        <a:ea typeface="Cambria Math"/>
                      </a:rPr>
                      <m:t>ℏ</m:t>
                    </m:r>
                    <m:d>
                      <m:dPr>
                        <m:begChr m:val="⟨"/>
                        <m:endChr m:val="⟩"/>
                        <m:ctrlPr>
                          <a:rPr lang="en-US" sz="2600" i="1" smtClean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6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600" b="0" i="1" smtClean="0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US" sz="2600" b="0" i="1" smtClean="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  <m:sSup>
                          <m:sSupPr>
                            <m:ctrlPr>
                              <a:rPr lang="en-US" sz="26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600" b="0" i="1" smtClean="0">
                                <a:latin typeface="Cambria Math"/>
                              </a:rPr>
                              <m:t>𝑙</m:t>
                            </m:r>
                          </m:e>
                          <m:sup>
                            <m:r>
                              <a:rPr lang="en-US" sz="2600" b="0" i="1" smtClean="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  <m:sSup>
                          <m:sSupPr>
                            <m:ctrlPr>
                              <a:rPr lang="en-US" sz="26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600" b="0" i="1" smtClean="0">
                                <a:latin typeface="Cambria Math"/>
                              </a:rPr>
                              <m:t>𝑚</m:t>
                            </m:r>
                          </m:e>
                          <m:sup>
                            <m:r>
                              <a:rPr lang="en-US" sz="2600" b="0" i="1" smtClean="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</m:e>
                      <m:e>
                        <m:acc>
                          <m:accPr>
                            <m:chr m:val="̂"/>
                            <m:ctrlPr>
                              <a:rPr lang="en-US" sz="2600" b="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600" b="0" i="1" smtClean="0">
                                <a:latin typeface="Cambria Math"/>
                              </a:rPr>
                              <m:t>𝑥</m:t>
                            </m:r>
                          </m:e>
                        </m:acc>
                      </m:e>
                      <m:e>
                        <m:r>
                          <a:rPr lang="en-US" sz="2600" b="0" i="1" smtClean="0">
                            <a:latin typeface="Cambria Math"/>
                          </a:rPr>
                          <m:t>𝑛𝑙𝑚</m:t>
                        </m:r>
                      </m:e>
                    </m:d>
                  </m:oMath>
                </a14:m>
                <a:endParaRPr lang="en-US" sz="26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600" b="0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6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600" b="0" i="1" smtClean="0">
                            <a:latin typeface="Cambria Math"/>
                          </a:rPr>
                          <m:t>(</m:t>
                        </m:r>
                        <m:sSup>
                          <m:sSupPr>
                            <m:ctrlPr>
                              <a:rPr lang="en-US" sz="26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600" b="0" i="1" smtClean="0">
                                <a:latin typeface="Cambria Math"/>
                              </a:rPr>
                              <m:t>𝑚</m:t>
                            </m:r>
                          </m:e>
                          <m:sup>
                            <m:r>
                              <a:rPr lang="en-US" sz="2600" b="0" i="1" smtClean="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  <m:r>
                          <a:rPr lang="en-US" sz="2600" b="0" i="1" smtClean="0">
                            <a:latin typeface="Cambria Math"/>
                          </a:rPr>
                          <m:t>−</m:t>
                        </m:r>
                        <m:r>
                          <a:rPr lang="en-US" sz="2600" b="0" i="1" smtClean="0">
                            <a:latin typeface="Cambria Math"/>
                          </a:rPr>
                          <m:t>𝑚</m:t>
                        </m:r>
                        <m:r>
                          <a:rPr lang="en-US" sz="2600" b="0" i="1" smtClean="0">
                            <a:latin typeface="Cambria Math"/>
                          </a:rPr>
                          <m:t>)</m:t>
                        </m:r>
                      </m:e>
                      <m:sup>
                        <m:r>
                          <a:rPr lang="en-US" sz="26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d>
                      <m:dPr>
                        <m:begChr m:val="⟨"/>
                        <m:endChr m:val="⟩"/>
                        <m:ctrlPr>
                          <a:rPr lang="en-US" sz="2600" i="1" smtClean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6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600" b="0" i="1" smtClean="0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US" sz="2600" b="0" i="1" smtClean="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  <m:sSup>
                          <m:sSupPr>
                            <m:ctrlPr>
                              <a:rPr lang="en-US" sz="26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600" b="0" i="1" smtClean="0">
                                <a:latin typeface="Cambria Math"/>
                              </a:rPr>
                              <m:t>𝑙</m:t>
                            </m:r>
                          </m:e>
                          <m:sup>
                            <m:r>
                              <a:rPr lang="en-US" sz="2600" b="0" i="1" smtClean="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  <m:r>
                          <a:rPr lang="en-US" sz="2600" b="0" i="1" smtClean="0">
                            <a:latin typeface="Cambria Math"/>
                          </a:rPr>
                          <m:t>𝑚</m:t>
                        </m:r>
                        <m:r>
                          <a:rPr lang="en-US" sz="2600" b="0" i="1" smtClean="0">
                            <a:latin typeface="Cambria Math"/>
                          </a:rPr>
                          <m:t>′</m:t>
                        </m:r>
                      </m:e>
                      <m:e>
                        <m:acc>
                          <m:accPr>
                            <m:chr m:val="̂"/>
                            <m:ctrlPr>
                              <a:rPr lang="en-US" sz="2600" b="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600" b="0" i="1" smtClean="0">
                                <a:latin typeface="Cambria Math"/>
                              </a:rPr>
                              <m:t>𝑥</m:t>
                            </m:r>
                          </m:e>
                        </m:acc>
                      </m:e>
                      <m:e>
                        <m:r>
                          <a:rPr lang="en-US" sz="2600" b="0" i="1" smtClean="0">
                            <a:latin typeface="Cambria Math"/>
                          </a:rPr>
                          <m:t>𝑛𝑙𝑚</m:t>
                        </m:r>
                      </m:e>
                    </m:d>
                    <m:r>
                      <a:rPr lang="en-US" sz="2600" b="0" i="1" smtClean="0">
                        <a:latin typeface="Cambria Math"/>
                      </a:rPr>
                      <m:t>=</m:t>
                    </m:r>
                    <m:d>
                      <m:dPr>
                        <m:begChr m:val="⟨"/>
                        <m:endChr m:val="⟩"/>
                        <m:ctrlPr>
                          <a:rPr lang="en-US" sz="2600" i="1" smtClean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6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600" b="0" i="1" smtClean="0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US" sz="2600" b="0" i="1" smtClean="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  <m:sSup>
                          <m:sSupPr>
                            <m:ctrlPr>
                              <a:rPr lang="en-US" sz="26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600" b="0" i="1" smtClean="0">
                                <a:latin typeface="Cambria Math"/>
                              </a:rPr>
                              <m:t>𝑙</m:t>
                            </m:r>
                          </m:e>
                          <m:sup>
                            <m:r>
                              <a:rPr lang="en-US" sz="2600" b="0" i="1" smtClean="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  <m:r>
                          <a:rPr lang="en-US" sz="2600" b="0" i="1" smtClean="0">
                            <a:latin typeface="Cambria Math"/>
                          </a:rPr>
                          <m:t>𝑚</m:t>
                        </m:r>
                        <m:r>
                          <a:rPr lang="en-US" sz="2600" b="0" i="1" smtClean="0">
                            <a:latin typeface="Cambria Math"/>
                          </a:rPr>
                          <m:t>′</m:t>
                        </m:r>
                      </m:e>
                      <m:e>
                        <m:acc>
                          <m:accPr>
                            <m:chr m:val="̂"/>
                            <m:ctrlPr>
                              <a:rPr lang="en-US" sz="2600" b="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600" b="0" i="1" smtClean="0">
                                <a:latin typeface="Cambria Math"/>
                              </a:rPr>
                              <m:t>𝑥</m:t>
                            </m:r>
                          </m:e>
                        </m:acc>
                      </m:e>
                      <m:e>
                        <m:r>
                          <a:rPr lang="en-US" sz="2600" b="0" i="1" smtClean="0">
                            <a:latin typeface="Cambria Math"/>
                          </a:rPr>
                          <m:t>𝑛𝑙𝑚</m:t>
                        </m:r>
                      </m:e>
                    </m:d>
                  </m:oMath>
                </a14:m>
                <a:endParaRPr lang="en-US" sz="26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600" b="0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6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600" b="0" i="1" smtClean="0">
                            <a:latin typeface="Cambria Math"/>
                          </a:rPr>
                          <m:t>(</m:t>
                        </m:r>
                        <m:sSup>
                          <m:sSupPr>
                            <m:ctrlPr>
                              <a:rPr lang="en-US" sz="26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600" b="0" i="1" smtClean="0">
                                <a:latin typeface="Cambria Math"/>
                              </a:rPr>
                              <m:t>𝑚</m:t>
                            </m:r>
                          </m:e>
                          <m:sup>
                            <m:r>
                              <a:rPr lang="en-US" sz="2600" b="0" i="1" smtClean="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  <m:r>
                          <a:rPr lang="en-US" sz="2600" b="0" i="1" smtClean="0">
                            <a:latin typeface="Cambria Math"/>
                          </a:rPr>
                          <m:t>−</m:t>
                        </m:r>
                        <m:r>
                          <a:rPr lang="en-US" sz="2600" b="0" i="1" smtClean="0">
                            <a:latin typeface="Cambria Math"/>
                          </a:rPr>
                          <m:t>𝑚</m:t>
                        </m:r>
                        <m:r>
                          <a:rPr lang="en-US" sz="2600" b="0" i="1" smtClean="0">
                            <a:latin typeface="Cambria Math"/>
                          </a:rPr>
                          <m:t>)</m:t>
                        </m:r>
                      </m:e>
                      <m:sup>
                        <m:r>
                          <a:rPr lang="en-US" sz="26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d>
                      <m:dPr>
                        <m:begChr m:val="⟨"/>
                        <m:endChr m:val="⟩"/>
                        <m:ctrlPr>
                          <a:rPr lang="en-US" sz="2600" i="1" smtClean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6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600" b="0" i="1" smtClean="0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US" sz="2600" b="0" i="1" smtClean="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  <m:sSup>
                          <m:sSupPr>
                            <m:ctrlPr>
                              <a:rPr lang="en-US" sz="26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600" b="0" i="1" smtClean="0">
                                <a:latin typeface="Cambria Math"/>
                              </a:rPr>
                              <m:t>𝑙</m:t>
                            </m:r>
                          </m:e>
                          <m:sup>
                            <m:r>
                              <a:rPr lang="en-US" sz="2600" b="0" i="1" smtClean="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  <m:r>
                          <a:rPr lang="en-US" sz="2600" b="0" i="1" smtClean="0">
                            <a:latin typeface="Cambria Math"/>
                          </a:rPr>
                          <m:t>𝑚</m:t>
                        </m:r>
                        <m:r>
                          <a:rPr lang="en-US" sz="2600" b="0" i="1" smtClean="0">
                            <a:latin typeface="Cambria Math"/>
                          </a:rPr>
                          <m:t>′</m:t>
                        </m:r>
                      </m:e>
                      <m:e>
                        <m:acc>
                          <m:accPr>
                            <m:chr m:val="̂"/>
                            <m:ctrlPr>
                              <a:rPr lang="en-US" sz="2600" b="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600" b="0" i="1" smtClean="0">
                                <a:latin typeface="Cambria Math"/>
                              </a:rPr>
                              <m:t>𝑥</m:t>
                            </m:r>
                          </m:e>
                        </m:acc>
                      </m:e>
                      <m:e>
                        <m:r>
                          <a:rPr lang="en-US" sz="2600" b="0" i="1" smtClean="0">
                            <a:latin typeface="Cambria Math"/>
                          </a:rPr>
                          <m:t>𝑛𝑙𝑚</m:t>
                        </m:r>
                      </m:e>
                    </m:d>
                    <m:r>
                      <a:rPr lang="en-US" sz="2600" b="0" i="1" smtClean="0">
                        <a:latin typeface="Cambria Math"/>
                      </a:rPr>
                      <m:t>=</m:t>
                    </m:r>
                    <m:r>
                      <a:rPr lang="en-US" sz="2600" b="0" i="1" smtClean="0">
                        <a:latin typeface="Cambria Math"/>
                      </a:rPr>
                      <m:t>𝑖</m:t>
                    </m:r>
                    <m:d>
                      <m:dPr>
                        <m:begChr m:val="⟨"/>
                        <m:endChr m:val="⟩"/>
                        <m:ctrlPr>
                          <a:rPr lang="en-US" sz="2600" i="1" smtClean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6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600" b="0" i="1" smtClean="0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US" sz="2600" b="0" i="1" smtClean="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  <m:sSup>
                          <m:sSupPr>
                            <m:ctrlPr>
                              <a:rPr lang="en-US" sz="26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600" b="0" i="1" smtClean="0">
                                <a:latin typeface="Cambria Math"/>
                              </a:rPr>
                              <m:t>𝑙</m:t>
                            </m:r>
                          </m:e>
                          <m:sup>
                            <m:r>
                              <a:rPr lang="en-US" sz="2600" b="0" i="1" smtClean="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  <m:r>
                          <a:rPr lang="en-US" sz="2600" b="0" i="1" smtClean="0">
                            <a:latin typeface="Cambria Math"/>
                          </a:rPr>
                          <m:t>𝑚</m:t>
                        </m:r>
                        <m:r>
                          <a:rPr lang="en-US" sz="2600" b="0" i="1" smtClean="0">
                            <a:latin typeface="Cambria Math"/>
                          </a:rPr>
                          <m:t>′</m:t>
                        </m:r>
                      </m:e>
                      <m:e>
                        <m:acc>
                          <m:accPr>
                            <m:chr m:val="̂"/>
                            <m:ctrlPr>
                              <a:rPr lang="en-US" sz="2600" b="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600" b="0" i="1" smtClean="0">
                                <a:latin typeface="Cambria Math"/>
                              </a:rPr>
                              <m:t>𝑥</m:t>
                            </m:r>
                          </m:e>
                        </m:acc>
                      </m:e>
                      <m:e>
                        <m:r>
                          <a:rPr lang="en-US" sz="2600" b="0" i="1" smtClean="0">
                            <a:latin typeface="Cambria Math"/>
                          </a:rPr>
                          <m:t>𝑛𝑙𝑚</m:t>
                        </m:r>
                      </m:e>
                    </m:d>
                  </m:oMath>
                </a14:m>
                <a:endParaRPr lang="en-US" sz="26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>
                  <a:buFont typeface="+mj-lt"/>
                  <a:buAutoNum type="arabicParenR"/>
                </a:pPr>
                <a:endParaRPr lang="en-US" sz="2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A.  1 only  B.  2 only  C.  3 only  D.  1 and 2 only  E.  1 and 3  only </a:t>
                </a:r>
              </a:p>
              <a:p>
                <a:pPr marL="514350" indent="-514350">
                  <a:buFont typeface="+mj-lt"/>
                  <a:buAutoNum type="arabicParenR"/>
                </a:pPr>
                <a:endParaRPr lang="en-US" sz="26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6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>
                  <a:buFont typeface="+mj-lt"/>
                  <a:buAutoNum type="arabicParenR"/>
                </a:pPr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 smtClean="0"/>
              </a:p>
              <a:p>
                <a:endParaRPr lang="en-US" dirty="0"/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9144000" cy="7612853"/>
              </a:xfrm>
              <a:prstGeom prst="rect">
                <a:avLst/>
              </a:prstGeom>
              <a:blipFill rotWithShape="1">
                <a:blip r:embed="rId2"/>
                <a:stretch>
                  <a:fillRect l="-1200" t="-721" r="-15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33796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0" y="0"/>
                <a:ext cx="8991600" cy="6026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15.3</a:t>
                </a:r>
              </a:p>
              <a:p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 a hydrogen atom, given that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sz="2800" i="1" smtClean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8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US" sz="2800" b="0" i="1" smtClean="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  <m:sSup>
                          <m:sSupPr>
                            <m:ctrlPr>
                              <a:rPr lang="en-US" sz="28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𝑙</m:t>
                            </m:r>
                          </m:e>
                          <m:sup>
                            <m:r>
                              <a:rPr lang="en-US" sz="2800" b="0" i="1" smtClean="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  <m:r>
                          <a:rPr lang="en-US" sz="2800" b="0" i="1" smtClean="0">
                            <a:latin typeface="Cambria Math"/>
                          </a:rPr>
                          <m:t>𝑚</m:t>
                        </m:r>
                        <m:r>
                          <a:rPr lang="en-US" sz="2800" b="0" i="1" smtClean="0">
                            <a:latin typeface="Cambria Math"/>
                          </a:rPr>
                          <m:t>′</m:t>
                        </m:r>
                      </m:e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sz="2800" b="0" i="1" smtClean="0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800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̂"/>
                                    <m:ctrlPr>
                                      <a:rPr lang="en-US" sz="2800" b="0" i="1" smtClean="0">
                                        <a:latin typeface="Cambria Math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2800" b="0" i="1" smtClean="0">
                                        <a:latin typeface="Cambria Math"/>
                                      </a:rPr>
                                      <m:t>𝐿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US" sz="2800" b="0" i="1" smtClean="0">
                                    <a:latin typeface="Cambria Math"/>
                                  </a:rPr>
                                  <m:t>𝑧</m:t>
                                </m:r>
                              </m:sub>
                            </m:sSub>
                            <m:r>
                              <a:rPr lang="en-US" sz="2800" b="0" i="1" smtClean="0">
                                <a:latin typeface="Cambria Math"/>
                              </a:rPr>
                              <m:t>, </m:t>
                            </m:r>
                            <m:acc>
                              <m:accPr>
                                <m:chr m:val="̂"/>
                                <m:ctrlPr>
                                  <a:rPr lang="en-US" sz="2800" b="0" i="1" smtClean="0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US" sz="2800" b="0" i="1" smtClean="0">
                                    <a:latin typeface="Cambria Math"/>
                                  </a:rPr>
                                  <m:t>𝑥</m:t>
                                </m:r>
                              </m:e>
                            </m:acc>
                          </m:e>
                        </m:d>
                      </m:e>
                      <m:e>
                        <m:r>
                          <a:rPr lang="en-US" sz="2800" b="0" i="1" smtClean="0">
                            <a:latin typeface="Cambria Math"/>
                          </a:rPr>
                          <m:t>𝑛𝑙𝑚</m:t>
                        </m:r>
                      </m:e>
                    </m:d>
                    <m:r>
                      <a:rPr lang="en-US" sz="2800" b="0" i="1" smtClean="0">
                        <a:latin typeface="Cambria Math"/>
                      </a:rPr>
                      <m:t>=(</m:t>
                    </m:r>
                    <m:sSup>
                      <m:sSupPr>
                        <m:ctrlPr>
                          <a:rPr lang="en-US" sz="28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 sz="2800" b="0" i="1" smtClean="0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n-US" sz="2800" b="0" i="1" smtClean="0">
                        <a:latin typeface="Cambria Math"/>
                      </a:rPr>
                      <m:t>−</m:t>
                    </m:r>
                    <m:r>
                      <a:rPr lang="en-US" sz="2800" b="0" i="1" smtClean="0">
                        <a:latin typeface="Cambria Math"/>
                      </a:rPr>
                      <m:t>𝑚</m:t>
                    </m:r>
                    <m:r>
                      <a:rPr lang="en-US" sz="2800" b="0" i="1" smtClean="0">
                        <a:latin typeface="Cambria Math"/>
                      </a:rPr>
                      <m:t>)ℏ</m:t>
                    </m:r>
                    <m:d>
                      <m:dPr>
                        <m:begChr m:val="⟨"/>
                        <m:endChr m:val="⟩"/>
                        <m:ctrlPr>
                          <a:rPr lang="en-US" sz="2800" i="1" smtClean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8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US" sz="2800" b="0" i="1" smtClean="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  <m:sSup>
                          <m:sSupPr>
                            <m:ctrlPr>
                              <a:rPr lang="en-US" sz="28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𝑙</m:t>
                            </m:r>
                          </m:e>
                          <m:sup>
                            <m:r>
                              <a:rPr lang="en-US" sz="2800" b="0" i="1" smtClean="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  <m:r>
                          <a:rPr lang="en-US" sz="2800" b="0" i="1" smtClean="0">
                            <a:latin typeface="Cambria Math"/>
                          </a:rPr>
                          <m:t>𝑚</m:t>
                        </m:r>
                        <m:r>
                          <a:rPr lang="en-US" sz="2800" b="0" i="1" smtClean="0">
                            <a:latin typeface="Cambria Math"/>
                          </a:rPr>
                          <m:t>′</m:t>
                        </m:r>
                      </m:e>
                      <m:e>
                        <m:acc>
                          <m:accPr>
                            <m:chr m:val="̂"/>
                            <m:ctrlPr>
                              <a:rPr lang="en-US" sz="2800" b="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𝑥</m:t>
                            </m:r>
                          </m:e>
                        </m:acc>
                      </m:e>
                      <m:e>
                        <m:r>
                          <a:rPr lang="en-US" sz="2800" b="0" i="1" smtClean="0">
                            <a:latin typeface="Cambria Math"/>
                          </a:rPr>
                          <m:t>𝑛𝑙𝑚</m:t>
                        </m:r>
                      </m:e>
                    </m:d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:r>
                  <a:rPr lang="en-US" sz="2800" b="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latin typeface="Cambria Math"/>
                          </a:rPr>
                          <m:t>(</m:t>
                        </m:r>
                        <m:sSup>
                          <m:sSupPr>
                            <m:ctrlPr>
                              <a:rPr lang="en-US" sz="28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𝑚</m:t>
                            </m:r>
                          </m:e>
                          <m:sup>
                            <m:r>
                              <a:rPr lang="en-US" sz="2800" b="0" i="1" smtClean="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  <m:r>
                          <a:rPr lang="en-US" sz="2800" b="0" i="1" smtClean="0">
                            <a:latin typeface="Cambria Math"/>
                          </a:rPr>
                          <m:t>−</m:t>
                        </m:r>
                        <m:r>
                          <a:rPr lang="en-US" sz="2800" b="0" i="1" smtClean="0">
                            <a:latin typeface="Cambria Math"/>
                          </a:rPr>
                          <m:t>𝑚</m:t>
                        </m:r>
                        <m:r>
                          <a:rPr lang="en-US" sz="2800" b="0" i="1" smtClean="0">
                            <a:latin typeface="Cambria Math"/>
                          </a:rPr>
                          <m:t>)</m:t>
                        </m:r>
                      </m:e>
                      <m:sup>
                        <m:r>
                          <a:rPr lang="en-US" sz="28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d>
                      <m:dPr>
                        <m:begChr m:val="⟨"/>
                        <m:endChr m:val="⟩"/>
                        <m:ctrlPr>
                          <a:rPr lang="en-US" sz="2800" i="1" smtClean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8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US" sz="2800" b="0" i="1" smtClean="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  <m:sSup>
                          <m:sSupPr>
                            <m:ctrlPr>
                              <a:rPr lang="en-US" sz="28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𝑙</m:t>
                            </m:r>
                          </m:e>
                          <m:sup>
                            <m:r>
                              <a:rPr lang="en-US" sz="2800" b="0" i="1" smtClean="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  <m:r>
                          <a:rPr lang="en-US" sz="2800" b="0" i="1" smtClean="0">
                            <a:latin typeface="Cambria Math"/>
                          </a:rPr>
                          <m:t>𝑚</m:t>
                        </m:r>
                        <m:r>
                          <a:rPr lang="en-US" sz="2800" b="0" i="1" smtClean="0">
                            <a:latin typeface="Cambria Math"/>
                          </a:rPr>
                          <m:t>′</m:t>
                        </m:r>
                      </m:e>
                      <m:e>
                        <m:acc>
                          <m:accPr>
                            <m:chr m:val="̂"/>
                            <m:ctrlPr>
                              <a:rPr lang="en-US" sz="2800" b="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𝑥</m:t>
                            </m:r>
                          </m:e>
                        </m:acc>
                      </m:e>
                      <m:e>
                        <m:r>
                          <a:rPr lang="en-US" sz="2800" b="0" i="1" smtClean="0">
                            <a:latin typeface="Cambria Math"/>
                          </a:rPr>
                          <m:t>𝑛𝑙𝑚</m:t>
                        </m:r>
                      </m:e>
                    </m:d>
                    <m:r>
                      <a:rPr lang="en-US" sz="2800" b="0" i="1" smtClean="0">
                        <a:latin typeface="Cambria Math"/>
                      </a:rPr>
                      <m:t>=</m:t>
                    </m:r>
                    <m:d>
                      <m:dPr>
                        <m:begChr m:val="⟨"/>
                        <m:endChr m:val="⟩"/>
                        <m:ctrlPr>
                          <a:rPr lang="en-US" sz="2800" i="1" smtClean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8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US" sz="2800" b="0" i="1" smtClean="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  <m:sSup>
                          <m:sSupPr>
                            <m:ctrlPr>
                              <a:rPr lang="en-US" sz="28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𝑙</m:t>
                            </m:r>
                          </m:e>
                          <m:sup>
                            <m:r>
                              <a:rPr lang="en-US" sz="2800" b="0" i="1" smtClean="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  <m:r>
                          <a:rPr lang="en-US" sz="2800" b="0" i="1" smtClean="0">
                            <a:latin typeface="Cambria Math"/>
                          </a:rPr>
                          <m:t>𝑚</m:t>
                        </m:r>
                        <m:r>
                          <a:rPr lang="en-US" sz="2800" b="0" i="1" smtClean="0">
                            <a:latin typeface="Cambria Math"/>
                          </a:rPr>
                          <m:t>′</m:t>
                        </m:r>
                      </m:e>
                      <m:e>
                        <m:acc>
                          <m:accPr>
                            <m:chr m:val="̂"/>
                            <m:ctrlPr>
                              <a:rPr lang="en-US" sz="2800" b="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𝑥</m:t>
                            </m:r>
                          </m:e>
                        </m:acc>
                      </m:e>
                      <m:e>
                        <m:r>
                          <a:rPr lang="en-US" sz="2800" b="0" i="1" smtClean="0">
                            <a:latin typeface="Cambria Math"/>
                          </a:rPr>
                          <m:t>𝑛𝑙𝑚</m:t>
                        </m:r>
                      </m:e>
                    </m:d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choose all of the following statements that are correct.  </a:t>
                </a:r>
              </a:p>
              <a:p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When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′</m:t>
                        </m:r>
                      </m:sup>
                    </m:sSup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𝑚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sz="2800" i="1" smtClean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8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US" sz="2800" b="0" i="1" smtClean="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  <m:sSup>
                          <m:sSupPr>
                            <m:ctrlPr>
                              <a:rPr lang="en-US" sz="28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𝑙</m:t>
                            </m:r>
                          </m:e>
                          <m:sup>
                            <m:r>
                              <a:rPr lang="en-US" sz="2800" b="0" i="1" smtClean="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  <m:r>
                          <a:rPr lang="en-US" sz="2800" b="0" i="1" smtClean="0">
                            <a:latin typeface="Cambria Math"/>
                          </a:rPr>
                          <m:t>𝑚</m:t>
                        </m:r>
                        <m:r>
                          <a:rPr lang="en-US" sz="2800" b="0" i="1" smtClean="0">
                            <a:latin typeface="Cambria Math"/>
                          </a:rPr>
                          <m:t>′</m:t>
                        </m:r>
                      </m:e>
                      <m:e>
                        <m:acc>
                          <m:accPr>
                            <m:chr m:val="̂"/>
                            <m:ctrlPr>
                              <a:rPr lang="en-US" sz="2800" b="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𝑧</m:t>
                            </m:r>
                          </m:e>
                        </m:acc>
                      </m:e>
                      <m:e>
                        <m:r>
                          <a:rPr lang="en-US" sz="2800" b="0" i="1" smtClean="0">
                            <a:latin typeface="Cambria Math"/>
                          </a:rPr>
                          <m:t>𝑛𝑙𝑚</m:t>
                        </m:r>
                      </m:e>
                    </m:d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can be non-zero.</a:t>
                </a: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When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′</m:t>
                        </m:r>
                      </m:sup>
                    </m:sSup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𝑚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sz="2800" i="1" smtClean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8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US" sz="2800" b="0" i="1" smtClean="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  <m:sSup>
                          <m:sSupPr>
                            <m:ctrlPr>
                              <a:rPr lang="en-US" sz="28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𝑙</m:t>
                            </m:r>
                          </m:e>
                          <m:sup>
                            <m:r>
                              <a:rPr lang="en-US" sz="2800" b="0" i="1" smtClean="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  <m:r>
                          <a:rPr lang="en-US" sz="2800" b="0" i="1" smtClean="0">
                            <a:latin typeface="Cambria Math"/>
                          </a:rPr>
                          <m:t>𝑚</m:t>
                        </m:r>
                        <m:r>
                          <a:rPr lang="en-US" sz="2800" b="0" i="1" smtClean="0">
                            <a:latin typeface="Cambria Math"/>
                          </a:rPr>
                          <m:t>′</m:t>
                        </m:r>
                      </m:e>
                      <m:e>
                        <m:acc>
                          <m:accPr>
                            <m:chr m:val="̂"/>
                            <m:ctrlPr>
                              <a:rPr lang="en-US" sz="2800" b="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𝑥</m:t>
                            </m:r>
                          </m:e>
                        </m:acc>
                      </m:e>
                      <m:e>
                        <m:r>
                          <a:rPr lang="en-US" sz="2800" b="0" i="1" smtClean="0">
                            <a:latin typeface="Cambria Math"/>
                          </a:rPr>
                          <m:t>𝑛𝑙𝑚</m:t>
                        </m:r>
                      </m:e>
                    </m:d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can be non-zero.</a:t>
                </a: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When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b="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b="0" i="1" dirty="0" smtClean="0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 sz="2800" b="0" i="1" dirty="0" smtClean="0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n-US" sz="2800" b="0" i="1" dirty="0" smtClean="0">
                        <a:latin typeface="Cambria Math"/>
                      </a:rPr>
                      <m:t>−</m:t>
                    </m:r>
                    <m:r>
                      <a:rPr lang="en-US" sz="2800" b="0" i="1" dirty="0" smtClean="0">
                        <a:latin typeface="Cambria Math"/>
                      </a:rPr>
                      <m:t>𝑚</m:t>
                    </m:r>
                    <m:r>
                      <a:rPr lang="en-US" sz="2800" i="1" dirty="0" smtClean="0">
                        <a:latin typeface="Cambria Math"/>
                      </a:rPr>
                      <m:t>=±1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sz="2800" i="1" smtClean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8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US" sz="2800" b="0" i="1" smtClean="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  <m:sSup>
                          <m:sSupPr>
                            <m:ctrlPr>
                              <a:rPr lang="en-US" sz="28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𝑙</m:t>
                            </m:r>
                          </m:e>
                          <m:sup>
                            <m:r>
                              <a:rPr lang="en-US" sz="2800" b="0" i="1" smtClean="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  <m:r>
                          <a:rPr lang="en-US" sz="2800" b="0" i="1" smtClean="0">
                            <a:latin typeface="Cambria Math"/>
                          </a:rPr>
                          <m:t>𝑚</m:t>
                        </m:r>
                        <m:r>
                          <a:rPr lang="en-US" sz="2800" b="0" i="1" smtClean="0">
                            <a:latin typeface="Cambria Math"/>
                          </a:rPr>
                          <m:t>′</m:t>
                        </m:r>
                      </m:e>
                      <m:e>
                        <m:acc>
                          <m:accPr>
                            <m:chr m:val="̂"/>
                            <m:ctrlPr>
                              <a:rPr lang="en-US" sz="2800" b="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𝑥</m:t>
                            </m:r>
                          </m:e>
                        </m:acc>
                      </m:e>
                      <m:e>
                        <m:r>
                          <a:rPr lang="en-US" sz="2800" b="0" i="1" smtClean="0">
                            <a:latin typeface="Cambria Math"/>
                          </a:rPr>
                          <m:t>𝑛𝑙𝑚</m:t>
                        </m:r>
                      </m:e>
                    </m:d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can be non-zero.</a:t>
                </a:r>
              </a:p>
              <a:p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>
                  <a:buAutoNum type="alphaUcPeriod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 only  B.  2 only  C.  3 only  D.  1 and  2 only  </a:t>
                </a:r>
              </a:p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E.  1 and 3 only</a:t>
                </a:r>
              </a:p>
              <a:p>
                <a:r>
                  <a:rPr lang="en-US" dirty="0" smtClean="0"/>
                  <a:t>  </a:t>
                </a:r>
                <a:endParaRPr lang="en-US" dirty="0"/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8991600" cy="6026330"/>
              </a:xfrm>
              <a:prstGeom prst="rect">
                <a:avLst/>
              </a:prstGeom>
              <a:blipFill rotWithShape="1">
                <a:blip r:embed="rId2"/>
                <a:stretch>
                  <a:fillRect l="-1356" t="-10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125119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0" y="0"/>
                <a:ext cx="9144000" cy="69865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15.4</a:t>
                </a:r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When a hydrogen atom transitions from a higher energy state to a lower energy state, it emits a photon (which is a spin-one particle).  Choose all of the following statements that are correct.</a:t>
                </a:r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+mj-lt"/>
                  <a:buAutoNum type="arabicParenR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/>
                        <a:cs typeface="Times New Roman" panose="02020603050405020304" pitchFamily="18" charset="0"/>
                      </a:rPr>
                      <m:t>𝑧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-component of the spin of the photon can only be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/>
                      </a:rPr>
                      <m:t>−</m:t>
                    </m:r>
                    <m:r>
                      <a:rPr lang="en-US" sz="2800" b="0" i="1" smtClean="0">
                        <a:latin typeface="Cambria Math"/>
                        <a:ea typeface="Cambria Math"/>
                      </a:rPr>
                      <m:t>ℏ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800" i="1" smtClean="0">
                        <a:latin typeface="Cambria Math"/>
                        <a:ea typeface="Cambria Math"/>
                      </a:rPr>
                      <m:t>ℏ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when the polar axis is along the direction of propagation.</a:t>
                </a:r>
              </a:p>
              <a:p>
                <a:pPr marL="342900" indent="-342900">
                  <a:buFont typeface="+mj-lt"/>
                  <a:buAutoNum type="arabicParenR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first order perturbation theory, the change in the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/>
                        <a:cs typeface="Times New Roman" panose="02020603050405020304" pitchFamily="18" charset="0"/>
                      </a:rPr>
                      <m:t>𝑧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-component of the orbital angular momentum of the atom can be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/>
                      </a:rPr>
                      <m:t>−</m:t>
                    </m:r>
                    <m:r>
                      <a:rPr lang="en-US" sz="2800" b="0" i="1" smtClean="0">
                        <a:latin typeface="Cambria Math"/>
                        <a:ea typeface="Cambria Math"/>
                      </a:rPr>
                      <m:t>ℏ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800" i="1" smtClean="0">
                        <a:latin typeface="Cambria Math"/>
                        <a:ea typeface="Cambria Math"/>
                      </a:rPr>
                      <m:t>ℏ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.</a:t>
                </a:r>
              </a:p>
              <a:p>
                <a:pPr marL="342900" indent="-342900">
                  <a:buFont typeface="+mj-lt"/>
                  <a:buAutoNum type="arabicParenR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first order perturbation theory, the change in the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/>
                        <a:cs typeface="Times New Roman" panose="02020603050405020304" pitchFamily="18" charset="0"/>
                      </a:rPr>
                      <m:t>𝑧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-component of the orbital angular momentum of the atom can be zero.</a:t>
                </a:r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>
                  <a:buAutoNum type="alphaUcPeriod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 only  B.  2 only  C.  1 and 2 only  D.  1 and 3 only  </a:t>
                </a:r>
              </a:p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E.  All of the above.</a:t>
                </a:r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9144000" cy="6986528"/>
              </a:xfrm>
              <a:prstGeom prst="rect">
                <a:avLst/>
              </a:prstGeom>
              <a:blipFill rotWithShape="1">
                <a:blip r:embed="rId2"/>
                <a:stretch>
                  <a:fillRect l="-1333" t="-873" b="-14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116842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0" y="0"/>
                <a:ext cx="9144000" cy="68244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6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15.5</a:t>
                </a:r>
              </a:p>
              <a:p>
                <a:endParaRPr lang="en-US" sz="2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By calculating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sz="2600" i="1" smtClean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6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600" b="0" i="1" smtClean="0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US" sz="2600" b="0" i="1" smtClean="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  <m:sSup>
                          <m:sSupPr>
                            <m:ctrlPr>
                              <a:rPr lang="en-US" sz="26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600" b="0" i="1" smtClean="0">
                                <a:latin typeface="Cambria Math"/>
                              </a:rPr>
                              <m:t>𝑙</m:t>
                            </m:r>
                          </m:e>
                          <m:sup>
                            <m:r>
                              <a:rPr lang="en-US" sz="2600" b="0" i="1" smtClean="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  <m:r>
                          <a:rPr lang="en-US" sz="2600" b="0" i="1" smtClean="0">
                            <a:latin typeface="Cambria Math"/>
                          </a:rPr>
                          <m:t>𝑚</m:t>
                        </m:r>
                        <m:r>
                          <a:rPr lang="en-US" sz="2600" b="0" i="1" smtClean="0">
                            <a:latin typeface="Cambria Math"/>
                          </a:rPr>
                          <m:t>′</m:t>
                        </m:r>
                      </m:e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sz="2600" i="1" smtClean="0">
                                <a:latin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60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acc>
                                  <m:accPr>
                                    <m:chr m:val="̂"/>
                                    <m:ctrlPr>
                                      <a:rPr lang="en-US" sz="2600" i="1" smtClean="0">
                                        <a:latin typeface="Cambria Math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2600" b="0" i="1" smtClean="0">
                                        <a:latin typeface="Cambria Math"/>
                                      </a:rPr>
                                      <m:t>𝐿</m:t>
                                    </m:r>
                                  </m:e>
                                </m:acc>
                              </m:e>
                              <m:sup>
                                <m:r>
                                  <a:rPr lang="en-US" sz="2600" b="0" i="1" smtClean="0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sz="2600" b="0" i="1" smtClean="0">
                                <a:latin typeface="Cambria Math"/>
                              </a:rPr>
                              <m:t>,</m:t>
                            </m:r>
                            <m:d>
                              <m:dPr>
                                <m:begChr m:val="["/>
                                <m:endChr m:val="]"/>
                                <m:ctrlPr>
                                  <a:rPr lang="en-US" sz="2600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sz="2600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acc>
                                      <m:accPr>
                                        <m:chr m:val="̂"/>
                                        <m:ctrlPr>
                                          <a:rPr lang="en-US" sz="2600" i="1" smtClean="0">
                                            <a:latin typeface="Cambria Math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600" b="0" i="1" smtClean="0">
                                            <a:latin typeface="Cambria Math"/>
                                          </a:rPr>
                                          <m:t>𝐿</m:t>
                                        </m:r>
                                      </m:e>
                                    </m:acc>
                                  </m:e>
                                  <m:sup>
                                    <m:r>
                                      <a:rPr lang="en-US" sz="2600" b="0" i="1" smtClean="0"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sz="2600" b="0" i="1" smtClean="0">
                                    <a:latin typeface="Cambria Math"/>
                                  </a:rPr>
                                  <m:t>,</m:t>
                                </m:r>
                                <m:acc>
                                  <m:accPr>
                                    <m:chr m:val="̂"/>
                                    <m:ctrlPr>
                                      <a:rPr lang="en-US" sz="2600" i="1">
                                        <a:latin typeface="Cambria Math"/>
                                      </a:rPr>
                                    </m:ctrlPr>
                                  </m:accPr>
                                  <m:e>
                                    <m:acc>
                                      <m:accPr>
                                        <m:chr m:val="⃗"/>
                                        <m:ctrlPr>
                                          <a:rPr lang="en-US" sz="2600" i="1">
                                            <a:latin typeface="Cambria Math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600" i="1">
                                            <a:latin typeface="Cambria Math"/>
                                          </a:rPr>
                                          <m:t>𝑟</m:t>
                                        </m:r>
                                      </m:e>
                                    </m:acc>
                                  </m:e>
                                </m:acc>
                              </m:e>
                            </m:d>
                          </m:e>
                        </m:d>
                      </m:e>
                      <m:e>
                        <m:r>
                          <a:rPr lang="en-US" sz="2600" b="0" i="1" smtClean="0">
                            <a:latin typeface="Cambria Math"/>
                          </a:rPr>
                          <m:t>𝑛𝑙𝑚</m:t>
                        </m:r>
                      </m:e>
                    </m:d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for a hydrogen atom, we can conclude that either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sz="2600" i="1" smtClean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6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600" b="0" i="1" smtClean="0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US" sz="2600" b="0" i="1" smtClean="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  <m:sSup>
                          <m:sSupPr>
                            <m:ctrlPr>
                              <a:rPr lang="en-US" sz="26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600" b="0" i="1" smtClean="0">
                                <a:latin typeface="Cambria Math"/>
                              </a:rPr>
                              <m:t>𝑙</m:t>
                            </m:r>
                          </m:e>
                          <m:sup>
                            <m:r>
                              <a:rPr lang="en-US" sz="2600" b="0" i="1" smtClean="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  <m:r>
                          <a:rPr lang="en-US" sz="2600" b="0" i="1" smtClean="0">
                            <a:latin typeface="Cambria Math"/>
                          </a:rPr>
                          <m:t>𝑚</m:t>
                        </m:r>
                        <m:r>
                          <a:rPr lang="en-US" sz="2600" b="0" i="1" smtClean="0">
                            <a:latin typeface="Cambria Math"/>
                          </a:rPr>
                          <m:t>′</m:t>
                        </m:r>
                      </m:e>
                      <m:e>
                        <m:acc>
                          <m:accPr>
                            <m:chr m:val="̂"/>
                            <m:ctrlPr>
                              <a:rPr lang="en-US" sz="2600" i="1">
                                <a:latin typeface="Cambria Math"/>
                              </a:rPr>
                            </m:ctrlPr>
                          </m:accPr>
                          <m:e>
                            <m:acc>
                              <m:accPr>
                                <m:chr m:val="⃗"/>
                                <m:ctrlPr>
                                  <a:rPr lang="en-US" sz="2600" i="1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US" sz="2600" i="1">
                                    <a:latin typeface="Cambria Math"/>
                                  </a:rPr>
                                  <m:t>𝑟</m:t>
                                </m:r>
                              </m:e>
                            </m:acc>
                          </m:e>
                        </m:acc>
                      </m:e>
                      <m:e>
                        <m:r>
                          <a:rPr lang="en-US" sz="2600" b="0" i="1" smtClean="0">
                            <a:latin typeface="Cambria Math"/>
                          </a:rPr>
                          <m:t>𝑛𝑙𝑚</m:t>
                        </m:r>
                      </m:e>
                    </m:d>
                    <m:r>
                      <a:rPr lang="en-US" sz="2600" b="0" i="1" smtClean="0">
                        <a:latin typeface="Cambria Math"/>
                      </a:rPr>
                      <m:t>=0</m:t>
                    </m:r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or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26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60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260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sz="2600" b="0" i="1" smtClean="0"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600" b="0" i="1" smtClean="0"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  <m:t>𝑙</m:t>
                                    </m:r>
                                  </m:e>
                                  <m:sup>
                                    <m:r>
                                      <a:rPr lang="en-US" sz="2600" b="0" i="1" smtClean="0"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  <m:t>′</m:t>
                                    </m:r>
                                  </m:sup>
                                </m:sSup>
                                <m:r>
                                  <a:rPr lang="en-US" sz="26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+</m:t>
                                </m:r>
                                <m:r>
                                  <a:rPr lang="en-US" sz="26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𝑙</m:t>
                                </m:r>
                                <m:r>
                                  <a:rPr lang="en-US" sz="26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+1</m:t>
                                </m:r>
                              </m:e>
                            </m:d>
                          </m:e>
                          <m:sup>
                            <m:r>
                              <a:rPr lang="en-US" sz="2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26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−1</m:t>
                        </m:r>
                      </m:e>
                    </m:d>
                    <m:d>
                      <m:dPr>
                        <m:begChr m:val="["/>
                        <m:endChr m:val="]"/>
                        <m:ctrlPr>
                          <a:rPr lang="en-US" sz="26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60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260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sz="2600" b="0" i="1" smtClean="0"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600" b="0" i="1" smtClean="0"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  <m:t>𝑙</m:t>
                                    </m:r>
                                  </m:e>
                                  <m:sup>
                                    <m:r>
                                      <a:rPr lang="en-US" sz="2600" b="0" i="1" smtClean="0"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  <m:t>′</m:t>
                                    </m:r>
                                  </m:sup>
                                </m:sSup>
                                <m:r>
                                  <a:rPr lang="en-US" sz="26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−</m:t>
                                </m:r>
                                <m:r>
                                  <a:rPr lang="en-US" sz="26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𝑙</m:t>
                                </m:r>
                              </m:e>
                            </m:d>
                          </m:e>
                          <m:sup>
                            <m:r>
                              <a:rPr lang="en-US" sz="2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26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−1</m:t>
                        </m:r>
                      </m:e>
                    </m:d>
                    <m:r>
                      <a:rPr lang="en-US" sz="2600" b="0" i="1" smtClean="0">
                        <a:latin typeface="Cambria Math"/>
                        <a:cs typeface="Times New Roman" panose="02020603050405020304" pitchFamily="18" charset="0"/>
                      </a:rPr>
                      <m:t>=0</m:t>
                    </m:r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 Choose all of the following statements that are correct about the selection rules for the orbital angular momentum quantum number </a:t>
                </a:r>
                <a14:m>
                  <m:oMath xmlns:m="http://schemas.openxmlformats.org/officeDocument/2006/math">
                    <m:r>
                      <a:rPr lang="en-US" sz="2600" i="1" dirty="0" smtClean="0">
                        <a:latin typeface="Cambria Math"/>
                        <a:cs typeface="Times New Roman" panose="02020603050405020304" pitchFamily="18" charset="0"/>
                      </a:rPr>
                      <m:t>𝑙</m:t>
                    </m:r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for electric dipole transitions between states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600" i="1" smtClean="0"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60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600" b="0" i="1" smtClean="0">
                                <a:latin typeface="Cambria Math"/>
                              </a:rPr>
                              <m:t>𝑛𝑙𝑚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600" i="1" smtClean="0"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60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600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en-US" sz="2600" b="0" i="1" smtClean="0">
                                <a:latin typeface="Cambria Math"/>
                              </a:rPr>
                              <m:t>′</m:t>
                            </m:r>
                            <m:r>
                              <a:rPr lang="en-US" sz="2600" b="0" i="1" smtClean="0">
                                <a:latin typeface="Cambria Math"/>
                              </a:rPr>
                              <m:t>𝑙</m:t>
                            </m:r>
                            <m:r>
                              <a:rPr lang="en-US" sz="2600" b="0" i="1" smtClean="0">
                                <a:latin typeface="Cambria Math"/>
                              </a:rPr>
                              <m:t>′</m:t>
                            </m:r>
                            <m:r>
                              <a:rPr lang="en-US" sz="2600" b="0" i="1" smtClean="0">
                                <a:latin typeface="Cambria Math"/>
                              </a:rPr>
                              <m:t>𝑚</m:t>
                            </m:r>
                            <m:r>
                              <a:rPr lang="en-US" sz="2600" b="0" i="1" smtClean="0">
                                <a:latin typeface="Cambria Math"/>
                              </a:rPr>
                              <m:t>′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</a:p>
              <a:p>
                <a:endParaRPr lang="en-US" sz="26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Transitions are allowed when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600" b="0" i="1" dirty="0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600" b="0" i="1" dirty="0" smtClean="0">
                            <a:latin typeface="Cambria Math"/>
                            <a:cs typeface="Times New Roman" panose="02020603050405020304" pitchFamily="18" charset="0"/>
                          </a:rPr>
                          <m:t>𝑙</m:t>
                        </m:r>
                      </m:e>
                      <m:sup>
                        <m:r>
                          <a:rPr lang="en-US" sz="2600" b="0" i="1" dirty="0" smtClean="0">
                            <a:latin typeface="Cambria Math"/>
                            <a:cs typeface="Times New Roman" panose="02020603050405020304" pitchFamily="18" charset="0"/>
                          </a:rPr>
                          <m:t>′</m:t>
                        </m:r>
                      </m:sup>
                    </m:sSup>
                    <m:r>
                      <a:rPr lang="en-US" sz="2600" b="0" i="1" dirty="0" smtClean="0">
                        <a:latin typeface="Cambria Math"/>
                        <a:cs typeface="Times New Roman" panose="02020603050405020304" pitchFamily="18" charset="0"/>
                      </a:rPr>
                      <m:t>−</m:t>
                    </m:r>
                    <m:r>
                      <a:rPr lang="en-US" sz="2600" b="0" i="1" dirty="0" smtClean="0">
                        <a:latin typeface="Cambria Math"/>
                        <a:cs typeface="Times New Roman" panose="02020603050405020304" pitchFamily="18" charset="0"/>
                      </a:rPr>
                      <m:t>𝑙</m:t>
                    </m:r>
                    <m:r>
                      <a:rPr lang="en-US" sz="2600" i="1" dirty="0" smtClean="0">
                        <a:latin typeface="Cambria Math"/>
                        <a:cs typeface="Times New Roman" panose="02020603050405020304" pitchFamily="18" charset="0"/>
                      </a:rPr>
                      <m:t>=±1</m:t>
                    </m:r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Transitions are allowed when </a:t>
                </a:r>
                <a14:m>
                  <m:oMath xmlns:m="http://schemas.openxmlformats.org/officeDocument/2006/math">
                    <m:r>
                      <a:rPr lang="en-US" sz="2600" b="0" i="1" dirty="0" smtClean="0">
                        <a:latin typeface="Cambria Math"/>
                        <a:cs typeface="Times New Roman" panose="02020603050405020304" pitchFamily="18" charset="0"/>
                      </a:rPr>
                      <m:t>𝑙</m:t>
                    </m:r>
                    <m:r>
                      <a:rPr lang="en-US" sz="2600" b="0" i="1" dirty="0" smtClean="0">
                        <a:latin typeface="Cambria Math"/>
                        <a:cs typeface="Times New Roman" panose="02020603050405020304" pitchFamily="18" charset="0"/>
                      </a:rPr>
                      <m:t>′=</m:t>
                    </m:r>
                    <m:r>
                      <a:rPr lang="en-US" sz="2600" b="0" i="1" dirty="0" smtClean="0">
                        <a:latin typeface="Cambria Math"/>
                        <a:cs typeface="Times New Roman" panose="02020603050405020304" pitchFamily="18" charset="0"/>
                      </a:rPr>
                      <m:t>𝑙</m:t>
                    </m:r>
                    <m:r>
                      <a:rPr lang="en-US" sz="2600" i="1" dirty="0" smtClean="0">
                        <a:latin typeface="Cambria Math"/>
                        <a:cs typeface="Times New Roman" panose="02020603050405020304" pitchFamily="18" charset="0"/>
                      </a:rPr>
                      <m:t>=0</m:t>
                    </m:r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When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600" b="0" i="1" dirty="0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600" b="0" i="1" dirty="0" smtClean="0">
                            <a:latin typeface="Cambria Math"/>
                            <a:cs typeface="Times New Roman" panose="02020603050405020304" pitchFamily="18" charset="0"/>
                          </a:rPr>
                          <m:t>𝑙</m:t>
                        </m:r>
                      </m:e>
                      <m:sup>
                        <m:r>
                          <a:rPr lang="en-US" sz="2600" b="0" i="1" dirty="0" smtClean="0">
                            <a:latin typeface="Cambria Math"/>
                            <a:cs typeface="Times New Roman" panose="02020603050405020304" pitchFamily="18" charset="0"/>
                          </a:rPr>
                          <m:t>′</m:t>
                        </m:r>
                      </m:sup>
                    </m:sSup>
                    <m:r>
                      <a:rPr lang="en-US" sz="2600" b="0" i="1" dirty="0" smtClean="0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2600" b="0" i="1" dirty="0" smtClean="0">
                        <a:latin typeface="Cambria Math"/>
                        <a:cs typeface="Times New Roman" panose="02020603050405020304" pitchFamily="18" charset="0"/>
                      </a:rPr>
                      <m:t>𝑙</m:t>
                    </m:r>
                    <m:r>
                      <a:rPr lang="en-US" sz="2600" i="1" dirty="0" smtClean="0">
                        <a:latin typeface="Cambria Math"/>
                        <a:cs typeface="Times New Roman" panose="02020603050405020304" pitchFamily="18" charset="0"/>
                      </a:rPr>
                      <m:t>=0</m:t>
                    </m:r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sz="26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sz="2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𝑛</m:t>
                            </m:r>
                          </m:e>
                          <m:sup>
                            <m:r>
                              <a:rPr lang="en-US" sz="2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lang="en-US" sz="26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00</m:t>
                        </m:r>
                      </m:e>
                      <m:e>
                        <m:acc>
                          <m:accPr>
                            <m:chr m:val="̂"/>
                            <m:ctrlPr>
                              <a:rPr lang="en-US" sz="2600" i="1">
                                <a:latin typeface="Cambria Math"/>
                              </a:rPr>
                            </m:ctrlPr>
                          </m:accPr>
                          <m:e>
                            <m:acc>
                              <m:accPr>
                                <m:chr m:val="⃗"/>
                                <m:ctrlPr>
                                  <a:rPr lang="en-US" sz="2600" i="1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US" sz="2600" i="1">
                                    <a:latin typeface="Cambria Math"/>
                                  </a:rPr>
                                  <m:t>𝑟</m:t>
                                </m:r>
                              </m:e>
                            </m:acc>
                          </m:e>
                        </m:acc>
                      </m:e>
                      <m:e>
                        <m:r>
                          <a:rPr lang="en-US" sz="26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𝑛</m:t>
                        </m:r>
                        <m:r>
                          <a:rPr lang="en-US" sz="26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00</m:t>
                        </m:r>
                      </m:e>
                    </m:d>
                    <m:r>
                      <a:rPr lang="en-US" sz="2600" b="0" i="1" smtClean="0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2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6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6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a:rPr lang="en-US" sz="26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𝜋</m:t>
                        </m:r>
                      </m:den>
                    </m:f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US" sz="2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naryPr>
                      <m:sub/>
                      <m:sup/>
                      <m:e>
                        <m:sSub>
                          <m:sSubPr>
                            <m:ctrlPr>
                              <a:rPr lang="en-US" sz="2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𝑅</m:t>
                            </m:r>
                          </m:e>
                          <m:sub>
                            <m:sSup>
                              <m:sSupPr>
                                <m:ctrlPr>
                                  <a:rPr lang="en-US" sz="26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6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𝑛</m:t>
                                </m:r>
                              </m:e>
                              <m:sup>
                                <m:r>
                                  <a:rPr lang="en-US" sz="26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′</m:t>
                                </m:r>
                              </m:sup>
                            </m:sSup>
                            <m:r>
                              <a:rPr lang="en-US" sz="2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0</m:t>
                            </m:r>
                          </m:sub>
                        </m:sSub>
                        <m:d>
                          <m:dPr>
                            <m:ctrlPr>
                              <a:rPr lang="en-US" sz="2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sz="2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𝑟</m:t>
                            </m:r>
                          </m:e>
                        </m:d>
                        <m:sSub>
                          <m:sSubPr>
                            <m:ctrlPr>
                              <a:rPr lang="en-US" sz="2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2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𝑛</m:t>
                            </m:r>
                            <m:r>
                              <a:rPr lang="en-US" sz="2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0</m:t>
                            </m:r>
                          </m:sub>
                        </m:sSub>
                        <m:d>
                          <m:dPr>
                            <m:ctrlPr>
                              <a:rPr lang="en-US" sz="2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sz="2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𝑟</m:t>
                            </m:r>
                          </m:e>
                        </m:d>
                        <m:d>
                          <m:dPr>
                            <m:ctrlPr>
                              <a:rPr lang="en-US" sz="2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sz="2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𝑥</m:t>
                            </m:r>
                            <m:acc>
                              <m:accPr>
                                <m:chr m:val="̂"/>
                                <m:ctrlPr>
                                  <a:rPr lang="en-US" sz="26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6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𝑖</m:t>
                                </m:r>
                              </m:e>
                            </m:acc>
                            <m:r>
                              <a:rPr lang="en-US" sz="2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+</m:t>
                            </m:r>
                            <m:r>
                              <a:rPr lang="en-US" sz="2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𝑦</m:t>
                            </m:r>
                            <m:acc>
                              <m:accPr>
                                <m:chr m:val="̂"/>
                                <m:ctrlPr>
                                  <a:rPr lang="en-US" sz="26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6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𝑗</m:t>
                                </m:r>
                              </m:e>
                            </m:acc>
                            <m:r>
                              <a:rPr lang="en-US" sz="2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+</m:t>
                            </m:r>
                            <m:r>
                              <a:rPr lang="en-US" sz="2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𝑧</m:t>
                            </m:r>
                            <m:acc>
                              <m:accPr>
                                <m:chr m:val="̂"/>
                                <m:ctrlPr>
                                  <a:rPr lang="en-US" sz="26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6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𝑘</m:t>
                                </m:r>
                              </m:e>
                            </m:acc>
                          </m:e>
                        </m:d>
                        <m:r>
                          <a:rPr lang="en-US" sz="26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𝑑𝑥𝑑𝑦𝑑𝑧</m:t>
                        </m:r>
                      </m:e>
                    </m:nary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endParaRPr lang="en-US" sz="2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>
                  <a:buAutoNum type="alphaUcPeriod"/>
                </a:pPr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 only  B.  2 only  C.  1 and 2 only  D.  1 and 3 only  </a:t>
                </a:r>
              </a:p>
              <a:p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E.  None of the above.</a:t>
                </a:r>
                <a:endParaRPr lang="en-US" sz="2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9144000" cy="6824432"/>
              </a:xfrm>
              <a:prstGeom prst="rect">
                <a:avLst/>
              </a:prstGeom>
              <a:blipFill rotWithShape="1">
                <a:blip r:embed="rId2"/>
                <a:stretch>
                  <a:fillRect l="-1133" t="-804" b="-13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9681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0" y="0"/>
                <a:ext cx="9144000" cy="55399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15.6</a:t>
                </a:r>
              </a:p>
              <a:p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Choose all of the following matrix elements between the given states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800" i="1" smtClean="0"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80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𝑛𝑙𝑚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800" i="1" smtClean="0"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80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en-US" sz="2800" b="0" i="1" smtClean="0">
                                <a:latin typeface="Cambria Math"/>
                              </a:rPr>
                              <m:t>′</m:t>
                            </m:r>
                            <m:r>
                              <a:rPr lang="en-US" sz="2800" b="0" i="1" smtClean="0">
                                <a:latin typeface="Cambria Math"/>
                              </a:rPr>
                              <m:t>𝑙</m:t>
                            </m:r>
                            <m:r>
                              <a:rPr lang="en-US" sz="2800" b="0" i="1" smtClean="0">
                                <a:latin typeface="Cambria Math"/>
                              </a:rPr>
                              <m:t>′</m:t>
                            </m:r>
                            <m:r>
                              <a:rPr lang="en-US" sz="2800" b="0" i="1" smtClean="0">
                                <a:latin typeface="Cambria Math"/>
                              </a:rPr>
                              <m:t>𝑚</m:t>
                            </m:r>
                            <m:r>
                              <a:rPr lang="en-US" sz="2800" b="0" i="1" smtClean="0">
                                <a:latin typeface="Cambria Math"/>
                              </a:rPr>
                              <m:t>′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that are zero for a spherically symmetric potential energy such as a hydrogen atom.</a:t>
                </a:r>
              </a:p>
              <a:p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800" dirty="0" smtClean="0"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sz="28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211</m:t>
                        </m:r>
                      </m:e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𝑧</m:t>
                            </m:r>
                          </m:e>
                        </m:acc>
                      </m:e>
                      <m:e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21−1</m:t>
                        </m:r>
                      </m:e>
                    </m:d>
                  </m:oMath>
                </a14:m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800" dirty="0" smtClean="0"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sz="28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310</m:t>
                        </m:r>
                      </m:e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𝑧</m:t>
                            </m:r>
                          </m:e>
                        </m:acc>
                      </m:e>
                      <m:e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210</m:t>
                        </m:r>
                      </m:e>
                    </m:d>
                  </m:oMath>
                </a14:m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800" dirty="0" smtClean="0"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sz="28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311</m:t>
                        </m:r>
                      </m:e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</m:acc>
                      </m:e>
                      <m:e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200</m:t>
                        </m:r>
                      </m:e>
                    </m:d>
                  </m:oMath>
                </a14:m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>
                  <a:buFont typeface="+mj-lt"/>
                  <a:buAutoNum type="arabicParenR"/>
                </a:pPr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>
                  <a:buAutoNum type="alphaUcPeriod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 only  B.  2 only  C.  3 only  D.  1 and 2 only  </a:t>
                </a:r>
              </a:p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E.  All of the above.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9144000" cy="5539978"/>
              </a:xfrm>
              <a:prstGeom prst="rect">
                <a:avLst/>
              </a:prstGeom>
              <a:blipFill rotWithShape="1">
                <a:blip r:embed="rId2"/>
                <a:stretch>
                  <a:fillRect l="-1333" t="-1100" r="-19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129653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0" y="-25400"/>
                <a:ext cx="9144000" cy="66417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15.7</a:t>
                </a:r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To calculate the transition probability between states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8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80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sz="28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311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8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80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sz="28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200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of hydrogen atom, we must evaluate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sz="32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32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311</m:t>
                        </m:r>
                      </m:e>
                      <m:e>
                        <m:acc>
                          <m:accPr>
                            <m:chr m:val="̂"/>
                            <m:ctrlPr>
                              <a:rPr lang="en-US" sz="2800" i="1">
                                <a:latin typeface="Cambria Math"/>
                              </a:rPr>
                            </m:ctrlPr>
                          </m:accPr>
                          <m:e>
                            <m:acc>
                              <m:accPr>
                                <m:chr m:val="⃗"/>
                                <m:ctrlPr>
                                  <a:rPr lang="en-US" sz="2800" i="1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US" sz="2800" i="1">
                                    <a:latin typeface="Cambria Math"/>
                                  </a:rPr>
                                  <m:t>𝑟</m:t>
                                </m:r>
                              </m:e>
                            </m:acc>
                          </m:e>
                        </m:acc>
                      </m:e>
                      <m:e>
                        <m:r>
                          <a:rPr lang="en-US" sz="32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200</m:t>
                        </m:r>
                      </m:e>
                    </m:d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 first order perturbation theory.  Choose all of the following matrix elements that are non-zero and MUST be calculated </a:t>
                </a:r>
                <a:r>
                  <a:rPr lang="en-US" sz="2800" u="sng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independently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via appropriate integration.</a:t>
                </a:r>
              </a:p>
              <a:p>
                <a:pPr marL="514350" indent="-514350">
                  <a:buFont typeface="+mj-lt"/>
                  <a:buAutoNum type="arabicParenR"/>
                </a:pP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sz="28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311</m:t>
                        </m:r>
                      </m:e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</m:acc>
                      </m:e>
                      <m:e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200</m:t>
                        </m:r>
                      </m:e>
                    </m:d>
                  </m:oMath>
                </a14:m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>
                  <a:buFont typeface="+mj-lt"/>
                  <a:buAutoNum type="arabicParenR"/>
                </a:pP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sz="28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311</m:t>
                        </m:r>
                      </m:e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𝑦</m:t>
                            </m:r>
                          </m:e>
                        </m:acc>
                      </m:e>
                      <m:e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200</m:t>
                        </m:r>
                      </m:e>
                    </m:d>
                  </m:oMath>
                </a14:m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>
                  <a:buFont typeface="+mj-lt"/>
                  <a:buAutoNum type="arabicParenR"/>
                </a:pP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sz="28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311</m:t>
                        </m:r>
                      </m:e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𝑧</m:t>
                            </m:r>
                          </m:e>
                        </m:acc>
                      </m:e>
                      <m:e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200</m:t>
                        </m:r>
                      </m:e>
                    </m:d>
                  </m:oMath>
                </a14:m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>
                  <a:buAutoNum type="alphaUcPeriod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 only  </a:t>
                </a:r>
              </a:p>
              <a:p>
                <a:pPr marL="514350" indent="-514350">
                  <a:buAutoNum type="alphaUcPeriod" startAt="2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 and 2 only  </a:t>
                </a:r>
              </a:p>
              <a:p>
                <a:pPr marL="514350" indent="-514350">
                  <a:buAutoNum type="alphaUcPeriod" startAt="3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Either 1 or 2 because these matrix elements are related to each other  </a:t>
                </a:r>
              </a:p>
              <a:p>
                <a:pPr marL="514350" indent="-514350">
                  <a:buAutoNum type="alphaUcPeriod" startAt="4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All of the above  </a:t>
                </a:r>
              </a:p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E.  None of the above.</a:t>
                </a:r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-25400"/>
                <a:ext cx="9144000" cy="6641755"/>
              </a:xfrm>
              <a:prstGeom prst="rect">
                <a:avLst/>
              </a:prstGeom>
              <a:blipFill rotWithShape="1">
                <a:blip r:embed="rId2"/>
                <a:stretch>
                  <a:fillRect l="-1333" t="-918" b="-110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684294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0" y="13732"/>
                <a:ext cx="9144000" cy="61247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15.8</a:t>
                </a:r>
              </a:p>
              <a:p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Choose all of the decay routes allowed for an electric dipole transition from state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800" i="1" smtClean="0"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80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300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to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800" i="1" smtClean="0"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80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100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of hydrogen atom.</a:t>
                </a:r>
              </a:p>
              <a:p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80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800" i="1" smtClean="0"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80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300</m:t>
                            </m:r>
                          </m:e>
                        </m:d>
                      </m:e>
                    </m:d>
                    <m:r>
                      <a:rPr lang="en-US" sz="2800" b="0" i="1" smtClean="0">
                        <a:latin typeface="Cambria Math"/>
                        <a:ea typeface="Cambria Math"/>
                      </a:rPr>
                      <m:t>→</m:t>
                    </m:r>
                    <m:d>
                      <m:dPr>
                        <m:begChr m:val=""/>
                        <m:endChr m:val="⟩"/>
                        <m:ctrlPr>
                          <a:rPr lang="en-US" sz="2800" i="1" smtClean="0"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80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210</m:t>
                            </m:r>
                          </m:e>
                        </m:d>
                      </m:e>
                    </m:d>
                    <m:r>
                      <a:rPr lang="en-US" sz="2800" b="0" i="1" smtClean="0">
                        <a:latin typeface="Cambria Math"/>
                        <a:ea typeface="Cambria Math"/>
                      </a:rPr>
                      <m:t>→</m:t>
                    </m:r>
                    <m:d>
                      <m:dPr>
                        <m:begChr m:val=""/>
                        <m:endChr m:val="⟩"/>
                        <m:ctrlPr>
                          <a:rPr lang="en-US" sz="2800" i="1" smtClean="0"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80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100</m:t>
                            </m:r>
                          </m:e>
                        </m:d>
                      </m:e>
                    </m:d>
                  </m:oMath>
                </a14:m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80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800" i="1" smtClean="0"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80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300</m:t>
                            </m:r>
                          </m:e>
                        </m:d>
                      </m:e>
                    </m:d>
                    <m:r>
                      <a:rPr lang="en-US" sz="2800" b="0" i="1" smtClean="0">
                        <a:latin typeface="Cambria Math"/>
                        <a:ea typeface="Cambria Math"/>
                      </a:rPr>
                      <m:t>→</m:t>
                    </m:r>
                    <m:d>
                      <m:dPr>
                        <m:begChr m:val=""/>
                        <m:endChr m:val="⟩"/>
                        <m:ctrlPr>
                          <a:rPr lang="en-US" sz="2800" i="1" smtClean="0"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80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211</m:t>
                            </m:r>
                          </m:e>
                        </m:d>
                      </m:e>
                    </m:d>
                    <m:r>
                      <a:rPr lang="en-US" sz="2800" b="0" i="1" smtClean="0">
                        <a:latin typeface="Cambria Math"/>
                        <a:ea typeface="Cambria Math"/>
                      </a:rPr>
                      <m:t>→</m:t>
                    </m:r>
                    <m:d>
                      <m:dPr>
                        <m:begChr m:val=""/>
                        <m:endChr m:val="⟩"/>
                        <m:ctrlPr>
                          <a:rPr lang="en-US" sz="2800" i="1" smtClean="0"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80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100</m:t>
                            </m:r>
                          </m:e>
                        </m:d>
                      </m:e>
                    </m:d>
                  </m:oMath>
                </a14:m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80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800" i="1" smtClean="0"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80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300</m:t>
                            </m:r>
                          </m:e>
                        </m:d>
                      </m:e>
                    </m:d>
                    <m:r>
                      <a:rPr lang="en-US" sz="2800" b="0" i="1" smtClean="0">
                        <a:latin typeface="Cambria Math"/>
                        <a:ea typeface="Cambria Math"/>
                      </a:rPr>
                      <m:t>→</m:t>
                    </m:r>
                    <m:d>
                      <m:dPr>
                        <m:begChr m:val=""/>
                        <m:endChr m:val="⟩"/>
                        <m:ctrlPr>
                          <a:rPr lang="en-US" sz="2800" i="1" smtClean="0"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80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200</m:t>
                            </m:r>
                          </m:e>
                        </m:d>
                      </m:e>
                    </m:d>
                    <m:r>
                      <a:rPr lang="en-US" sz="2800" b="0" i="1" smtClean="0">
                        <a:latin typeface="Cambria Math"/>
                        <a:ea typeface="Cambria Math"/>
                      </a:rPr>
                      <m:t>→</m:t>
                    </m:r>
                    <m:d>
                      <m:dPr>
                        <m:begChr m:val=""/>
                        <m:endChr m:val="⟩"/>
                        <m:ctrlPr>
                          <a:rPr lang="en-US" sz="2800" i="1" smtClean="0"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80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100</m:t>
                            </m:r>
                          </m:e>
                        </m:d>
                      </m:e>
                    </m:d>
                  </m:oMath>
                </a14:m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>
                  <a:buFont typeface="+mj-lt"/>
                  <a:buAutoNum type="arabicParenR"/>
                </a:pPr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>
                  <a:buAutoNum type="alphaUcPeriod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 only  B.  2 only  C.  1 and 2 only  C.  1 and 3 only  </a:t>
                </a:r>
              </a:p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E.  All of the above.</a:t>
                </a:r>
              </a:p>
              <a:p>
                <a:pPr marL="514350" indent="-514350">
                  <a:buFont typeface="+mj-lt"/>
                  <a:buAutoNum type="arabicParenR"/>
                </a:pPr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3732"/>
                <a:ext cx="9144000" cy="6124754"/>
              </a:xfrm>
              <a:prstGeom prst="rect">
                <a:avLst/>
              </a:prstGeom>
              <a:blipFill rotWithShape="1">
                <a:blip r:embed="rId2"/>
                <a:stretch>
                  <a:fillRect l="-1333" t="-9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948196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-5080" y="0"/>
                <a:ext cx="9144000" cy="52629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15.9</a:t>
                </a:r>
              </a:p>
              <a:p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Choose all of the decay routes allowed for an electric dipole transition from state 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800" i="1" smtClean="0"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80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410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to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800" i="1" smtClean="0"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80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100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of hydrogen atom.</a:t>
                </a:r>
              </a:p>
              <a:p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80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800" i="1" smtClean="0"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80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410</m:t>
                            </m:r>
                          </m:e>
                        </m:d>
                      </m:e>
                    </m:d>
                    <m:r>
                      <a:rPr lang="en-US" sz="2800" b="0" i="1" smtClean="0">
                        <a:latin typeface="Cambria Math"/>
                        <a:ea typeface="Cambria Math"/>
                      </a:rPr>
                      <m:t>→</m:t>
                    </m:r>
                    <m:d>
                      <m:dPr>
                        <m:begChr m:val=""/>
                        <m:endChr m:val="⟩"/>
                        <m:ctrlPr>
                          <a:rPr lang="en-US" sz="2800" i="1" smtClean="0"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80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320</m:t>
                            </m:r>
                          </m:e>
                        </m:d>
                      </m:e>
                    </m:d>
                    <m:r>
                      <a:rPr lang="en-US" sz="2800" b="0" i="1" smtClean="0">
                        <a:latin typeface="Cambria Math"/>
                        <a:ea typeface="Cambria Math"/>
                      </a:rPr>
                      <m:t>→</m:t>
                    </m:r>
                    <m:d>
                      <m:dPr>
                        <m:begChr m:val=""/>
                        <m:endChr m:val="⟩"/>
                        <m:ctrlPr>
                          <a:rPr lang="en-US" sz="2800" i="1" smtClean="0"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80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211</m:t>
                            </m:r>
                          </m:e>
                        </m:d>
                      </m:e>
                    </m:d>
                    <m:r>
                      <a:rPr lang="en-US" sz="2800" b="0" i="1" smtClean="0">
                        <a:latin typeface="Cambria Math"/>
                        <a:ea typeface="Cambria Math"/>
                      </a:rPr>
                      <m:t>→</m:t>
                    </m:r>
                    <m:d>
                      <m:dPr>
                        <m:begChr m:val=""/>
                        <m:endChr m:val="⟩"/>
                        <m:ctrlPr>
                          <a:rPr lang="en-US" sz="2800" i="1" smtClean="0"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80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100</m:t>
                            </m:r>
                          </m:e>
                        </m:d>
                      </m:e>
                    </m:d>
                  </m:oMath>
                </a14:m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80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800" i="1" smtClean="0"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80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410</m:t>
                            </m:r>
                          </m:e>
                        </m:d>
                      </m:e>
                    </m:d>
                    <m:r>
                      <a:rPr lang="en-US" sz="2800" b="0" i="1" smtClean="0">
                        <a:latin typeface="Cambria Math"/>
                        <a:ea typeface="Cambria Math"/>
                      </a:rPr>
                      <m:t>→</m:t>
                    </m:r>
                    <m:d>
                      <m:dPr>
                        <m:begChr m:val=""/>
                        <m:endChr m:val="⟩"/>
                        <m:ctrlPr>
                          <a:rPr lang="en-US" sz="2800" i="1" smtClean="0"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80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211</m:t>
                            </m:r>
                          </m:e>
                        </m:d>
                      </m:e>
                    </m:d>
                    <m:r>
                      <a:rPr lang="en-US" sz="2800" b="0" i="1" smtClean="0">
                        <a:latin typeface="Cambria Math"/>
                        <a:ea typeface="Cambria Math"/>
                      </a:rPr>
                      <m:t>→</m:t>
                    </m:r>
                    <m:d>
                      <m:dPr>
                        <m:begChr m:val=""/>
                        <m:endChr m:val="⟩"/>
                        <m:ctrlPr>
                          <a:rPr lang="en-US" sz="2800" i="1" smtClean="0"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80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100</m:t>
                            </m:r>
                          </m:e>
                        </m:d>
                      </m:e>
                    </m:d>
                  </m:oMath>
                </a14:m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80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800" i="1" smtClean="0"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80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410</m:t>
                            </m:r>
                          </m:e>
                        </m:d>
                      </m:e>
                    </m:d>
                    <m:r>
                      <a:rPr lang="en-US" sz="2800" b="0" i="1" smtClean="0">
                        <a:latin typeface="Cambria Math"/>
                        <a:ea typeface="Cambria Math"/>
                      </a:rPr>
                      <m:t>→</m:t>
                    </m:r>
                    <m:d>
                      <m:dPr>
                        <m:begChr m:val=""/>
                        <m:endChr m:val="⟩"/>
                        <m:ctrlPr>
                          <a:rPr lang="en-US" sz="2800" i="1" smtClean="0"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80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100</m:t>
                            </m:r>
                          </m:e>
                        </m:d>
                      </m:e>
                    </m:d>
                  </m:oMath>
                </a14:m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>
                  <a:buFont typeface="+mj-lt"/>
                  <a:buAutoNum type="arabicParenR"/>
                </a:pPr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>
                  <a:buAutoNum type="alphaUcPeriod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 only  B.  2 only  C.  1 and 2 only  D.  1 and 3 only  </a:t>
                </a:r>
              </a:p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E. all of the above.</a:t>
                </a:r>
              </a:p>
              <a:p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5080" y="0"/>
                <a:ext cx="9144000" cy="5262979"/>
              </a:xfrm>
              <a:prstGeom prst="rect">
                <a:avLst/>
              </a:prstGeom>
              <a:blipFill rotWithShape="1">
                <a:blip r:embed="rId2"/>
                <a:stretch>
                  <a:fillRect l="-1333" t="-11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938054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</TotalTime>
  <Words>1371</Words>
  <Application>Microsoft Office PowerPoint</Application>
  <PresentationFormat>On-screen Show (4:3)</PresentationFormat>
  <Paragraphs>94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emily</dc:creator>
  <cp:lastModifiedBy>emily</cp:lastModifiedBy>
  <cp:revision>13</cp:revision>
  <dcterms:created xsi:type="dcterms:W3CDTF">2014-03-25T22:15:45Z</dcterms:created>
  <dcterms:modified xsi:type="dcterms:W3CDTF">2014-03-27T13:50:57Z</dcterms:modified>
</cp:coreProperties>
</file>