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1" r:id="rId6"/>
    <p:sldId id="260" r:id="rId7"/>
    <p:sldId id="259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2" autoAdjust="0"/>
    <p:restoredTop sz="94660"/>
  </p:normalViewPr>
  <p:slideViewPr>
    <p:cSldViewPr>
      <p:cViewPr varScale="1">
        <p:scale>
          <a:sx n="70" d="100"/>
          <a:sy n="70" d="100"/>
        </p:scale>
        <p:origin x="1144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5CC16-C928-453F-939F-46040446F07C}" type="datetimeFigureOut">
              <a:rPr lang="en-US" smtClean="0"/>
              <a:t>4/7/2014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0D0E8-EC91-47BB-B356-AC8649BE5C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5692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5CC16-C928-453F-939F-46040446F07C}" type="datetimeFigureOut">
              <a:rPr lang="en-US" smtClean="0"/>
              <a:t>4/7/2014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0D0E8-EC91-47BB-B356-AC8649BE5C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6465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5CC16-C928-453F-939F-46040446F07C}" type="datetimeFigureOut">
              <a:rPr lang="en-US" smtClean="0"/>
              <a:t>4/7/2014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0D0E8-EC91-47BB-B356-AC8649BE5C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6424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5CC16-C928-453F-939F-46040446F07C}" type="datetimeFigureOut">
              <a:rPr lang="en-US" smtClean="0"/>
              <a:t>4/7/2014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0D0E8-EC91-47BB-B356-AC8649BE5C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6374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5CC16-C928-453F-939F-46040446F07C}" type="datetimeFigureOut">
              <a:rPr lang="en-US" smtClean="0"/>
              <a:t>4/7/2014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0D0E8-EC91-47BB-B356-AC8649BE5C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66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5CC16-C928-453F-939F-46040446F07C}" type="datetimeFigureOut">
              <a:rPr lang="en-US" smtClean="0"/>
              <a:t>4/7/2014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0D0E8-EC91-47BB-B356-AC8649BE5C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3987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5CC16-C928-453F-939F-46040446F07C}" type="datetimeFigureOut">
              <a:rPr lang="en-US" smtClean="0"/>
              <a:t>4/7/2014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0D0E8-EC91-47BB-B356-AC8649BE5C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5672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5CC16-C928-453F-939F-46040446F07C}" type="datetimeFigureOut">
              <a:rPr lang="en-US" smtClean="0"/>
              <a:t>4/7/2014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0D0E8-EC91-47BB-B356-AC8649BE5C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4809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5CC16-C928-453F-939F-46040446F07C}" type="datetimeFigureOut">
              <a:rPr lang="en-US" smtClean="0"/>
              <a:t>4/7/2014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0D0E8-EC91-47BB-B356-AC8649BE5C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6602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5CC16-C928-453F-939F-46040446F07C}" type="datetimeFigureOut">
              <a:rPr lang="en-US" smtClean="0"/>
              <a:t>4/7/2014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0D0E8-EC91-47BB-B356-AC8649BE5C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12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5CC16-C928-453F-939F-46040446F07C}" type="datetimeFigureOut">
              <a:rPr lang="en-US" smtClean="0"/>
              <a:t>4/7/2014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0D0E8-EC91-47BB-B356-AC8649BE5C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979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95CC16-C928-453F-939F-46040446F07C}" type="datetimeFigureOut">
              <a:rPr lang="en-US" smtClean="0"/>
              <a:t>4/7/2014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0D0E8-EC91-47BB-B356-AC8649BE5C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206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0" y="0"/>
                <a:ext cx="9144000" cy="65677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17.1</a:t>
                </a:r>
              </a:p>
              <a:p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ground state </a:t>
                </a:r>
                <a:r>
                  <a:rPr lang="en-US" sz="28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wavefunction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of the electron in a hydrogen atom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2800" i="1" smtClean="0">
                            <a:latin typeface="Cambria Math" panose="02040503050406030204" pitchFamily="18" charset="0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80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Ψ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100</m:t>
                        </m:r>
                      </m:sub>
                    </m:sSub>
                    <m:d>
                      <m:dPr>
                        <m:ctrlPr>
                          <a:rPr lang="en-US" sz="2800" b="0" i="1" smtClean="0">
                            <a:latin typeface="Cambria Math" panose="02040503050406030204" pitchFamily="18" charset="0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  <a:ea typeface="Cambria Math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𝑟</m:t>
                            </m:r>
                          </m:e>
                        </m:acc>
                      </m:e>
                    </m:d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 Choose all of the following functions that are reasonable guesses for trial </a:t>
                </a:r>
                <a:r>
                  <a:rPr lang="en-US" sz="28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wavefunctions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for the electron in a hydrogen molecule ion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sz="280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e>
                      <m:sup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+</m:t>
                        </m:r>
                      </m:sup>
                    </m:sSup>
                    <m:r>
                      <a:rPr lang="en-US" sz="2800" b="0" i="0" smtClean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for the </a:t>
                </a:r>
                <a:r>
                  <a:rPr lang="en-US" sz="28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variational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upper bound on ground state energy.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sz="280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𝑟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sz="280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𝑟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are the coordinates of the electron from the two protons. 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/>
                        <a:cs typeface="Times New Roman" panose="02020603050405020304" pitchFamily="18" charset="0"/>
                      </a:rPr>
                      <m:t>𝐴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a normalization constant.</a:t>
                </a:r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buFont typeface="+mj-lt"/>
                  <a:buAutoNum type="arabicParenR"/>
                </a:pP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𝐴</m:t>
                    </m:r>
                    <m:d>
                      <m:dPr>
                        <m:begChr m:val="["/>
                        <m:endChr m:val="]"/>
                        <m:ctrlPr>
                          <a:rPr lang="en-US" sz="28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28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Ψ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100</m:t>
                            </m:r>
                          </m:sub>
                        </m:sSub>
                        <m:d>
                          <m:d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80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⃗"/>
                                    <m:ctrlPr>
                                      <a:rPr lang="en-US" sz="2800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2800" b="0" i="1" smtClean="0"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  <m:t>𝑟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US" sz="28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1</m:t>
                                </m:r>
                              </m:sub>
                            </m:sSub>
                          </m:e>
                        </m:d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28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Ψ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100</m:t>
                            </m:r>
                          </m:sub>
                        </m:sSub>
                        <m:d>
                          <m:d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80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⃗"/>
                                    <m:ctrlPr>
                                      <a:rPr lang="en-US" sz="2800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2800" b="0" i="1" smtClean="0"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  <m:t>𝑟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US" sz="28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</m:e>
                    </m:d>
                  </m:oMath>
                </a14:m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buFont typeface="+mj-lt"/>
                  <a:buAutoNum type="arabicParenR"/>
                </a:pP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𝐴</m:t>
                    </m:r>
                    <m:d>
                      <m:dPr>
                        <m:begChr m:val="["/>
                        <m:endChr m:val="]"/>
                        <m:ctrlPr>
                          <a:rPr lang="en-US" sz="28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28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Ψ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100</m:t>
                            </m:r>
                          </m:sub>
                        </m:sSub>
                        <m:d>
                          <m:d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80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⃗"/>
                                    <m:ctrlPr>
                                      <a:rPr lang="en-US" sz="2800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2800" b="0" i="1" smtClean="0"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  <m:t>𝑟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US" sz="28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1</m:t>
                                </m:r>
                              </m:sub>
                            </m:sSub>
                          </m:e>
                        </m:d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28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Ψ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100</m:t>
                            </m:r>
                          </m:sub>
                        </m:sSub>
                        <m:d>
                          <m:d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80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⃗"/>
                                    <m:ctrlPr>
                                      <a:rPr lang="en-US" sz="2800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2800" b="0" i="1" smtClean="0"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  <m:t>𝑟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US" sz="28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</m:e>
                    </m:d>
                  </m:oMath>
                </a14:m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buFont typeface="+mj-lt"/>
                  <a:buAutoNum type="arabicParenR"/>
                </a:pP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𝐴</m:t>
                    </m:r>
                    <m:d>
                      <m:dPr>
                        <m:begChr m:val="["/>
                        <m:endChr m:val="]"/>
                        <m:ctrlPr>
                          <a:rPr lang="en-US" sz="28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28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Ψ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100</m:t>
                            </m:r>
                          </m:sub>
                        </m:sSub>
                        <m:d>
                          <m:d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80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⃗"/>
                                    <m:ctrlPr>
                                      <a:rPr lang="en-US" sz="2800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2800" b="0" i="1" smtClean="0"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  <m:t>𝑟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US" sz="28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1</m:t>
                                </m:r>
                              </m:sub>
                            </m:sSub>
                          </m:e>
                        </m:d>
                        <m:r>
                          <a:rPr lang="en-US" sz="2800" i="1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∙</m:t>
                        </m:r>
                        <m:sSub>
                          <m:sSub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28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Ψ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100</m:t>
                            </m:r>
                          </m:sub>
                        </m:sSub>
                        <m:d>
                          <m:d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80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⃗"/>
                                    <m:ctrlPr>
                                      <a:rPr lang="en-US" sz="2800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2800" b="0" i="1" smtClean="0"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  <m:t>𝑟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US" sz="28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</m:e>
                    </m:d>
                  </m:oMath>
                </a14:m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buFont typeface="+mj-lt"/>
                  <a:buAutoNum type="arabicParenR"/>
                </a:pPr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A.  1 only  B.  2 only  C.  3 only  D.  1 and 2 only  E.  All of the above.</a:t>
                </a:r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9144000" cy="6567760"/>
              </a:xfrm>
              <a:prstGeom prst="rect">
                <a:avLst/>
              </a:prstGeom>
              <a:blipFill rotWithShape="0">
                <a:blip r:embed="rId2"/>
                <a:stretch>
                  <a:fillRect l="-1333" t="-929" r="-533" b="-16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70880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0" y="0"/>
                <a:ext cx="9144000" cy="68289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2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17.10</a:t>
                </a:r>
              </a:p>
              <a:p>
                <a:endParaRPr lang="en-US" sz="22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Using the WKB approximation, the probability of a particle tunneling through a wide potential energy barrier of width </a:t>
                </a:r>
                <a14:m>
                  <m:oMath xmlns:m="http://schemas.openxmlformats.org/officeDocument/2006/math">
                    <m:r>
                      <a:rPr lang="en-US" sz="2200" i="1" dirty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</a:t>
                </a:r>
                <a14:m>
                  <m:oMath xmlns:m="http://schemas.openxmlformats.org/officeDocument/2006/math">
                    <m:r>
                      <a:rPr lang="en-US" sz="2200" i="1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sSup>
                      <m:sSupPr>
                        <m:ctrlP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−2</m:t>
                        </m:r>
                        <m: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sup>
                    </m:sSup>
                  </m:oMath>
                </a14:m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where </a:t>
                </a:r>
                <a14:m>
                  <m:oMath xmlns:m="http://schemas.openxmlformats.org/officeDocument/2006/math">
                    <m:r>
                      <a:rPr lang="en-US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en-US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ℏ</m:t>
                        </m:r>
                      </m:den>
                    </m:f>
                    <m:nary>
                      <m:naryPr>
                        <m:ctrlP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sup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sz="2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  <m:r>
                              <a:rPr lang="en-US" sz="2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2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sz="2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)</m:t>
                            </m:r>
                          </m:e>
                        </m:d>
                        <m: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𝑑𝑥</m:t>
                        </m:r>
                        <m: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</m:e>
                    </m:nary>
                    <m:f>
                      <m:fPr>
                        <m:ctrlP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ℏ</m:t>
                        </m:r>
                      </m:den>
                    </m:f>
                    <m:nary>
                      <m:naryPr>
                        <m:ctrlP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sup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sz="2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ad>
                              <m:radPr>
                                <m:degHide m:val="on"/>
                                <m:ctrlPr>
                                  <a:rPr lang="en-US" sz="2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sz="2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US" sz="2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𝑚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2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𝐸</m:t>
                                    </m:r>
                                    <m:r>
                                      <a:rPr lang="en-US" sz="2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2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𝑉</m:t>
                                    </m:r>
                                    <m:r>
                                      <a:rPr lang="en-US" sz="2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en-US" sz="2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𝑥</m:t>
                                    </m:r>
                                    <m:r>
                                      <a:rPr lang="en-US" sz="2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)</m:t>
                                    </m:r>
                                  </m:e>
                                </m:d>
                              </m:e>
                            </m:rad>
                          </m:e>
                        </m:d>
                        <m: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𝑑𝑥</m:t>
                        </m:r>
                      </m:e>
                    </m:nary>
                  </m:oMath>
                </a14:m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The lifetime of the parent nucleus is </a:t>
                </a:r>
                <a14:m>
                  <m:oMath xmlns:m="http://schemas.openxmlformats.org/officeDocument/2006/math">
                    <m:r>
                      <a:rPr lang="en-US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  <m:r>
                      <a:rPr lang="en-US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en-US" sz="2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200" i="1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US" sz="22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𝑣</m:t>
                        </m:r>
                      </m:den>
                    </m:f>
                    <m:sSup>
                      <m:sSupPr>
                        <m:ctrlP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sup>
                    </m:sSup>
                  </m:oMath>
                </a14:m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 Thus,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2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ln</m:t>
                    </m:r>
                    <m:r>
                      <a:rPr lang="en-US" sz="2200" b="0" i="1" smtClean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22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𝜏</m:t>
                    </m:r>
                    <m:r>
                      <a:rPr lang="en-US" sz="22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=2</m:t>
                    </m:r>
                    <m:r>
                      <a:rPr lang="en-US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𝛾</m:t>
                    </m:r>
                    <m:r>
                      <a:rPr lang="en-US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sz="2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𝑍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2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2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𝐸</m:t>
                            </m:r>
                          </m:e>
                        </m:rad>
                      </m:den>
                    </m:f>
                    <m:r>
                      <a:rPr lang="en-US" sz="22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  <m:sSub>
                      <m:sSubPr>
                        <m:ctrlP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𝐶</m:t>
                        </m:r>
                      </m:e>
                      <m:sub>
                        <m: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rad>
                      <m:radPr>
                        <m:degHide m:val="on"/>
                        <m:ctrlP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𝑍</m:t>
                        </m:r>
                      </m:e>
                    </m:rad>
                    <m:sSup>
                      <m:sSupPr>
                        <m:ctrlP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𝐴</m:t>
                        </m:r>
                      </m:e>
                      <m:sup>
                        <m: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1/6</m:t>
                        </m:r>
                      </m:sup>
                    </m:sSup>
                  </m:oMath>
                </a14:m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where </a:t>
                </a:r>
                <a14:m>
                  <m:oMath xmlns:m="http://schemas.openxmlformats.org/officeDocument/2006/math">
                    <m:r>
                      <a:rPr lang="en-US" sz="2200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𝑍</m:t>
                    </m:r>
                  </m:oMath>
                </a14:m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the number of protons and </a:t>
                </a:r>
                <a14:m>
                  <m:oMath xmlns:m="http://schemas.openxmlformats.org/officeDocument/2006/math">
                    <m:r>
                      <a:rPr lang="en-US" sz="2200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𝐴</m:t>
                    </m:r>
                  </m:oMath>
                </a14:m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the number of neutrons plus protons in the leftover parent nucleus. Choose all of the following statements that are correct</a:t>
                </a:r>
                <a:r>
                  <a:rPr lang="en-US" sz="2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342900" indent="-342900">
                  <a:buFont typeface="+mj-lt"/>
                  <a:buAutoNum type="arabicParenR"/>
                </a:pPr>
                <a:r>
                  <a:rPr lang="en-US" sz="2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 a given element, as the energy of the alpha particle increases,</a:t>
                </a:r>
                <a14:m>
                  <m:oMath xmlns:m="http://schemas.openxmlformats.org/officeDocument/2006/math">
                    <m:r>
                      <a:rPr lang="en-US" sz="2000" b="0" i="0" smtClean="0">
                        <a:latin typeface="Cambria Math"/>
                        <a:ea typeface="Cambria Math" panose="02040503050406030204" pitchFamily="18" charset="0"/>
                      </a:rPr>
                      <m:t>  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/>
                        <a:ea typeface="Cambria Math" panose="02040503050406030204" pitchFamily="18" charset="0"/>
                      </a:rPr>
                      <m:t>life</m:t>
                    </m:r>
                    <m:r>
                      <a:rPr lang="en-US" sz="2000" b="0" i="0" smtClean="0">
                        <a:latin typeface="Cambria Math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/>
                        <a:ea typeface="Cambria Math" panose="02040503050406030204" pitchFamily="18" charset="0"/>
                      </a:rPr>
                      <m:t>time</m:t>
                    </m:r>
                    <m:r>
                      <a:rPr lang="en-US" sz="2000" b="0" i="1" smtClean="0">
                        <a:latin typeface="Cambria Math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  <m:r>
                      <a:rPr lang="en-US" sz="2000" b="0" i="0" smtClean="0">
                        <a:latin typeface="Cambria Math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/>
                        <a:ea typeface="Cambria Math" panose="02040503050406030204" pitchFamily="18" charset="0"/>
                      </a:rPr>
                      <m:t>of</m:t>
                    </m:r>
                    <m:r>
                      <a:rPr lang="en-US" sz="2000" b="0" i="0" smtClean="0">
                        <a:latin typeface="Cambria Math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/>
                        <a:ea typeface="Cambria Math" panose="02040503050406030204" pitchFamily="18" charset="0"/>
                      </a:rPr>
                      <m:t>the</m:t>
                    </m:r>
                    <m:r>
                      <a:rPr lang="en-US" sz="2000" b="0" i="0" smtClean="0">
                        <a:latin typeface="Cambria Math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/>
                        <a:ea typeface="Cambria Math" panose="02040503050406030204" pitchFamily="18" charset="0"/>
                      </a:rPr>
                      <m:t>parent</m:t>
                    </m:r>
                    <m:r>
                      <a:rPr lang="en-US" sz="2000" b="0" i="0" smtClean="0">
                        <a:latin typeface="Cambria Math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/>
                        <a:ea typeface="Cambria Math" panose="02040503050406030204" pitchFamily="18" charset="0"/>
                      </a:rPr>
                      <m:t>nucleus</m:t>
                    </m:r>
                    <m:r>
                      <a:rPr lang="en-US" sz="2000" b="0" i="0" smtClean="0">
                        <a:latin typeface="Cambria Math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decreases.</a:t>
                </a:r>
              </a:p>
              <a:p>
                <a:pPr marL="342900" indent="-342900">
                  <a:buFont typeface="+mj-lt"/>
                  <a:buAutoNum type="arabicParenR"/>
                </a:pPr>
                <a:r>
                  <a:rPr lang="en-US" sz="2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 a given element, as the energy of the alpha particle increases, the probability of the alpha particle tunneling through the potential barrier increases.</a:t>
                </a:r>
              </a:p>
              <a:p>
                <a:pPr marL="342900" indent="-342900">
                  <a:buFont typeface="+mj-lt"/>
                  <a:buAutoNum type="arabicParenR"/>
                </a:pPr>
                <a:r>
                  <a:rPr lang="en-US" sz="2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 a given energy, as the number of protons in the parent nucleus increases, the probability of the alpha particle tunneling through the potential barrier increases.</a:t>
                </a:r>
              </a:p>
              <a:p>
                <a:pPr marL="342900" indent="-342900">
                  <a:buFont typeface="+mj-lt"/>
                  <a:buAutoNum type="arabicParenR"/>
                </a:pPr>
                <a:endParaRPr lang="en-US"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A.  1 only  B.  1 and 2 only  C.  1 and 3 only  D. 2 and 3 only  E.  All of the above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endPara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9144000" cy="6828921"/>
              </a:xfrm>
              <a:prstGeom prst="rect">
                <a:avLst/>
              </a:prstGeom>
              <a:blipFill rotWithShape="0">
                <a:blip r:embed="rId2"/>
                <a:stretch>
                  <a:fillRect l="-867" t="-625" r="-1600" b="-12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625484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0" y="0"/>
                <a:ext cx="9144000" cy="6633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6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17.2</a:t>
                </a:r>
                <a:endParaRPr lang="en-US" sz="2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ground state energy of a hydrogen atom is -13.6eV.  Choose all of the following statements that are correct about the hydrogen molecule ion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6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sz="260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US" sz="2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e>
                      <m:sup>
                        <m:r>
                          <a:rPr lang="en-US" sz="26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endParaRPr lang="en-US" sz="2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buFont typeface="+mj-lt"/>
                  <a:buAutoNum type="arabicParenR"/>
                </a:pPr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6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sz="260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US" sz="2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e>
                      <m:sup>
                        <m:r>
                          <a:rPr lang="en-US" sz="26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+</m:t>
                        </m:r>
                      </m:sup>
                    </m:sSup>
                    <m:r>
                      <a:rPr lang="en-US" sz="2600" b="0" i="0" smtClean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has a bound state, its ground state energy must be lower than that of a neutral hydrogen atom plus a free proton.</a:t>
                </a:r>
              </a:p>
              <a:p>
                <a:pPr marL="457200" indent="-457200">
                  <a:buFont typeface="+mj-lt"/>
                  <a:buAutoNum type="arabicParenR"/>
                </a:pPr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6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sz="260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US" sz="2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e>
                      <m:sup>
                        <m:r>
                          <a:rPr lang="en-US" sz="26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+</m:t>
                        </m:r>
                      </m:sup>
                    </m:sSup>
                    <m:r>
                      <a:rPr lang="en-US" sz="2600" b="0" i="0" smtClean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in a bound state, the electron will have a higher probability of being found between the protons compared to the state in which it is not bound. </a:t>
                </a:r>
              </a:p>
              <a:p>
                <a:pPr marL="457200" indent="-457200">
                  <a:buFont typeface="+mj-lt"/>
                  <a:buAutoNum type="arabicParenR"/>
                </a:pPr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 any normalized trial </a:t>
                </a:r>
                <a:r>
                  <a:rPr lang="en-US" sz="26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wavefunction</a:t>
                </a:r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60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Ψ</m:t>
                    </m:r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6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d>
                          <m:dPr>
                            <m:begChr m:val="⟨"/>
                            <m:endChr m:val="⟩"/>
                            <m:ctrlPr>
                              <a:rPr lang="en-US" sz="260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l-GR" sz="260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Ψ</m:t>
                            </m:r>
                          </m:e>
                          <m:e>
                            <m:acc>
                              <m:accPr>
                                <m:chr m:val="̂"/>
                                <m:ctrlPr>
                                  <a:rPr lang="en-US" sz="260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6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𝐻</m:t>
                                </m:r>
                              </m:e>
                            </m:acc>
                          </m:e>
                          <m:e>
                            <m:r>
                              <m:rPr>
                                <m:sty m:val="p"/>
                              </m:rPr>
                              <a:rPr lang="el-GR" sz="260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Ψ</m:t>
                            </m:r>
                          </m:e>
                        </m:d>
                      </m:e>
                      <m:sub>
                        <m:r>
                          <a:rPr lang="en-US" sz="26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𝑚𝑖𝑛</m:t>
                        </m:r>
                      </m:sub>
                    </m:sSub>
                    <m:r>
                      <a:rPr lang="en-US" sz="2600" b="0" i="1" smtClean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(minimized with respect to </a:t>
                </a:r>
                <a:r>
                  <a:rPr lang="en-US" sz="26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variational</a:t>
                </a:r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parameters) must be less than the energy of </a:t>
                </a:r>
                <a:r>
                  <a:rPr lang="en-US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 neutral hydrogen atom plus a free </a:t>
                </a:r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proton</a:t>
                </a:r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endParaRPr lang="en-US" sz="2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A.  1 only  B.  1 and 2 only  C.  1 and 3 only  D.  2 and 3 only  E.  All of the above.</a:t>
                </a:r>
                <a:endParaRPr lang="en-US" sz="2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9144000" cy="6633996"/>
              </a:xfrm>
              <a:prstGeom prst="rect">
                <a:avLst/>
              </a:prstGeom>
              <a:blipFill rotWithShape="0">
                <a:blip r:embed="rId2"/>
                <a:stretch>
                  <a:fillRect l="-1200" t="-827" r="-1600" b="-13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08656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 flipH="1">
                <a:off x="-24865" y="32084"/>
                <a:ext cx="9144000" cy="65556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17.3</a:t>
                </a:r>
              </a:p>
              <a:p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Sally uses the WKB approximation to evaluate the approximate </a:t>
                </a:r>
                <a:r>
                  <a:rPr lang="en-US" sz="28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wavefunction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energy of a particle (in the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𝑛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 stationary state with energy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800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interacting with a potential energy well defined by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𝑉</m:t>
                    </m:r>
                    <m:r>
                      <a:rPr lang="en-US" sz="28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sz="28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sz="28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 Choose all of the following statements that are correct about the WKB approximation.</a:t>
                </a:r>
              </a:p>
              <a:p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+mj-lt"/>
                  <a:buAutoNum type="arabicParenR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It is a semi-classical approximation.</a:t>
                </a:r>
              </a:p>
              <a:p>
                <a:pPr marL="342900" indent="-342900">
                  <a:buFont typeface="+mj-lt"/>
                  <a:buAutoNum type="arabicParenR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It works well when the potential energy changes slowly on the length scale of the wavelength of the particle.  </a:t>
                </a:r>
              </a:p>
              <a:p>
                <a:pPr marL="342900" indent="-342900">
                  <a:buFont typeface="+mj-lt"/>
                  <a:buAutoNum type="arabicParenR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It works well for high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𝑛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stationary states.</a:t>
                </a:r>
              </a:p>
              <a:p>
                <a:pPr marL="342900" indent="-342900">
                  <a:buFont typeface="+mj-lt"/>
                  <a:buAutoNum type="arabicParenR"/>
                </a:pPr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A.  1 only  B.  1 and 2 only  C.  1 and 3 only  D.  2 and 3 only  E.  All of the above</a:t>
                </a:r>
                <a:r>
                  <a:rPr lang="en-US" sz="28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en-US" sz="28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-24865" y="32084"/>
                <a:ext cx="9144000" cy="6555641"/>
              </a:xfrm>
              <a:prstGeom prst="rect">
                <a:avLst/>
              </a:prstGeom>
              <a:blipFill rotWithShape="0">
                <a:blip r:embed="rId2"/>
                <a:stretch>
                  <a:fillRect l="-1400" t="-929" r="-1400" b="-15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05615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0" y="0"/>
                <a:ext cx="9144000" cy="67710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6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17.4</a:t>
                </a:r>
              </a:p>
              <a:p>
                <a:endParaRPr lang="en-US" sz="26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 particle in a bound state with energy </a:t>
                </a:r>
                <a14:m>
                  <m:oMath xmlns:m="http://schemas.openxmlformats.org/officeDocument/2006/math">
                    <m:r>
                      <a:rPr lang="en-US" sz="26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𝐸</m:t>
                    </m:r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interacting with </a:t>
                </a:r>
                <a:r>
                  <a:rPr lang="en-US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potential</a:t>
                </a:r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energy well given by </a:t>
                </a:r>
                <a14:m>
                  <m:oMath xmlns:m="http://schemas.openxmlformats.org/officeDocument/2006/math">
                    <m:r>
                      <a:rPr lang="en-US" sz="2600" b="0" i="0" dirty="0" smtClean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26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𝑉</m:t>
                    </m:r>
                    <m:r>
                      <a:rPr lang="en-US" sz="26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sz="26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sz="26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).  </m:t>
                    </m:r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If </a:t>
                </a:r>
                <a14:m>
                  <m:oMath xmlns:m="http://schemas.openxmlformats.org/officeDocument/2006/math">
                    <m:r>
                      <a:rPr lang="en-US" sz="26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𝑉</m:t>
                    </m:r>
                    <m:r>
                      <a:rPr lang="en-US" sz="26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sz="26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sz="26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 </m:t>
                    </m:r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 not constant but varies slowly in comparison to the wavelength </a:t>
                </a:r>
                <a14:m>
                  <m:oMath xmlns:m="http://schemas.openxmlformats.org/officeDocument/2006/math">
                    <m:r>
                      <a:rPr lang="en-US" sz="2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of the particle, choose all of the following statements that are correct.</a:t>
                </a:r>
              </a:p>
              <a:p>
                <a:endParaRPr lang="en-US" sz="2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+mj-lt"/>
                  <a:buAutoNum type="arabicParenR"/>
                </a:pPr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Over a region containing many full wavelengths, the potential energy is essentially constant.</a:t>
                </a:r>
              </a:p>
              <a:p>
                <a:pPr marL="342900" indent="-342900">
                  <a:buFont typeface="+mj-lt"/>
                  <a:buAutoNum type="arabicParenR"/>
                </a:pPr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</a:t>
                </a:r>
                <a:r>
                  <a:rPr lang="en-US" sz="26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wavefunction</a:t>
                </a:r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Ψ</m:t>
                    </m:r>
                    <m:d>
                      <m:dPr>
                        <m:ctrlPr>
                          <a:rPr lang="en-US" sz="2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of the particle remains practically sinusoidal in classically allowed regions.</a:t>
                </a:r>
              </a:p>
              <a:p>
                <a:pPr marL="342900" indent="-342900">
                  <a:buFont typeface="+mj-lt"/>
                  <a:buAutoNum type="arabicParenR"/>
                </a:pPr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Near the classical turning points (</a:t>
                </a:r>
                <a14:m>
                  <m:oMath xmlns:m="http://schemas.openxmlformats.org/officeDocument/2006/math">
                    <m:r>
                      <a:rPr lang="en-US" sz="2600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sz="2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sz="2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𝑉</m:t>
                    </m:r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), the wavelength of the particle goes to zero.</a:t>
                </a:r>
              </a:p>
              <a:p>
                <a:pPr marL="342900" indent="-342900">
                  <a:buFont typeface="+mj-lt"/>
                  <a:buAutoNum type="arabicParenR"/>
                </a:pPr>
                <a:endParaRPr lang="en-US" sz="2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A.  1 only  B.  2 only  C.  1 and 2 only  D.  2 and 3 only  E.  All of the above</a:t>
                </a:r>
                <a:endParaRPr lang="en-US" sz="2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/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9144000" cy="6771084"/>
              </a:xfrm>
              <a:prstGeom prst="rect">
                <a:avLst/>
              </a:prstGeom>
              <a:blipFill rotWithShape="0">
                <a:blip r:embed="rId2"/>
                <a:stretch>
                  <a:fillRect l="-1200" t="-8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3519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0" y="0"/>
                <a:ext cx="9144000" cy="72602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17.5</a:t>
                </a:r>
              </a:p>
              <a:p>
                <a:endPara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 particle interacts with an infinite square well where the potential energy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𝑉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has a bumpy bottom between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as shown in the figure below. 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𝑉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changes slowly compared to the relevant wavelength of the particle.  Choose all of the following statements that are correct for large </a:t>
                </a:r>
                <a:r>
                  <a:rPr lang="en-US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energy states (n&gt;&gt;1).</a:t>
                </a:r>
                <a:endPara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+mj-lt"/>
                  <a:buAutoNum type="arabicParenR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Inside the well, the </a:t>
                </a:r>
                <a:r>
                  <a:rPr lang="en-US" sz="24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wavefunction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can be approximated as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Ψ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)≅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𝑝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(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)</m:t>
                            </m:r>
                          </m:e>
                        </m:rad>
                      </m:den>
                    </m:f>
                    <m:d>
                      <m:dPr>
                        <m:begChr m:val="["/>
                        <m:endChr m:val="]"/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  <m:func>
                          <m:func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sin</m:t>
                            </m:r>
                          </m:fName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𝜙</m:t>
                            </m:r>
                            <m:d>
                              <m:d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𝑥</m:t>
                                </m:r>
                              </m:e>
                            </m:d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sub>
                            </m:sSub>
                            <m:func>
                              <m:func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sz="2400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cos</m:t>
                                </m:r>
                              </m:fName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𝜙</m:t>
                                </m:r>
                                <m:d>
                                  <m:d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𝑥</m:t>
                                    </m:r>
                                  </m:e>
                                </m:d>
                              </m:e>
                            </m:func>
                          </m:e>
                        </m:func>
                      </m:e>
                    </m:d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342900" indent="-342900">
                  <a:buFont typeface="+mj-lt"/>
                  <a:buAutoNum type="arabicParenR"/>
                </a:pPr>
                <a:r>
                  <a:rPr lang="en-US" sz="2400" dirty="0" smtClean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The phase at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is 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</m:oMath>
                </a14:m>
                <a:endPara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+mj-lt"/>
                  <a:buAutoNum type="arabicParenR"/>
                </a:pPr>
                <a14:m>
                  <m:oMath xmlns:m="http://schemas.openxmlformats.org/officeDocument/2006/math">
                    <m:nary>
                      <m:nary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2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p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  <m:d>
                          <m:d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𝑑𝑥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ℏ</m:t>
                        </m:r>
                      </m:e>
                    </m:nary>
                    <m:r>
                      <a:rPr lang="en-US" sz="2400" b="0" i="1" smtClean="0">
                        <a:latin typeface="Cambria Math"/>
                      </a:rPr>
                      <m:t>.</m:t>
                    </m:r>
                  </m:oMath>
                </a14:m>
                <a:endPara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buAutoNum type="alphaUcPeriod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 only  </a:t>
                </a:r>
              </a:p>
              <a:p>
                <a:pPr marL="457200" indent="-457200">
                  <a:buAutoNum type="alphaUcPeriod" startAt="2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 and 2 only  </a:t>
                </a:r>
              </a:p>
              <a:p>
                <a:pPr marL="457200" indent="-457200">
                  <a:buAutoNum type="alphaUcPeriod" startAt="3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 and 3 only  </a:t>
                </a:r>
              </a:p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D.  2 and 3 only  </a:t>
                </a:r>
              </a:p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E.  All of the above.</a:t>
                </a:r>
              </a:p>
              <a:p>
                <a:endParaRPr lang="en-US" dirty="0">
                  <a:solidFill>
                    <a:srgbClr val="FF0000"/>
                  </a:solidFill>
                </a:endParaRPr>
              </a:p>
              <a:p>
                <a:endParaRPr lang="en-US" dirty="0"/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9144000" cy="7260257"/>
              </a:xfrm>
              <a:prstGeom prst="rect">
                <a:avLst/>
              </a:prstGeom>
              <a:blipFill rotWithShape="0">
                <a:blip r:embed="rId2"/>
                <a:stretch>
                  <a:fillRect l="-1000" t="-672" r="-16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1600" y="4419600"/>
            <a:ext cx="3973922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1528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0" y="0"/>
                <a:ext cx="9144000" cy="75327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17.6</a:t>
                </a:r>
              </a:p>
              <a:p>
                <a:endParaRPr lang="en-US" sz="2400" dirty="0"/>
              </a:p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 particle interacts with a potential energy barrier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where the potential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energy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𝑉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has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 bumpy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top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between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as shown in the figure below. 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𝑉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changes slowly compared to the relevant wavelength of the particle.  Choose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all of the following statements that are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correct for the particle with the energy shown.</a:t>
                </a:r>
              </a:p>
              <a:p>
                <a:pPr marL="342900" indent="-342900">
                  <a:buFont typeface="+mj-lt"/>
                  <a:buAutoNum type="arabicParenR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region between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=0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𝑎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classically forbidden.</a:t>
                </a:r>
              </a:p>
              <a:p>
                <a:pPr marL="342900" indent="-342900">
                  <a:buFont typeface="+mj-lt"/>
                  <a:buAutoNum type="arabicParenR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the tunneling region, the approximate stationary state is of the form</a:t>
                </a:r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Ψ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</m:d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≅</m:t>
                    </m:r>
                    <m:f>
                      <m:fPr>
                        <m:ctrlP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𝐶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2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en-US" sz="24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𝑝</m:t>
                                </m:r>
                                <m:d>
                                  <m:dPr>
                                    <m:ctrlPr>
                                      <a:rPr lang="en-US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𝑥</m:t>
                                    </m:r>
                                  </m:e>
                                </m:d>
                              </m:e>
                            </m:d>
                          </m:e>
                        </m:rad>
                      </m:den>
                    </m:f>
                    <m:sSup>
                      <m:sSupPr>
                        <m:ctrlP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𝑒</m:t>
                        </m:r>
                      </m:e>
                      <m:sup>
                        <m:f>
                          <m:fPr>
                            <m:ctrlPr>
                              <a:rPr lang="en-US" sz="2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2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ℏ</m:t>
                            </m:r>
                          </m:den>
                        </m:f>
                        <m:nary>
                          <m:naryPr>
                            <m:ctrlPr>
                              <a:rPr lang="en-US" sz="2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0</m:t>
                            </m:r>
                          </m:sub>
                          <m:sup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sup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en-US" sz="24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𝑝</m:t>
                                </m:r>
                                <m:d>
                                  <m:dPr>
                                    <m:ctrlPr>
                                      <a:rPr lang="en-US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dPr>
                                  <m:e>
                                    <m:sSup>
                                      <m:sSupPr>
                                        <m:ctrlP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  <m:t>𝑥</m:t>
                                        </m:r>
                                      </m:e>
                                      <m:sup>
                                        <m: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p>
                                  </m:e>
                                </m:d>
                              </m:e>
                            </m:d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𝑑</m:t>
                            </m:r>
                            <m:sSup>
                              <m:sSup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′</m:t>
                                </m:r>
                              </m:sup>
                            </m:sSup>
                          </m:e>
                        </m:nary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𝐷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𝑝</m:t>
                                </m:r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(</m:t>
                                </m:r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𝑥</m:t>
                                </m:r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)</m:t>
                                </m:r>
                              </m:e>
                            </m:d>
                          </m:e>
                        </m:rad>
                      </m:den>
                    </m:f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ℏ</m:t>
                            </m:r>
                          </m:den>
                        </m:f>
                        <m:nary>
                          <m:naryPr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0</m:t>
                            </m:r>
                          </m:sub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sup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𝑝</m:t>
                                </m:r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(</m:t>
                                </m:r>
                                <m:sSup>
                                  <m:sSup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′</m:t>
                                    </m:r>
                                  </m:sup>
                                </m:sSup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)</m:t>
                                </m:r>
                              </m:e>
                            </m:d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𝑑</m:t>
                            </m:r>
                            <m:sSup>
                              <m:sSup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′</m:t>
                                </m:r>
                              </m:sup>
                            </m:sSup>
                          </m:e>
                        </m:nary>
                      </m:sup>
                    </m:sSup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457200" indent="-457200">
                  <a:buFont typeface="+mj-lt"/>
                  <a:buAutoNum type="arabicParenR" startAt="3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If the barrier is very wide and/or high, then in the tunneling region the </a:t>
                </a:r>
                <a:r>
                  <a:rPr lang="en-US" sz="24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wavefunction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very close to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4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Ψ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</m:d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≅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𝐶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𝑝</m:t>
                                </m:r>
                                <m:d>
                                  <m:d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𝑥</m:t>
                                    </m:r>
                                  </m:e>
                                </m:d>
                              </m:e>
                            </m:d>
                          </m:e>
                        </m:rad>
                      </m:den>
                    </m:f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𝑒</m:t>
                        </m:r>
                      </m:e>
                      <m:sup>
                        <m:f>
                          <m:fPr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ℏ</m:t>
                            </m:r>
                          </m:den>
                        </m:f>
                        <m:nary>
                          <m:naryPr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0</m:t>
                            </m:r>
                          </m:sub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sup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𝑝</m:t>
                                </m:r>
                                <m:d>
                                  <m:d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dPr>
                                  <m:e>
                                    <m:sSup>
                                      <m:sSup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  <m:t>𝑥</m:t>
                                        </m:r>
                                      </m:e>
                                      <m:sup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p>
                                  </m:e>
                                </m:d>
                              </m:e>
                            </m:d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𝑑</m:t>
                            </m:r>
                            <m:sSup>
                              <m:sSup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′</m:t>
                                </m:r>
                              </m:sup>
                            </m:sSup>
                          </m:e>
                        </m:nary>
                      </m:sup>
                    </m:sSup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buAutoNum type="alphaUcPeriod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 only  </a:t>
                </a:r>
              </a:p>
              <a:p>
                <a:pPr marL="457200" indent="-457200">
                  <a:buAutoNum type="alphaUcPeriod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B.  2 only  </a:t>
                </a:r>
              </a:p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C.  1 and 2 only  </a:t>
                </a:r>
              </a:p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D.  2 and 3 only  </a:t>
                </a:r>
              </a:p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E.  All of the above</a:t>
                </a:r>
              </a:p>
              <a:p>
                <a:pPr marL="342900" indent="-342900">
                  <a:buFont typeface="+mj-lt"/>
                  <a:buAutoNum type="arabicParenR" startAt="3"/>
                </a:pP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9144000" cy="7532703"/>
              </a:xfrm>
              <a:prstGeom prst="rect">
                <a:avLst/>
              </a:prstGeom>
              <a:blipFill rotWithShape="0">
                <a:blip r:embed="rId2"/>
                <a:stretch>
                  <a:fillRect l="-1000" t="-647" r="-9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00" y="5105400"/>
            <a:ext cx="3376174" cy="175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5161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0" y="0"/>
                <a:ext cx="9144000" cy="68613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17.7</a:t>
                </a: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Using the WKB approximation, the probability of a particle tunneling through a wide potential energy barrier of width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−2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sup>
                    </m:sSup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where 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ℏ</m:t>
                        </m:r>
                      </m:den>
                    </m:f>
                    <m:nary>
                      <m:nary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sup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)</m:t>
                            </m:r>
                          </m:e>
                        </m:d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𝑑𝑥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</m:e>
                    </m:nary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ℏ</m:t>
                        </m:r>
                      </m:den>
                    </m:f>
                    <m:nary>
                      <m:nary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sup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ad>
                              <m:radPr>
                                <m:degHide m:val="on"/>
                                <m:ctrlPr>
                                  <a:rPr lang="en-US" sz="24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𝑚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𝐸</m:t>
                                    </m:r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𝑉</m:t>
                                    </m:r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𝑥</m:t>
                                    </m:r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)</m:t>
                                    </m:r>
                                  </m:e>
                                </m:d>
                              </m:e>
                            </m:rad>
                          </m:e>
                        </m:d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𝑑𝑥</m:t>
                        </m:r>
                      </m:e>
                    </m:nary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In alpha decay of uranium, assume that the alpha particle with energy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interacts with a potential energy curve as shown below.  If the average speed of the alpha particle is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choose all of the following statements that are correct.</a:t>
                </a: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+mj-lt"/>
                  <a:buAutoNum type="arabicParenR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average time between the “collisions” of the alpha particle with the “wall” is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den>
                    </m:f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342900" indent="-342900">
                  <a:buFont typeface="+mj-lt"/>
                  <a:buAutoNum type="arabicParenR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probability of the escape of an alpha </a:t>
                </a:r>
              </a:p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particle at each collision is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−2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sup>
                    </m:sSup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342900" indent="-342900">
                  <a:buFont typeface="+mj-lt"/>
                  <a:buAutoNum type="arabicParenR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lifetime of the uranium nucleus is</a:t>
                </a:r>
              </a:p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𝑣</m:t>
                        </m:r>
                      </m:den>
                    </m:f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sup>
                    </m:sSup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>
                  <a:buAutoNum type="alphaUcPeriod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 only           	B.  1 and 2 only  </a:t>
                </a:r>
              </a:p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C.  1 and 3 only  	D. 2  and 3 only  </a:t>
                </a:r>
              </a:p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E.  All of the above.</a:t>
                </a:r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9144000" cy="6861366"/>
              </a:xfrm>
              <a:prstGeom prst="rect">
                <a:avLst/>
              </a:prstGeom>
              <a:blipFill rotWithShape="0">
                <a:blip r:embed="rId2"/>
                <a:stretch>
                  <a:fillRect l="-1000" t="-710" r="-1200" b="-10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0" y="3962400"/>
            <a:ext cx="3516000" cy="2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3043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0" y="0"/>
                <a:ext cx="9144000" cy="69835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17.8</a:t>
                </a:r>
              </a:p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Using the WKB approximation, the probability of a particle tunneling through a wide potential energy barrier of width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−2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sup>
                    </m:sSup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where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ℏ</m:t>
                        </m:r>
                      </m:den>
                    </m:f>
                    <m:nary>
                      <m:nary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sup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)</m:t>
                            </m:r>
                          </m:e>
                        </m:d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𝑑𝑥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</m:e>
                    </m:nary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ℏ</m:t>
                        </m:r>
                      </m:den>
                    </m:f>
                    <m:nary>
                      <m:nary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sup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ad>
                              <m:radPr>
                                <m:degHide m:val="on"/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𝑚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𝐸</m:t>
                                    </m:r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𝑉</m:t>
                                    </m:r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𝑥</m:t>
                                    </m:r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)</m:t>
                                    </m:r>
                                  </m:e>
                                </m:d>
                              </m:e>
                            </m:rad>
                          </m:e>
                        </m:d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𝑑𝑥</m:t>
                        </m:r>
                      </m:e>
                    </m:nary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In alpha decay of uranium, the alpha particle with energy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interacts with a potential energy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curve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as shown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below.  The lifetime of the uranium nucleus is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𝑣</m:t>
                        </m:r>
                      </m:den>
                    </m:f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sup>
                    </m:sSup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 Choose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all of the following statements that are correct.</a:t>
                </a:r>
              </a:p>
              <a:p>
                <a:pPr marL="342900" indent="-342900">
                  <a:buFont typeface="+mj-lt"/>
                  <a:buAutoNum type="arabicParenR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As the width and/or height of the Coulomb repulsion barrier increases, tunneling probability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𝑇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decreases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+mj-lt"/>
                  <a:buAutoNum type="arabicParenR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As the width and/or height of the Coulomb repulsion barrier increases, lifetime of alpha particle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𝜏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decreases.</a:t>
                </a:r>
              </a:p>
              <a:p>
                <a:pPr marL="342900" indent="-342900">
                  <a:buFont typeface="+mj-lt"/>
                  <a:buAutoNum type="arabicParenR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alpha particle is classically forbidden in the region between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𝑟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&lt;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𝑟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&lt;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𝑟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>
                  <a:buAutoNum type="alphaUcPeriod"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 only           	B.  1 and 2 only  </a:t>
                </a:r>
              </a:p>
              <a:p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C.  1 and 3 only  	D. 2  and 3 only  </a:t>
                </a:r>
              </a:p>
              <a:p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E.  All of the above.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9144000" cy="6983515"/>
              </a:xfrm>
              <a:prstGeom prst="rect">
                <a:avLst/>
              </a:prstGeom>
              <a:blipFill rotWithShape="0">
                <a:blip r:embed="rId2"/>
                <a:stretch>
                  <a:fillRect l="-1000" t="-698" r="-16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2200" y="4996292"/>
            <a:ext cx="2633050" cy="1861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54663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-44513" y="0"/>
                <a:ext cx="9156826" cy="6784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17.9</a:t>
                </a:r>
              </a:p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Using the WKB approximation, the probability of a particle tunneling through a wide potential energy barrier of width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−2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sup>
                    </m:sSup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where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ℏ</m:t>
                        </m:r>
                      </m:den>
                    </m:f>
                    <m:nary>
                      <m:nary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sup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)</m:t>
                            </m:r>
                          </m:e>
                        </m:d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𝑑𝑥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</m:e>
                    </m:nary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ℏ</m:t>
                        </m:r>
                      </m:den>
                    </m:f>
                    <m:nary>
                      <m:nary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sup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ad>
                              <m:radPr>
                                <m:degHide m:val="on"/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𝑚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𝐸</m:t>
                                    </m:r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𝑉</m:t>
                                    </m:r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𝑥</m:t>
                                    </m:r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)</m:t>
                                    </m:r>
                                  </m:e>
                                </m:d>
                              </m:e>
                            </m:rad>
                          </m:e>
                        </m:d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𝑑𝑥</m:t>
                        </m:r>
                      </m:e>
                    </m:nary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The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lifetime of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parent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nucleus is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𝑣</m:t>
                        </m:r>
                      </m:den>
                    </m:f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sup>
                    </m:sSup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 Thus,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ln</m:t>
                    </m:r>
                    <m:r>
                      <a:rPr lang="en-US" sz="2400" b="0" i="1" smtClean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𝜏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=2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𝛾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𝑍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𝐸</m:t>
                            </m:r>
                          </m:e>
                        </m:rad>
                      </m:den>
                    </m:f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𝐶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rad>
                      <m:radPr>
                        <m:degHide m:val="on"/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𝑍</m:t>
                        </m:r>
                      </m:e>
                    </m:rad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𝐴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1/6</m:t>
                        </m:r>
                      </m:sup>
                    </m:sSup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where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𝑍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the number of protons and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𝐴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the number of neutrons plus protons in the leftover parent nucleus.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Choose all of the following statements that are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correct if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we plot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ln</m:t>
                    </m:r>
                    <m:r>
                      <a:rPr lang="en-US" sz="2400" i="1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𝜏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vs.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24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𝐸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+mj-lt"/>
                  <a:buAutoNum type="arabicParenR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We obtain a linear graph with a positive slope.</a:t>
                </a:r>
              </a:p>
              <a:p>
                <a:pPr marL="342900" indent="-342900">
                  <a:buFont typeface="+mj-lt"/>
                  <a:buAutoNum type="arabicParenR"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slope of the graph of Thorium (90 protons) is greater than the slope of the graph of Uranium (92 protons).</a:t>
                </a:r>
              </a:p>
              <a:p>
                <a:pPr marL="342900" indent="-342900">
                  <a:buFont typeface="+mj-lt"/>
                  <a:buAutoNum type="arabicParenR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negative intercept (on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ln</m:t>
                    </m:r>
                    <m:r>
                      <a:rPr lang="en-US" sz="2400" i="1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𝜏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axis) of the graph of Thorium (90 protons) is greater in magnitude than that for Uranium (92 protons).</a:t>
                </a: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+mj-lt"/>
                  <a:buAutoNum type="arabicParenR"/>
                </a:pP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A.  1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only 	B.  1 and 2 only 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C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 1 and 3 only  	D. 2  and 3 only  </a:t>
                </a:r>
              </a:p>
              <a:p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E.  All of the above.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44513" y="0"/>
                <a:ext cx="9156826" cy="6784999"/>
              </a:xfrm>
              <a:prstGeom prst="rect">
                <a:avLst/>
              </a:prstGeom>
              <a:blipFill rotWithShape="0">
                <a:blip r:embed="rId2"/>
                <a:stretch>
                  <a:fillRect l="-1065" t="-7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94859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2459</TotalTime>
  <Words>438</Words>
  <Application>Microsoft Office PowerPoint</Application>
  <PresentationFormat>On-screen Show (4:3)</PresentationFormat>
  <Paragraphs>94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Cambria Math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emily</dc:creator>
  <cp:lastModifiedBy>emily marshman</cp:lastModifiedBy>
  <cp:revision>38</cp:revision>
  <dcterms:created xsi:type="dcterms:W3CDTF">2014-04-01T21:02:03Z</dcterms:created>
  <dcterms:modified xsi:type="dcterms:W3CDTF">2014-04-07T18:26:03Z</dcterms:modified>
</cp:coreProperties>
</file>