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7" d="100"/>
          <a:sy n="47" d="100"/>
        </p:scale>
        <p:origin x="-1182"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113F344-EB88-4A9B-BD34-7F6181E3A5D9}" type="datetimeFigureOut">
              <a:rPr lang="en-US" smtClean="0"/>
              <a:t>3/27/2014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2C736B-9648-40AD-A0B7-4F398D9F1418}" type="slidenum">
              <a:rPr lang="en-US" smtClean="0"/>
              <a:t>‹#›</a:t>
            </a:fld>
            <a:endParaRPr lang="en-US"/>
          </a:p>
        </p:txBody>
      </p:sp>
    </p:spTree>
    <p:extLst>
      <p:ext uri="{BB962C8B-B14F-4D97-AF65-F5344CB8AC3E}">
        <p14:creationId xmlns:p14="http://schemas.microsoft.com/office/powerpoint/2010/main" val="18894381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113F344-EB88-4A9B-BD34-7F6181E3A5D9}" type="datetimeFigureOut">
              <a:rPr lang="en-US" smtClean="0"/>
              <a:t>3/27/2014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2C736B-9648-40AD-A0B7-4F398D9F1418}" type="slidenum">
              <a:rPr lang="en-US" smtClean="0"/>
              <a:t>‹#›</a:t>
            </a:fld>
            <a:endParaRPr lang="en-US"/>
          </a:p>
        </p:txBody>
      </p:sp>
    </p:spTree>
    <p:extLst>
      <p:ext uri="{BB962C8B-B14F-4D97-AF65-F5344CB8AC3E}">
        <p14:creationId xmlns:p14="http://schemas.microsoft.com/office/powerpoint/2010/main" val="4177227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113F344-EB88-4A9B-BD34-7F6181E3A5D9}" type="datetimeFigureOut">
              <a:rPr lang="en-US" smtClean="0"/>
              <a:t>3/27/2014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2C736B-9648-40AD-A0B7-4F398D9F1418}" type="slidenum">
              <a:rPr lang="en-US" smtClean="0"/>
              <a:t>‹#›</a:t>
            </a:fld>
            <a:endParaRPr lang="en-US"/>
          </a:p>
        </p:txBody>
      </p:sp>
    </p:spTree>
    <p:extLst>
      <p:ext uri="{BB962C8B-B14F-4D97-AF65-F5344CB8AC3E}">
        <p14:creationId xmlns:p14="http://schemas.microsoft.com/office/powerpoint/2010/main" val="10182026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113F344-EB88-4A9B-BD34-7F6181E3A5D9}" type="datetimeFigureOut">
              <a:rPr lang="en-US" smtClean="0"/>
              <a:t>3/27/2014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2C736B-9648-40AD-A0B7-4F398D9F1418}" type="slidenum">
              <a:rPr lang="en-US" smtClean="0"/>
              <a:t>‹#›</a:t>
            </a:fld>
            <a:endParaRPr lang="en-US"/>
          </a:p>
        </p:txBody>
      </p:sp>
    </p:spTree>
    <p:extLst>
      <p:ext uri="{BB962C8B-B14F-4D97-AF65-F5344CB8AC3E}">
        <p14:creationId xmlns:p14="http://schemas.microsoft.com/office/powerpoint/2010/main" val="42049908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113F344-EB88-4A9B-BD34-7F6181E3A5D9}" type="datetimeFigureOut">
              <a:rPr lang="en-US" smtClean="0"/>
              <a:t>3/27/2014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2C736B-9648-40AD-A0B7-4F398D9F1418}" type="slidenum">
              <a:rPr lang="en-US" smtClean="0"/>
              <a:t>‹#›</a:t>
            </a:fld>
            <a:endParaRPr lang="en-US"/>
          </a:p>
        </p:txBody>
      </p:sp>
    </p:spTree>
    <p:extLst>
      <p:ext uri="{BB962C8B-B14F-4D97-AF65-F5344CB8AC3E}">
        <p14:creationId xmlns:p14="http://schemas.microsoft.com/office/powerpoint/2010/main" val="9416414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113F344-EB88-4A9B-BD34-7F6181E3A5D9}" type="datetimeFigureOut">
              <a:rPr lang="en-US" smtClean="0"/>
              <a:t>3/27/2014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C2C736B-9648-40AD-A0B7-4F398D9F1418}" type="slidenum">
              <a:rPr lang="en-US" smtClean="0"/>
              <a:t>‹#›</a:t>
            </a:fld>
            <a:endParaRPr lang="en-US"/>
          </a:p>
        </p:txBody>
      </p:sp>
    </p:spTree>
    <p:extLst>
      <p:ext uri="{BB962C8B-B14F-4D97-AF65-F5344CB8AC3E}">
        <p14:creationId xmlns:p14="http://schemas.microsoft.com/office/powerpoint/2010/main" val="42289063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113F344-EB88-4A9B-BD34-7F6181E3A5D9}" type="datetimeFigureOut">
              <a:rPr lang="en-US" smtClean="0"/>
              <a:t>3/27/2014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C2C736B-9648-40AD-A0B7-4F398D9F1418}" type="slidenum">
              <a:rPr lang="en-US" smtClean="0"/>
              <a:t>‹#›</a:t>
            </a:fld>
            <a:endParaRPr lang="en-US"/>
          </a:p>
        </p:txBody>
      </p:sp>
    </p:spTree>
    <p:extLst>
      <p:ext uri="{BB962C8B-B14F-4D97-AF65-F5344CB8AC3E}">
        <p14:creationId xmlns:p14="http://schemas.microsoft.com/office/powerpoint/2010/main" val="26628474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113F344-EB88-4A9B-BD34-7F6181E3A5D9}" type="datetimeFigureOut">
              <a:rPr lang="en-US" smtClean="0"/>
              <a:t>3/27/2014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C2C736B-9648-40AD-A0B7-4F398D9F1418}" type="slidenum">
              <a:rPr lang="en-US" smtClean="0"/>
              <a:t>‹#›</a:t>
            </a:fld>
            <a:endParaRPr lang="en-US"/>
          </a:p>
        </p:txBody>
      </p:sp>
    </p:spTree>
    <p:extLst>
      <p:ext uri="{BB962C8B-B14F-4D97-AF65-F5344CB8AC3E}">
        <p14:creationId xmlns:p14="http://schemas.microsoft.com/office/powerpoint/2010/main" val="35562632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113F344-EB88-4A9B-BD34-7F6181E3A5D9}" type="datetimeFigureOut">
              <a:rPr lang="en-US" smtClean="0"/>
              <a:t>3/27/2014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C2C736B-9648-40AD-A0B7-4F398D9F1418}" type="slidenum">
              <a:rPr lang="en-US" smtClean="0"/>
              <a:t>‹#›</a:t>
            </a:fld>
            <a:endParaRPr lang="en-US"/>
          </a:p>
        </p:txBody>
      </p:sp>
    </p:spTree>
    <p:extLst>
      <p:ext uri="{BB962C8B-B14F-4D97-AF65-F5344CB8AC3E}">
        <p14:creationId xmlns:p14="http://schemas.microsoft.com/office/powerpoint/2010/main" val="1854752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113F344-EB88-4A9B-BD34-7F6181E3A5D9}" type="datetimeFigureOut">
              <a:rPr lang="en-US" smtClean="0"/>
              <a:t>3/27/2014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C2C736B-9648-40AD-A0B7-4F398D9F1418}" type="slidenum">
              <a:rPr lang="en-US" smtClean="0"/>
              <a:t>‹#›</a:t>
            </a:fld>
            <a:endParaRPr lang="en-US"/>
          </a:p>
        </p:txBody>
      </p:sp>
    </p:spTree>
    <p:extLst>
      <p:ext uri="{BB962C8B-B14F-4D97-AF65-F5344CB8AC3E}">
        <p14:creationId xmlns:p14="http://schemas.microsoft.com/office/powerpoint/2010/main" val="13956749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113F344-EB88-4A9B-BD34-7F6181E3A5D9}" type="datetimeFigureOut">
              <a:rPr lang="en-US" smtClean="0"/>
              <a:t>3/27/2014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C2C736B-9648-40AD-A0B7-4F398D9F1418}" type="slidenum">
              <a:rPr lang="en-US" smtClean="0"/>
              <a:t>‹#›</a:t>
            </a:fld>
            <a:endParaRPr lang="en-US"/>
          </a:p>
        </p:txBody>
      </p:sp>
    </p:spTree>
    <p:extLst>
      <p:ext uri="{BB962C8B-B14F-4D97-AF65-F5344CB8AC3E}">
        <p14:creationId xmlns:p14="http://schemas.microsoft.com/office/powerpoint/2010/main" val="39971751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113F344-EB88-4A9B-BD34-7F6181E3A5D9}" type="datetimeFigureOut">
              <a:rPr lang="en-US" smtClean="0"/>
              <a:t>3/27/2014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C2C736B-9648-40AD-A0B7-4F398D9F1418}" type="slidenum">
              <a:rPr lang="en-US" smtClean="0"/>
              <a:t>‹#›</a:t>
            </a:fld>
            <a:endParaRPr lang="en-US"/>
          </a:p>
        </p:txBody>
      </p:sp>
    </p:spTree>
    <p:extLst>
      <p:ext uri="{BB962C8B-B14F-4D97-AF65-F5344CB8AC3E}">
        <p14:creationId xmlns:p14="http://schemas.microsoft.com/office/powerpoint/2010/main" val="261357727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extBox 1"/>
              <p:cNvSpPr txBox="1"/>
              <p:nvPr/>
            </p:nvSpPr>
            <p:spPr>
              <a:xfrm>
                <a:off x="0" y="5079"/>
                <a:ext cx="9144000" cy="7391639"/>
              </a:xfrm>
              <a:prstGeom prst="rect">
                <a:avLst/>
              </a:prstGeom>
              <a:noFill/>
            </p:spPr>
            <p:txBody>
              <a:bodyPr wrap="square" rtlCol="0">
                <a:spAutoFit/>
              </a:bodyPr>
              <a:lstStyle/>
              <a:p>
                <a:pPr algn="ctr"/>
                <a:r>
                  <a:rPr lang="en-US" sz="2800" i="1" dirty="0" smtClean="0">
                    <a:latin typeface="Times New Roman" panose="02020603050405020304" pitchFamily="18" charset="0"/>
                    <a:cs typeface="Times New Roman" panose="02020603050405020304" pitchFamily="18" charset="0"/>
                  </a:rPr>
                  <a:t>QM2 Concept Test 14.1</a:t>
                </a:r>
              </a:p>
              <a:p>
                <a:r>
                  <a:rPr lang="en-US" sz="2800" dirty="0" smtClean="0">
                    <a:latin typeface="Times New Roman" panose="02020603050405020304" pitchFamily="18" charset="0"/>
                    <a:cs typeface="Times New Roman" panose="02020603050405020304" pitchFamily="18" charset="0"/>
                  </a:rPr>
                  <a:t>Choose all of the following statements that are correct about an atom with two energy levels subjected to an incoherent, thermal radiation bath as a perturbation (turned on at time </a:t>
                </a:r>
                <a14:m>
                  <m:oMath xmlns:m="http://schemas.openxmlformats.org/officeDocument/2006/math">
                    <m:r>
                      <a:rPr lang="en-US" sz="2800" i="1" dirty="0" smtClean="0">
                        <a:latin typeface="Cambria Math"/>
                        <a:cs typeface="Times New Roman" panose="02020603050405020304" pitchFamily="18" charset="0"/>
                      </a:rPr>
                      <m:t>𝑡</m:t>
                    </m:r>
                    <m:r>
                      <a:rPr lang="en-US" sz="2800" i="1" dirty="0" smtClean="0">
                        <a:latin typeface="Cambria Math"/>
                        <a:cs typeface="Times New Roman" panose="02020603050405020304" pitchFamily="18" charset="0"/>
                      </a:rPr>
                      <m:t>=0</m:t>
                    </m:r>
                  </m:oMath>
                </a14:m>
                <a:r>
                  <a:rPr lang="en-US" sz="2800" dirty="0" smtClean="0">
                    <a:latin typeface="Times New Roman" panose="02020603050405020304" pitchFamily="18" charset="0"/>
                    <a:cs typeface="Times New Roman" panose="02020603050405020304" pitchFamily="18" charset="0"/>
                  </a:rPr>
                  <a:t>).</a:t>
                </a:r>
              </a:p>
              <a:p>
                <a:endParaRPr lang="en-US" sz="2800" dirty="0">
                  <a:latin typeface="Times New Roman" panose="02020603050405020304" pitchFamily="18" charset="0"/>
                  <a:cs typeface="Times New Roman" panose="02020603050405020304" pitchFamily="18" charset="0"/>
                </a:endParaRPr>
              </a:p>
              <a:p>
                <a:pPr marL="457200" indent="-457200">
                  <a:buFont typeface="+mj-lt"/>
                  <a:buAutoNum type="arabicParenR"/>
                </a:pPr>
                <a:r>
                  <a:rPr lang="en-US" sz="2800" dirty="0" smtClean="0">
                    <a:latin typeface="Times New Roman" panose="02020603050405020304" pitchFamily="18" charset="0"/>
                    <a:cs typeface="Times New Roman" panose="02020603050405020304" pitchFamily="18" charset="0"/>
                  </a:rPr>
                  <a:t>The transition probability </a:t>
                </a:r>
                <a14:m>
                  <m:oMath xmlns:m="http://schemas.openxmlformats.org/officeDocument/2006/math">
                    <m:sSub>
                      <m:sSubPr>
                        <m:ctrlPr>
                          <a:rPr lang="en-US" sz="2800" i="1" smtClean="0">
                            <a:latin typeface="Cambria Math"/>
                          </a:rPr>
                        </m:ctrlPr>
                      </m:sSubPr>
                      <m:e>
                        <m:r>
                          <a:rPr lang="en-US" sz="2800" b="0" i="1" smtClean="0">
                            <a:latin typeface="Cambria Math"/>
                          </a:rPr>
                          <m:t>𝑃</m:t>
                        </m:r>
                      </m:e>
                      <m:sub>
                        <m:r>
                          <a:rPr lang="en-US" sz="2800" b="0" i="1" smtClean="0">
                            <a:latin typeface="Cambria Math"/>
                          </a:rPr>
                          <m:t>𝑎</m:t>
                        </m:r>
                        <m:r>
                          <a:rPr lang="en-US" sz="2800" b="0" i="1" smtClean="0">
                            <a:latin typeface="Cambria Math"/>
                            <a:ea typeface="Cambria Math"/>
                          </a:rPr>
                          <m:t>→</m:t>
                        </m:r>
                        <m:r>
                          <a:rPr lang="en-US" sz="2800" b="0" i="1" smtClean="0">
                            <a:latin typeface="Cambria Math"/>
                            <a:ea typeface="Cambria Math"/>
                          </a:rPr>
                          <m:t>𝑏</m:t>
                        </m:r>
                      </m:sub>
                    </m:sSub>
                    <m:d>
                      <m:dPr>
                        <m:ctrlPr>
                          <a:rPr lang="en-US" sz="2800" b="0" i="1" smtClean="0">
                            <a:latin typeface="Cambria Math"/>
                          </a:rPr>
                        </m:ctrlPr>
                      </m:dPr>
                      <m:e>
                        <m:r>
                          <a:rPr lang="en-US" sz="2800" b="0" i="1" smtClean="0">
                            <a:latin typeface="Cambria Math"/>
                          </a:rPr>
                          <m:t>𝑡</m:t>
                        </m:r>
                      </m:e>
                    </m:d>
                  </m:oMath>
                </a14:m>
                <a:r>
                  <a:rPr lang="en-US" sz="2800" dirty="0" smtClean="0">
                    <a:latin typeface="Times New Roman" panose="02020603050405020304" pitchFamily="18" charset="0"/>
                    <a:cs typeface="Times New Roman" panose="02020603050405020304" pitchFamily="18" charset="0"/>
                  </a:rPr>
                  <a:t> will oscillate </a:t>
                </a:r>
                <a:r>
                  <a:rPr lang="en-US" sz="2800" dirty="0" err="1" smtClean="0">
                    <a:latin typeface="Times New Roman" panose="02020603050405020304" pitchFamily="18" charset="0"/>
                    <a:cs typeface="Times New Roman" panose="02020603050405020304" pitchFamily="18" charset="0"/>
                  </a:rPr>
                  <a:t>sinusoidally</a:t>
                </a:r>
                <a:r>
                  <a:rPr lang="en-US" sz="2800" dirty="0" smtClean="0">
                    <a:latin typeface="Times New Roman" panose="02020603050405020304" pitchFamily="18" charset="0"/>
                    <a:cs typeface="Times New Roman" panose="02020603050405020304" pitchFamily="18" charset="0"/>
                  </a:rPr>
                  <a:t> with time </a:t>
                </a:r>
                <a14:m>
                  <m:oMath xmlns:m="http://schemas.openxmlformats.org/officeDocument/2006/math">
                    <m:r>
                      <a:rPr lang="en-US" sz="2800" i="1" dirty="0" smtClean="0">
                        <a:latin typeface="Cambria Math"/>
                        <a:cs typeface="Times New Roman" panose="02020603050405020304" pitchFamily="18" charset="0"/>
                      </a:rPr>
                      <m:t>𝑡</m:t>
                    </m:r>
                  </m:oMath>
                </a14:m>
                <a:r>
                  <a:rPr lang="en-US" sz="2800" dirty="0" smtClean="0">
                    <a:latin typeface="Times New Roman" panose="02020603050405020304" pitchFamily="18" charset="0"/>
                    <a:cs typeface="Times New Roman" panose="02020603050405020304" pitchFamily="18" charset="0"/>
                  </a:rPr>
                  <a:t>.</a:t>
                </a:r>
              </a:p>
              <a:p>
                <a:pPr marL="457200" indent="-457200">
                  <a:buFont typeface="+mj-lt"/>
                  <a:buAutoNum type="arabicParenR"/>
                </a:pPr>
                <a:r>
                  <a:rPr lang="en-US" sz="2800" dirty="0" smtClean="0">
                    <a:latin typeface="Times New Roman" panose="02020603050405020304" pitchFamily="18" charset="0"/>
                    <a:cs typeface="Times New Roman" panose="02020603050405020304" pitchFamily="18" charset="0"/>
                  </a:rPr>
                  <a:t>The transition rate (</a:t>
                </a:r>
                <a14:m>
                  <m:oMath xmlns:m="http://schemas.openxmlformats.org/officeDocument/2006/math">
                    <m:r>
                      <a:rPr lang="en-US" sz="2800" b="0" i="1" smtClean="0">
                        <a:latin typeface="Cambria Math"/>
                        <a:cs typeface="Times New Roman" panose="02020603050405020304" pitchFamily="18" charset="0"/>
                      </a:rPr>
                      <m:t>𝑅</m:t>
                    </m:r>
                    <m:r>
                      <a:rPr lang="en-US" sz="2800" b="0" i="1" smtClean="0">
                        <a:latin typeface="Cambria Math"/>
                        <a:cs typeface="Times New Roman" panose="02020603050405020304" pitchFamily="18" charset="0"/>
                      </a:rPr>
                      <m:t>=</m:t>
                    </m:r>
                    <m:f>
                      <m:fPr>
                        <m:ctrlPr>
                          <a:rPr lang="en-US" sz="2800" b="0" i="1" smtClean="0">
                            <a:latin typeface="Cambria Math"/>
                            <a:cs typeface="Times New Roman" panose="02020603050405020304" pitchFamily="18" charset="0"/>
                          </a:rPr>
                        </m:ctrlPr>
                      </m:fPr>
                      <m:num>
                        <m:r>
                          <a:rPr lang="en-US" sz="2800" b="0" i="1" smtClean="0">
                            <a:latin typeface="Cambria Math"/>
                            <a:cs typeface="Times New Roman" panose="02020603050405020304" pitchFamily="18" charset="0"/>
                          </a:rPr>
                          <m:t>𝑑𝑃</m:t>
                        </m:r>
                      </m:num>
                      <m:den>
                        <m:r>
                          <a:rPr lang="en-US" sz="2800" b="0" i="1" smtClean="0">
                            <a:latin typeface="Cambria Math"/>
                            <a:cs typeface="Times New Roman" panose="02020603050405020304" pitchFamily="18" charset="0"/>
                          </a:rPr>
                          <m:t>𝑑𝑡</m:t>
                        </m:r>
                      </m:den>
                    </m:f>
                  </m:oMath>
                </a14:m>
                <a:r>
                  <a:rPr lang="en-US" sz="2800" dirty="0" smtClean="0">
                    <a:latin typeface="Times New Roman" panose="02020603050405020304" pitchFamily="18" charset="0"/>
                    <a:cs typeface="Times New Roman" panose="02020603050405020304" pitchFamily="18" charset="0"/>
                  </a:rPr>
                  <a:t>) is constant in time and is proportional to the energy density </a:t>
                </a:r>
                <a14:m>
                  <m:oMath xmlns:m="http://schemas.openxmlformats.org/officeDocument/2006/math">
                    <m:r>
                      <a:rPr lang="en-US" sz="2800" i="1" smtClean="0">
                        <a:latin typeface="Cambria Math"/>
                        <a:ea typeface="Cambria Math"/>
                        <a:cs typeface="Times New Roman" panose="02020603050405020304" pitchFamily="18" charset="0"/>
                      </a:rPr>
                      <m:t>𝜌</m:t>
                    </m:r>
                    <m:d>
                      <m:dPr>
                        <m:ctrlPr>
                          <a:rPr lang="en-US" sz="2800" b="0" i="1" smtClean="0">
                            <a:latin typeface="Cambria Math"/>
                            <a:ea typeface="Cambria Math"/>
                            <a:cs typeface="Times New Roman" panose="02020603050405020304" pitchFamily="18" charset="0"/>
                          </a:rPr>
                        </m:ctrlPr>
                      </m:dPr>
                      <m:e>
                        <m:sSub>
                          <m:sSubPr>
                            <m:ctrlPr>
                              <a:rPr lang="en-US" sz="2800" b="0" i="1" smtClean="0">
                                <a:latin typeface="Cambria Math"/>
                                <a:ea typeface="Cambria Math"/>
                                <a:cs typeface="Times New Roman" panose="02020603050405020304" pitchFamily="18" charset="0"/>
                              </a:rPr>
                            </m:ctrlPr>
                          </m:sSubPr>
                          <m:e>
                            <m:r>
                              <a:rPr lang="en-US" sz="2800" b="0" i="1" smtClean="0">
                                <a:latin typeface="Cambria Math"/>
                                <a:ea typeface="Cambria Math"/>
                                <a:cs typeface="Times New Roman" panose="02020603050405020304" pitchFamily="18" charset="0"/>
                              </a:rPr>
                              <m:t>𝜔</m:t>
                            </m:r>
                          </m:e>
                          <m:sub>
                            <m:r>
                              <a:rPr lang="en-US" sz="2800" b="0" i="1" smtClean="0">
                                <a:latin typeface="Cambria Math"/>
                                <a:ea typeface="Cambria Math"/>
                                <a:cs typeface="Times New Roman" panose="02020603050405020304" pitchFamily="18" charset="0"/>
                              </a:rPr>
                              <m:t>0</m:t>
                            </m:r>
                          </m:sub>
                        </m:sSub>
                      </m:e>
                    </m:d>
                  </m:oMath>
                </a14:m>
                <a:r>
                  <a:rPr lang="en-US" sz="2800" dirty="0" smtClean="0">
                    <a:latin typeface="Times New Roman" panose="02020603050405020304" pitchFamily="18" charset="0"/>
                    <a:cs typeface="Times New Roman" panose="02020603050405020304" pitchFamily="18" charset="0"/>
                  </a:rPr>
                  <a:t> at the transition frequency </a:t>
                </a:r>
                <a14:m>
                  <m:oMath xmlns:m="http://schemas.openxmlformats.org/officeDocument/2006/math">
                    <m:sSub>
                      <m:sSubPr>
                        <m:ctrlPr>
                          <a:rPr lang="en-US" sz="2800" b="0" i="1" smtClean="0">
                            <a:latin typeface="Cambria Math"/>
                            <a:ea typeface="Cambria Math"/>
                            <a:cs typeface="Times New Roman" panose="02020603050405020304" pitchFamily="18" charset="0"/>
                          </a:rPr>
                        </m:ctrlPr>
                      </m:sSubPr>
                      <m:e>
                        <m:r>
                          <a:rPr lang="en-US" sz="2800" b="0" i="1" smtClean="0">
                            <a:latin typeface="Cambria Math"/>
                            <a:ea typeface="Cambria Math"/>
                            <a:cs typeface="Times New Roman" panose="02020603050405020304" pitchFamily="18" charset="0"/>
                          </a:rPr>
                          <m:t>𝜔</m:t>
                        </m:r>
                      </m:e>
                      <m:sub>
                        <m:r>
                          <a:rPr lang="en-US" sz="2800" b="0" i="1" smtClean="0">
                            <a:latin typeface="Cambria Math"/>
                            <a:ea typeface="Cambria Math"/>
                            <a:cs typeface="Times New Roman" panose="02020603050405020304" pitchFamily="18" charset="0"/>
                          </a:rPr>
                          <m:t>0</m:t>
                        </m:r>
                      </m:sub>
                    </m:sSub>
                  </m:oMath>
                </a14:m>
                <a:r>
                  <a:rPr lang="en-US" sz="2800" dirty="0" smtClean="0">
                    <a:latin typeface="Times New Roman" panose="02020603050405020304" pitchFamily="18" charset="0"/>
                    <a:cs typeface="Times New Roman" panose="02020603050405020304" pitchFamily="18" charset="0"/>
                  </a:rPr>
                  <a:t>.</a:t>
                </a:r>
              </a:p>
              <a:p>
                <a:pPr marL="457200" indent="-457200">
                  <a:buFont typeface="+mj-lt"/>
                  <a:buAutoNum type="arabicParenR"/>
                </a:pPr>
                <a:r>
                  <a:rPr lang="en-US" sz="2800" dirty="0" smtClean="0">
                    <a:latin typeface="Times New Roman" panose="02020603050405020304" pitchFamily="18" charset="0"/>
                    <a:cs typeface="Times New Roman" panose="02020603050405020304" pitchFamily="18" charset="0"/>
                  </a:rPr>
                  <a:t>The transition rate is proportional to time </a:t>
                </a:r>
                <a14:m>
                  <m:oMath xmlns:m="http://schemas.openxmlformats.org/officeDocument/2006/math">
                    <m:r>
                      <a:rPr lang="en-US" sz="2800" i="1" dirty="0" smtClean="0">
                        <a:latin typeface="Cambria Math"/>
                        <a:cs typeface="Times New Roman" panose="02020603050405020304" pitchFamily="18" charset="0"/>
                      </a:rPr>
                      <m:t>𝑡</m:t>
                    </m:r>
                  </m:oMath>
                </a14:m>
                <a:r>
                  <a:rPr lang="en-US" sz="2800" dirty="0" smtClean="0">
                    <a:latin typeface="Times New Roman" panose="02020603050405020304" pitchFamily="18" charset="0"/>
                    <a:cs typeface="Times New Roman" panose="02020603050405020304" pitchFamily="18" charset="0"/>
                  </a:rPr>
                  <a:t>.</a:t>
                </a:r>
              </a:p>
              <a:p>
                <a:pPr marL="457200" indent="-457200">
                  <a:buFont typeface="+mj-lt"/>
                  <a:buAutoNum type="arabicParenR"/>
                </a:pPr>
                <a:endParaRPr lang="en-US" sz="2800" dirty="0" smtClean="0">
                  <a:latin typeface="Times New Roman" panose="02020603050405020304" pitchFamily="18" charset="0"/>
                  <a:cs typeface="Times New Roman" panose="02020603050405020304" pitchFamily="18" charset="0"/>
                </a:endParaRPr>
              </a:p>
              <a:p>
                <a:r>
                  <a:rPr lang="en-US" sz="2800" dirty="0" smtClean="0">
                    <a:latin typeface="Times New Roman" panose="02020603050405020304" pitchFamily="18" charset="0"/>
                    <a:cs typeface="Times New Roman" panose="02020603050405020304" pitchFamily="18" charset="0"/>
                  </a:rPr>
                  <a:t>A.  1 only  B.  2 only  C.  3 only  D.  1 and 2 only  E.  1 and 3  only</a:t>
                </a:r>
              </a:p>
              <a:p>
                <a:endParaRPr lang="en-US" sz="2400" dirty="0">
                  <a:latin typeface="Times New Roman" panose="02020603050405020304" pitchFamily="18" charset="0"/>
                  <a:cs typeface="Times New Roman" panose="02020603050405020304" pitchFamily="18" charset="0"/>
                </a:endParaRPr>
              </a:p>
              <a:p>
                <a:r>
                  <a:rPr lang="en-US" dirty="0" smtClean="0"/>
                  <a:t> </a:t>
                </a:r>
                <a:endParaRPr lang="en-US" dirty="0"/>
              </a:p>
            </p:txBody>
          </p:sp>
        </mc:Choice>
        <mc:Fallback xmlns="">
          <p:sp>
            <p:nvSpPr>
              <p:cNvPr id="2" name="TextBox 1"/>
              <p:cNvSpPr txBox="1">
                <a:spLocks noRot="1" noChangeAspect="1" noMove="1" noResize="1" noEditPoints="1" noAdjustHandles="1" noChangeArrowheads="1" noChangeShapeType="1" noTextEdit="1"/>
              </p:cNvSpPr>
              <p:nvPr/>
            </p:nvSpPr>
            <p:spPr>
              <a:xfrm>
                <a:off x="0" y="5079"/>
                <a:ext cx="9144000" cy="7391639"/>
              </a:xfrm>
              <a:prstGeom prst="rect">
                <a:avLst/>
              </a:prstGeom>
              <a:blipFill rotWithShape="1">
                <a:blip r:embed="rId2"/>
                <a:stretch>
                  <a:fillRect l="-1333" t="-825" r="-1067"/>
                </a:stretch>
              </a:blipFill>
            </p:spPr>
            <p:txBody>
              <a:bodyPr/>
              <a:lstStyle/>
              <a:p>
                <a:r>
                  <a:rPr lang="en-US">
                    <a:noFill/>
                  </a:rPr>
                  <a:t> </a:t>
                </a:r>
              </a:p>
            </p:txBody>
          </p:sp>
        </mc:Fallback>
      </mc:AlternateContent>
    </p:spTree>
    <p:extLst>
      <p:ext uri="{BB962C8B-B14F-4D97-AF65-F5344CB8AC3E}">
        <p14:creationId xmlns:p14="http://schemas.microsoft.com/office/powerpoint/2010/main" val="32064506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extBox 1"/>
              <p:cNvSpPr txBox="1"/>
              <p:nvPr/>
            </p:nvSpPr>
            <p:spPr>
              <a:xfrm>
                <a:off x="0" y="0"/>
                <a:ext cx="9144000" cy="7540526"/>
              </a:xfrm>
              <a:prstGeom prst="rect">
                <a:avLst/>
              </a:prstGeom>
              <a:noFill/>
            </p:spPr>
            <p:txBody>
              <a:bodyPr wrap="square" rtlCol="0">
                <a:spAutoFit/>
              </a:bodyPr>
              <a:lstStyle/>
              <a:p>
                <a:pPr algn="ctr"/>
                <a:r>
                  <a:rPr lang="en-US" sz="2800" i="1" dirty="0" smtClean="0">
                    <a:latin typeface="Times New Roman" panose="02020603050405020304" pitchFamily="18" charset="0"/>
                    <a:cs typeface="Times New Roman" panose="02020603050405020304" pitchFamily="18" charset="0"/>
                  </a:rPr>
                  <a:t>QM2 Concept Test 14.2</a:t>
                </a:r>
              </a:p>
              <a:p>
                <a:r>
                  <a:rPr lang="en-US" sz="2800" dirty="0" smtClean="0">
                    <a:latin typeface="Times New Roman" panose="02020603050405020304" pitchFamily="18" charset="0"/>
                    <a:cs typeface="Times New Roman" panose="02020603050405020304" pitchFamily="18" charset="0"/>
                  </a:rPr>
                  <a:t>Choose all of the following statements that are correct about the graphs below.  In all cases, </a:t>
                </a:r>
                <a14:m>
                  <m:oMath xmlns:m="http://schemas.openxmlformats.org/officeDocument/2006/math">
                    <m:r>
                      <a:rPr lang="en-US" sz="2800" b="0" i="1" smtClean="0">
                        <a:latin typeface="Cambria Math"/>
                      </a:rPr>
                      <m:t>𝑃</m:t>
                    </m:r>
                    <m:r>
                      <a:rPr lang="en-US" sz="2800" b="0" i="1" smtClean="0">
                        <a:latin typeface="Cambria Math"/>
                      </a:rPr>
                      <m:t>(</m:t>
                    </m:r>
                    <m:r>
                      <a:rPr lang="en-US" sz="2800" b="0" i="1" smtClean="0">
                        <a:latin typeface="Cambria Math"/>
                      </a:rPr>
                      <m:t>𝑡</m:t>
                    </m:r>
                    <m:r>
                      <a:rPr lang="en-US" sz="2800" b="0" i="1" smtClean="0">
                        <a:latin typeface="Cambria Math"/>
                      </a:rPr>
                      <m:t>)≪1</m:t>
                    </m:r>
                  </m:oMath>
                </a14:m>
                <a:r>
                  <a:rPr lang="en-US" sz="2800" dirty="0" smtClean="0">
                    <a:latin typeface="Times New Roman" panose="02020603050405020304" pitchFamily="18" charset="0"/>
                    <a:cs typeface="Times New Roman" panose="02020603050405020304" pitchFamily="18" charset="0"/>
                  </a:rPr>
                  <a:t>.</a:t>
                </a:r>
              </a:p>
              <a:p>
                <a:endParaRPr lang="en-US" sz="2800" dirty="0">
                  <a:latin typeface="Times New Roman" panose="02020603050405020304" pitchFamily="18" charset="0"/>
                  <a:cs typeface="Times New Roman" panose="02020603050405020304" pitchFamily="18" charset="0"/>
                </a:endParaRPr>
              </a:p>
              <a:p>
                <a:endParaRPr lang="en-US" sz="2800" dirty="0" smtClean="0">
                  <a:latin typeface="Times New Roman" panose="02020603050405020304" pitchFamily="18" charset="0"/>
                  <a:cs typeface="Times New Roman" panose="02020603050405020304" pitchFamily="18" charset="0"/>
                </a:endParaRPr>
              </a:p>
              <a:p>
                <a:endParaRPr lang="en-US" sz="2800" dirty="0">
                  <a:latin typeface="Times New Roman" panose="02020603050405020304" pitchFamily="18" charset="0"/>
                  <a:cs typeface="Times New Roman" panose="02020603050405020304" pitchFamily="18" charset="0"/>
                </a:endParaRPr>
              </a:p>
              <a:p>
                <a:endParaRPr lang="en-US" sz="2800" dirty="0" smtClean="0">
                  <a:latin typeface="Times New Roman" panose="02020603050405020304" pitchFamily="18" charset="0"/>
                  <a:cs typeface="Times New Roman" panose="02020603050405020304" pitchFamily="18" charset="0"/>
                </a:endParaRPr>
              </a:p>
              <a:p>
                <a:pPr marL="514350" indent="-514350">
                  <a:buFont typeface="+mj-lt"/>
                  <a:buAutoNum type="arabicParenR"/>
                </a:pPr>
                <a:r>
                  <a:rPr lang="en-US" sz="2800" dirty="0" smtClean="0">
                    <a:latin typeface="Times New Roman" panose="02020603050405020304" pitchFamily="18" charset="0"/>
                    <a:cs typeface="Times New Roman" panose="02020603050405020304" pitchFamily="18" charset="0"/>
                  </a:rPr>
                  <a:t>Graph I may represent the transition probability in a two-level system due to a monochromatic sinusoidal perturbation.</a:t>
                </a:r>
              </a:p>
              <a:p>
                <a:pPr marL="514350" indent="-514350">
                  <a:buFont typeface="+mj-lt"/>
                  <a:buAutoNum type="arabicParenR"/>
                </a:pPr>
                <a:r>
                  <a:rPr lang="en-US" sz="2800" dirty="0" smtClean="0">
                    <a:latin typeface="Times New Roman" panose="02020603050405020304" pitchFamily="18" charset="0"/>
                    <a:cs typeface="Times New Roman" panose="02020603050405020304" pitchFamily="18" charset="0"/>
                  </a:rPr>
                  <a:t>Graph II may represent the transition probability in a two-level system due to an incoherent perturbation.</a:t>
                </a:r>
              </a:p>
              <a:p>
                <a:pPr marL="514350" indent="-514350">
                  <a:buFont typeface="+mj-lt"/>
                  <a:buAutoNum type="arabicParenR"/>
                </a:pPr>
                <a:r>
                  <a:rPr lang="en-US" sz="2800" dirty="0" smtClean="0">
                    <a:latin typeface="Times New Roman" panose="02020603050405020304" pitchFamily="18" charset="0"/>
                    <a:cs typeface="Times New Roman" panose="02020603050405020304" pitchFamily="18" charset="0"/>
                  </a:rPr>
                  <a:t>Graph III may represent the transition probability in a two-level system due to an incoherent thermal perturbation.</a:t>
                </a:r>
              </a:p>
              <a:p>
                <a:r>
                  <a:rPr lang="en-US" sz="2800" dirty="0" smtClean="0">
                    <a:latin typeface="Times New Roman" panose="02020603050405020304" pitchFamily="18" charset="0"/>
                    <a:cs typeface="Times New Roman" panose="02020603050405020304" pitchFamily="18" charset="0"/>
                  </a:rPr>
                  <a:t>A.  1 only  B.  2 only  C.  3 only  D.  1 and 2 only  E.  1 and 3 only</a:t>
                </a:r>
              </a:p>
              <a:p>
                <a:endParaRPr lang="en-US" dirty="0"/>
              </a:p>
              <a:p>
                <a:endParaRPr lang="en-US" dirty="0"/>
              </a:p>
            </p:txBody>
          </p:sp>
        </mc:Choice>
        <mc:Fallback xmlns="">
          <p:sp>
            <p:nvSpPr>
              <p:cNvPr id="2" name="TextBox 1"/>
              <p:cNvSpPr txBox="1">
                <a:spLocks noRot="1" noChangeAspect="1" noMove="1" noResize="1" noEditPoints="1" noAdjustHandles="1" noChangeArrowheads="1" noChangeShapeType="1" noTextEdit="1"/>
              </p:cNvSpPr>
              <p:nvPr/>
            </p:nvSpPr>
            <p:spPr>
              <a:xfrm>
                <a:off x="0" y="0"/>
                <a:ext cx="9144000" cy="7540526"/>
              </a:xfrm>
              <a:prstGeom prst="rect">
                <a:avLst/>
              </a:prstGeom>
              <a:blipFill rotWithShape="1">
                <a:blip r:embed="rId2"/>
                <a:stretch>
                  <a:fillRect l="-1333" t="-808" r="-467"/>
                </a:stretch>
              </a:blipFill>
            </p:spPr>
            <p:txBody>
              <a:bodyPr/>
              <a:lstStyle/>
              <a:p>
                <a:r>
                  <a:rPr lang="en-US">
                    <a:noFill/>
                  </a:rPr>
                  <a:t> </a:t>
                </a:r>
              </a:p>
            </p:txBody>
          </p:sp>
        </mc:Fallback>
      </mc:AlternateContent>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528274"/>
            <a:ext cx="9144000" cy="1291126"/>
          </a:xfrm>
          <a:prstGeom prst="rect">
            <a:avLst/>
          </a:prstGeom>
        </p:spPr>
      </p:pic>
    </p:spTree>
    <p:extLst>
      <p:ext uri="{BB962C8B-B14F-4D97-AF65-F5344CB8AC3E}">
        <p14:creationId xmlns:p14="http://schemas.microsoft.com/office/powerpoint/2010/main" val="30274967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144000" cy="7448193"/>
          </a:xfrm>
          <a:prstGeom prst="rect">
            <a:avLst/>
          </a:prstGeom>
          <a:noFill/>
        </p:spPr>
        <p:txBody>
          <a:bodyPr wrap="square" rtlCol="0">
            <a:spAutoFit/>
          </a:bodyPr>
          <a:lstStyle/>
          <a:p>
            <a:pPr algn="ctr"/>
            <a:r>
              <a:rPr lang="en-US" sz="2600" i="1" dirty="0" smtClean="0">
                <a:latin typeface="Times New Roman" panose="02020603050405020304" pitchFamily="18" charset="0"/>
                <a:cs typeface="Times New Roman" panose="02020603050405020304" pitchFamily="18" charset="0"/>
              </a:rPr>
              <a:t>QM2 Concept Test 14.3</a:t>
            </a:r>
          </a:p>
          <a:p>
            <a:r>
              <a:rPr lang="en-US" sz="2600" dirty="0" smtClean="0">
                <a:latin typeface="Times New Roman" panose="02020603050405020304" pitchFamily="18" charset="0"/>
                <a:cs typeface="Times New Roman" panose="02020603050405020304" pitchFamily="18" charset="0"/>
              </a:rPr>
              <a:t>Choose all of the following statements that are correct when incoherent thermal radiation acts as a perturbation on the hydrogen atom.</a:t>
            </a:r>
          </a:p>
          <a:p>
            <a:endParaRPr lang="en-US" sz="2600" dirty="0">
              <a:latin typeface="Times New Roman" panose="02020603050405020304" pitchFamily="18" charset="0"/>
              <a:cs typeface="Times New Roman" panose="02020603050405020304" pitchFamily="18" charset="0"/>
            </a:endParaRPr>
          </a:p>
          <a:p>
            <a:pPr marL="514350" indent="-514350">
              <a:buFont typeface="+mj-lt"/>
              <a:buAutoNum type="arabicParenR"/>
            </a:pPr>
            <a:r>
              <a:rPr lang="en-US" sz="2600" dirty="0" smtClean="0">
                <a:latin typeface="Times New Roman" panose="02020603050405020304" pitchFamily="18" charset="0"/>
                <a:cs typeface="Times New Roman" panose="02020603050405020304" pitchFamily="18" charset="0"/>
              </a:rPr>
              <a:t>Between any two stationary states of the hydrogen atom, the rates of absorption and stimulated emission are the same.</a:t>
            </a:r>
          </a:p>
          <a:p>
            <a:pPr marL="514350" indent="-514350">
              <a:buFont typeface="+mj-lt"/>
              <a:buAutoNum type="arabicParenR"/>
            </a:pPr>
            <a:r>
              <a:rPr lang="en-US" sz="2600" dirty="0" smtClean="0">
                <a:latin typeface="Times New Roman" panose="02020603050405020304" pitchFamily="18" charset="0"/>
                <a:cs typeface="Times New Roman" panose="02020603050405020304" pitchFamily="18" charset="0"/>
              </a:rPr>
              <a:t>If the electric dipole matrix element that connects the perturbation to the two unperturbed stationary states is zero, the probability of transition between those states is zero to lowest order in perturbation theory.</a:t>
            </a:r>
          </a:p>
          <a:p>
            <a:pPr marL="514350" indent="-514350">
              <a:buFont typeface="+mj-lt"/>
              <a:buAutoNum type="arabicParenR"/>
            </a:pPr>
            <a:r>
              <a:rPr lang="en-US" sz="2600" dirty="0" smtClean="0">
                <a:latin typeface="Times New Roman" panose="02020603050405020304" pitchFamily="18" charset="0"/>
                <a:cs typeface="Times New Roman" panose="02020603050405020304" pitchFamily="18" charset="0"/>
              </a:rPr>
              <a:t>The same dipole matrix element is involved in determining the rates of absorption, stimulated emission, and spontaneous emission between two unperturbed stationary states.</a:t>
            </a:r>
          </a:p>
          <a:p>
            <a:endParaRPr lang="en-US" sz="2600" dirty="0" smtClean="0">
              <a:latin typeface="Times New Roman" panose="02020603050405020304" pitchFamily="18" charset="0"/>
              <a:cs typeface="Times New Roman" panose="02020603050405020304" pitchFamily="18" charset="0"/>
            </a:endParaRPr>
          </a:p>
          <a:p>
            <a:pPr marL="514350" indent="-514350">
              <a:buAutoNum type="alphaUcPeriod"/>
            </a:pPr>
            <a:r>
              <a:rPr lang="en-US" sz="2600" dirty="0" smtClean="0">
                <a:latin typeface="Times New Roman" panose="02020603050405020304" pitchFamily="18" charset="0"/>
                <a:cs typeface="Times New Roman" panose="02020603050405020304" pitchFamily="18" charset="0"/>
              </a:rPr>
              <a:t>1 only  B.  1 and 2 only  C.  1 and 3 only  D.  2 and 3 only  </a:t>
            </a:r>
          </a:p>
          <a:p>
            <a:r>
              <a:rPr lang="en-US" sz="2600" dirty="0" smtClean="0">
                <a:latin typeface="Times New Roman" panose="02020603050405020304" pitchFamily="18" charset="0"/>
                <a:cs typeface="Times New Roman" panose="02020603050405020304" pitchFamily="18" charset="0"/>
              </a:rPr>
              <a:t>E.  All of the above.</a:t>
            </a:r>
          </a:p>
          <a:p>
            <a:endParaRPr lang="en-US" dirty="0"/>
          </a:p>
          <a:p>
            <a:endParaRPr lang="en-US" dirty="0"/>
          </a:p>
        </p:txBody>
      </p:sp>
    </p:spTree>
    <p:extLst>
      <p:ext uri="{BB962C8B-B14F-4D97-AF65-F5344CB8AC3E}">
        <p14:creationId xmlns:p14="http://schemas.microsoft.com/office/powerpoint/2010/main" val="5877691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TextBox 1"/>
              <p:cNvSpPr txBox="1"/>
              <p:nvPr/>
            </p:nvSpPr>
            <p:spPr>
              <a:xfrm>
                <a:off x="0" y="0"/>
                <a:ext cx="9144000" cy="6740307"/>
              </a:xfrm>
              <a:prstGeom prst="rect">
                <a:avLst/>
              </a:prstGeom>
              <a:noFill/>
            </p:spPr>
            <p:txBody>
              <a:bodyPr wrap="square" rtlCol="0">
                <a:spAutoFit/>
              </a:bodyPr>
              <a:lstStyle/>
              <a:p>
                <a:pPr algn="ctr"/>
                <a:r>
                  <a:rPr lang="en-US" sz="2400" i="1" dirty="0" smtClean="0">
                    <a:latin typeface="Times New Roman" panose="02020603050405020304" pitchFamily="18" charset="0"/>
                    <a:cs typeface="Times New Roman" panose="02020603050405020304" pitchFamily="18" charset="0"/>
                  </a:rPr>
                  <a:t>QM2 Concept Test 14.4</a:t>
                </a:r>
              </a:p>
              <a:p>
                <a:r>
                  <a:rPr lang="en-US" sz="2400" dirty="0" smtClean="0">
                    <a:latin typeface="Times New Roman" panose="02020603050405020304" pitchFamily="18" charset="0"/>
                    <a:cs typeface="Times New Roman" panose="02020603050405020304" pitchFamily="18" charset="0"/>
                  </a:rPr>
                  <a:t>A two-level system has </a:t>
                </a:r>
                <a14:m>
                  <m:oMath xmlns:m="http://schemas.openxmlformats.org/officeDocument/2006/math">
                    <m:sSub>
                      <m:sSubPr>
                        <m:ctrlPr>
                          <a:rPr lang="en-US" sz="2400" i="1" smtClean="0">
                            <a:latin typeface="Cambria Math"/>
                            <a:cs typeface="Times New Roman" panose="02020603050405020304" pitchFamily="18" charset="0"/>
                          </a:rPr>
                        </m:ctrlPr>
                      </m:sSubPr>
                      <m:e>
                        <m:r>
                          <a:rPr lang="en-US" sz="2400" b="0" i="1" smtClean="0">
                            <a:latin typeface="Cambria Math"/>
                            <a:cs typeface="Times New Roman" panose="02020603050405020304" pitchFamily="18" charset="0"/>
                          </a:rPr>
                          <m:t>𝑁</m:t>
                        </m:r>
                      </m:e>
                      <m:sub>
                        <m:r>
                          <a:rPr lang="en-US" sz="2400" b="0" i="1" smtClean="0">
                            <a:latin typeface="Cambria Math"/>
                            <a:cs typeface="Times New Roman" panose="02020603050405020304" pitchFamily="18" charset="0"/>
                          </a:rPr>
                          <m:t>𝑎</m:t>
                        </m:r>
                      </m:sub>
                    </m:sSub>
                  </m:oMath>
                </a14:m>
                <a:r>
                  <a:rPr lang="en-US" sz="2400" dirty="0" smtClean="0">
                    <a:latin typeface="Times New Roman" panose="02020603050405020304" pitchFamily="18" charset="0"/>
                    <a:cs typeface="Times New Roman" panose="02020603050405020304" pitchFamily="18" charset="0"/>
                  </a:rPr>
                  <a:t> particles in the lower state with energy </a:t>
                </a:r>
                <a14:m>
                  <m:oMath xmlns:m="http://schemas.openxmlformats.org/officeDocument/2006/math">
                    <m:sSub>
                      <m:sSubPr>
                        <m:ctrlPr>
                          <a:rPr lang="en-US" sz="2400" i="1" smtClean="0">
                            <a:latin typeface="Cambria Math"/>
                            <a:cs typeface="Times New Roman" panose="02020603050405020304" pitchFamily="18" charset="0"/>
                          </a:rPr>
                        </m:ctrlPr>
                      </m:sSubPr>
                      <m:e>
                        <m:r>
                          <a:rPr lang="en-US" sz="2400" b="0" i="1" smtClean="0">
                            <a:latin typeface="Cambria Math"/>
                            <a:cs typeface="Times New Roman" panose="02020603050405020304" pitchFamily="18" charset="0"/>
                          </a:rPr>
                          <m:t>𝐸</m:t>
                        </m:r>
                      </m:e>
                      <m:sub>
                        <m:r>
                          <a:rPr lang="en-US" sz="2400" b="0" i="1" smtClean="0">
                            <a:latin typeface="Cambria Math"/>
                            <a:cs typeface="Times New Roman" panose="02020603050405020304" pitchFamily="18" charset="0"/>
                          </a:rPr>
                          <m:t>𝑎</m:t>
                        </m:r>
                      </m:sub>
                    </m:sSub>
                  </m:oMath>
                </a14:m>
                <a:r>
                  <a:rPr lang="en-US" sz="2400" dirty="0" smtClean="0">
                    <a:latin typeface="Times New Roman" panose="02020603050405020304" pitchFamily="18" charset="0"/>
                    <a:cs typeface="Times New Roman" panose="02020603050405020304" pitchFamily="18" charset="0"/>
                  </a:rPr>
                  <a:t> and </a:t>
                </a:r>
                <a14:m>
                  <m:oMath xmlns:m="http://schemas.openxmlformats.org/officeDocument/2006/math">
                    <m:sSub>
                      <m:sSubPr>
                        <m:ctrlPr>
                          <a:rPr lang="en-US" sz="2400" i="1" smtClean="0">
                            <a:latin typeface="Cambria Math"/>
                            <a:cs typeface="Times New Roman" panose="02020603050405020304" pitchFamily="18" charset="0"/>
                          </a:rPr>
                        </m:ctrlPr>
                      </m:sSubPr>
                      <m:e>
                        <m:r>
                          <a:rPr lang="en-US" sz="2400" b="0" i="1" smtClean="0">
                            <a:latin typeface="Cambria Math"/>
                            <a:cs typeface="Times New Roman" panose="02020603050405020304" pitchFamily="18" charset="0"/>
                          </a:rPr>
                          <m:t>𝑁</m:t>
                        </m:r>
                      </m:e>
                      <m:sub>
                        <m:r>
                          <a:rPr lang="en-US" sz="2400" b="0" i="1" smtClean="0">
                            <a:latin typeface="Cambria Math"/>
                            <a:cs typeface="Times New Roman" panose="02020603050405020304" pitchFamily="18" charset="0"/>
                          </a:rPr>
                          <m:t>𝑏</m:t>
                        </m:r>
                      </m:sub>
                    </m:sSub>
                  </m:oMath>
                </a14:m>
                <a:r>
                  <a:rPr lang="en-US" sz="2400" dirty="0" smtClean="0">
                    <a:latin typeface="Times New Roman" panose="02020603050405020304" pitchFamily="18" charset="0"/>
                    <a:cs typeface="Times New Roman" panose="02020603050405020304" pitchFamily="18" charset="0"/>
                  </a:rPr>
                  <a:t> particles in the higher state with energy </a:t>
                </a:r>
                <a14:m>
                  <m:oMath xmlns:m="http://schemas.openxmlformats.org/officeDocument/2006/math">
                    <m:sSub>
                      <m:sSubPr>
                        <m:ctrlPr>
                          <a:rPr lang="en-US" sz="2400" i="1" smtClean="0">
                            <a:latin typeface="Cambria Math"/>
                            <a:cs typeface="Times New Roman" panose="02020603050405020304" pitchFamily="18" charset="0"/>
                          </a:rPr>
                        </m:ctrlPr>
                      </m:sSubPr>
                      <m:e>
                        <m:r>
                          <a:rPr lang="en-US" sz="2400" b="0" i="1" smtClean="0">
                            <a:latin typeface="Cambria Math"/>
                            <a:cs typeface="Times New Roman" panose="02020603050405020304" pitchFamily="18" charset="0"/>
                          </a:rPr>
                          <m:t>𝐸</m:t>
                        </m:r>
                      </m:e>
                      <m:sub>
                        <m:r>
                          <a:rPr lang="en-US" sz="2400" b="0" i="1" smtClean="0">
                            <a:latin typeface="Cambria Math"/>
                            <a:cs typeface="Times New Roman" panose="02020603050405020304" pitchFamily="18" charset="0"/>
                          </a:rPr>
                          <m:t>𝑏</m:t>
                        </m:r>
                      </m:sub>
                    </m:sSub>
                  </m:oMath>
                </a14:m>
                <a:r>
                  <a:rPr lang="en-US" sz="2400" dirty="0" smtClean="0">
                    <a:latin typeface="Times New Roman" panose="02020603050405020304" pitchFamily="18" charset="0"/>
                    <a:cs typeface="Times New Roman" panose="02020603050405020304" pitchFamily="18" charset="0"/>
                  </a:rPr>
                  <a:t>.  The spontaneous emission causes </a:t>
                </a:r>
                <a14:m>
                  <m:oMath xmlns:m="http://schemas.openxmlformats.org/officeDocument/2006/math">
                    <m:sSub>
                      <m:sSubPr>
                        <m:ctrlPr>
                          <a:rPr lang="en-US" sz="2400" i="1" smtClean="0">
                            <a:latin typeface="Cambria Math"/>
                            <a:cs typeface="Times New Roman" panose="02020603050405020304" pitchFamily="18" charset="0"/>
                          </a:rPr>
                        </m:ctrlPr>
                      </m:sSubPr>
                      <m:e>
                        <m:r>
                          <a:rPr lang="en-US" sz="2400" b="0" i="1" smtClean="0">
                            <a:latin typeface="Cambria Math"/>
                            <a:cs typeface="Times New Roman" panose="02020603050405020304" pitchFamily="18" charset="0"/>
                          </a:rPr>
                          <m:t>𝑁</m:t>
                        </m:r>
                      </m:e>
                      <m:sub>
                        <m:r>
                          <a:rPr lang="en-US" sz="2400" b="0" i="1" smtClean="0">
                            <a:latin typeface="Cambria Math"/>
                            <a:cs typeface="Times New Roman" panose="02020603050405020304" pitchFamily="18" charset="0"/>
                          </a:rPr>
                          <m:t>𝑏</m:t>
                        </m:r>
                      </m:sub>
                    </m:sSub>
                    <m:r>
                      <a:rPr lang="en-US" sz="2400" b="0" i="1" smtClean="0">
                        <a:latin typeface="Cambria Math"/>
                        <a:cs typeface="Times New Roman" panose="02020603050405020304" pitchFamily="18" charset="0"/>
                      </a:rPr>
                      <m:t>𝐴</m:t>
                    </m:r>
                  </m:oMath>
                </a14:m>
                <a:r>
                  <a:rPr lang="en-US" sz="2400" dirty="0" smtClean="0">
                    <a:latin typeface="Times New Roman" panose="02020603050405020304" pitchFamily="18" charset="0"/>
                    <a:cs typeface="Times New Roman" panose="02020603050405020304" pitchFamily="18" charset="0"/>
                  </a:rPr>
                  <a:t> particles to leave the upper state per unit time where </a:t>
                </a:r>
                <a14:m>
                  <m:oMath xmlns:m="http://schemas.openxmlformats.org/officeDocument/2006/math">
                    <m:r>
                      <a:rPr lang="en-US" sz="2400" i="1" dirty="0" smtClean="0">
                        <a:latin typeface="Cambria Math"/>
                        <a:cs typeface="Times New Roman" panose="02020603050405020304" pitchFamily="18" charset="0"/>
                      </a:rPr>
                      <m:t>𝐴</m:t>
                    </m:r>
                  </m:oMath>
                </a14:m>
                <a:r>
                  <a:rPr lang="en-US" sz="2400" dirty="0" smtClean="0">
                    <a:latin typeface="Times New Roman" panose="02020603050405020304" pitchFamily="18" charset="0"/>
                    <a:cs typeface="Times New Roman" panose="02020603050405020304" pitchFamily="18" charset="0"/>
                  </a:rPr>
                  <a:t> is the spontaneous emission rate per particle.  The transition rates per particle for the stimulated emission, </a:t>
                </a:r>
                <a14:m>
                  <m:oMath xmlns:m="http://schemas.openxmlformats.org/officeDocument/2006/math">
                    <m:sSub>
                      <m:sSubPr>
                        <m:ctrlPr>
                          <a:rPr lang="en-US" sz="2400" i="1" smtClean="0">
                            <a:latin typeface="Cambria Math"/>
                            <a:cs typeface="Times New Roman" panose="02020603050405020304" pitchFamily="18" charset="0"/>
                          </a:rPr>
                        </m:ctrlPr>
                      </m:sSubPr>
                      <m:e>
                        <m:r>
                          <a:rPr lang="en-US" sz="2400" b="0" i="1" smtClean="0">
                            <a:latin typeface="Cambria Math"/>
                            <a:cs typeface="Times New Roman" panose="02020603050405020304" pitchFamily="18" charset="0"/>
                          </a:rPr>
                          <m:t>𝐵</m:t>
                        </m:r>
                      </m:e>
                      <m:sub>
                        <m:r>
                          <a:rPr lang="en-US" sz="2400" b="0" i="1" smtClean="0">
                            <a:latin typeface="Cambria Math"/>
                            <a:cs typeface="Times New Roman" panose="02020603050405020304" pitchFamily="18" charset="0"/>
                          </a:rPr>
                          <m:t>𝑏</m:t>
                        </m:r>
                        <m:r>
                          <a:rPr lang="en-US" sz="2400" b="0" i="1" smtClean="0">
                            <a:latin typeface="Cambria Math"/>
                            <a:ea typeface="Cambria Math"/>
                            <a:cs typeface="Times New Roman" panose="02020603050405020304" pitchFamily="18" charset="0"/>
                          </a:rPr>
                          <m:t>→</m:t>
                        </m:r>
                        <m:r>
                          <a:rPr lang="en-US" sz="2400" b="0" i="1" smtClean="0">
                            <a:latin typeface="Cambria Math"/>
                            <a:ea typeface="Cambria Math"/>
                            <a:cs typeface="Times New Roman" panose="02020603050405020304" pitchFamily="18" charset="0"/>
                          </a:rPr>
                          <m:t>𝑎</m:t>
                        </m:r>
                      </m:sub>
                    </m:sSub>
                    <m:r>
                      <a:rPr lang="en-US" sz="2400" i="1" smtClean="0">
                        <a:latin typeface="Cambria Math"/>
                        <a:ea typeface="Cambria Math"/>
                        <a:cs typeface="Times New Roman" panose="02020603050405020304" pitchFamily="18" charset="0"/>
                      </a:rPr>
                      <m:t>𝜌</m:t>
                    </m:r>
                    <m:r>
                      <a:rPr lang="en-US" sz="2400" b="0" i="1" smtClean="0">
                        <a:latin typeface="Cambria Math"/>
                        <a:ea typeface="Cambria Math"/>
                        <a:cs typeface="Times New Roman" panose="02020603050405020304" pitchFamily="18" charset="0"/>
                      </a:rPr>
                      <m:t>(</m:t>
                    </m:r>
                    <m:sSub>
                      <m:sSubPr>
                        <m:ctrlPr>
                          <a:rPr lang="en-US" sz="2400" b="0" i="1" smtClean="0">
                            <a:latin typeface="Cambria Math"/>
                            <a:ea typeface="Cambria Math"/>
                            <a:cs typeface="Times New Roman" panose="02020603050405020304" pitchFamily="18" charset="0"/>
                          </a:rPr>
                        </m:ctrlPr>
                      </m:sSubPr>
                      <m:e>
                        <m:r>
                          <a:rPr lang="en-US" sz="2400" b="0" i="1" smtClean="0">
                            <a:latin typeface="Cambria Math"/>
                            <a:ea typeface="Cambria Math"/>
                            <a:cs typeface="Times New Roman" panose="02020603050405020304" pitchFamily="18" charset="0"/>
                          </a:rPr>
                          <m:t>𝜔</m:t>
                        </m:r>
                      </m:e>
                      <m:sub>
                        <m:r>
                          <a:rPr lang="en-US" sz="2400" b="0" i="1" smtClean="0">
                            <a:latin typeface="Cambria Math"/>
                            <a:ea typeface="Cambria Math"/>
                            <a:cs typeface="Times New Roman" panose="02020603050405020304" pitchFamily="18" charset="0"/>
                          </a:rPr>
                          <m:t>0</m:t>
                        </m:r>
                      </m:sub>
                    </m:sSub>
                    <m:r>
                      <a:rPr lang="en-US" sz="2400" b="0" i="1" smtClean="0">
                        <a:latin typeface="Cambria Math"/>
                        <a:ea typeface="Cambria Math"/>
                        <a:cs typeface="Times New Roman" panose="02020603050405020304" pitchFamily="18" charset="0"/>
                      </a:rPr>
                      <m:t>)</m:t>
                    </m:r>
                  </m:oMath>
                </a14:m>
                <a:r>
                  <a:rPr lang="en-US" sz="2400" dirty="0" smtClean="0">
                    <a:latin typeface="Times New Roman" panose="02020603050405020304" pitchFamily="18" charset="0"/>
                    <a:cs typeface="Times New Roman" panose="02020603050405020304" pitchFamily="18" charset="0"/>
                  </a:rPr>
                  <a:t> and absorption, </a:t>
                </a:r>
                <a14:m>
                  <m:oMath xmlns:m="http://schemas.openxmlformats.org/officeDocument/2006/math">
                    <m:sSub>
                      <m:sSubPr>
                        <m:ctrlPr>
                          <a:rPr lang="en-US" sz="2400" i="1" smtClean="0">
                            <a:latin typeface="Cambria Math"/>
                            <a:cs typeface="Times New Roman" panose="02020603050405020304" pitchFamily="18" charset="0"/>
                          </a:rPr>
                        </m:ctrlPr>
                      </m:sSubPr>
                      <m:e>
                        <m:r>
                          <a:rPr lang="en-US" sz="2400" b="0" i="1" smtClean="0">
                            <a:latin typeface="Cambria Math"/>
                            <a:cs typeface="Times New Roman" panose="02020603050405020304" pitchFamily="18" charset="0"/>
                          </a:rPr>
                          <m:t>𝐵</m:t>
                        </m:r>
                      </m:e>
                      <m:sub>
                        <m:r>
                          <a:rPr lang="en-US" sz="2400" b="0" i="1" smtClean="0">
                            <a:latin typeface="Cambria Math"/>
                            <a:cs typeface="Times New Roman" panose="02020603050405020304" pitchFamily="18" charset="0"/>
                          </a:rPr>
                          <m:t>𝑎</m:t>
                        </m:r>
                        <m:r>
                          <a:rPr lang="en-US" sz="2400" b="0" i="1" smtClean="0">
                            <a:latin typeface="Cambria Math"/>
                            <a:ea typeface="Cambria Math"/>
                            <a:cs typeface="Times New Roman" panose="02020603050405020304" pitchFamily="18" charset="0"/>
                          </a:rPr>
                          <m:t>→</m:t>
                        </m:r>
                        <m:r>
                          <a:rPr lang="en-US" sz="2400" b="0" i="1" smtClean="0">
                            <a:latin typeface="Cambria Math"/>
                            <a:ea typeface="Cambria Math"/>
                            <a:cs typeface="Times New Roman" panose="02020603050405020304" pitchFamily="18" charset="0"/>
                          </a:rPr>
                          <m:t>𝑏</m:t>
                        </m:r>
                      </m:sub>
                    </m:sSub>
                    <m:r>
                      <a:rPr lang="en-US" sz="2400" i="1" smtClean="0">
                        <a:latin typeface="Cambria Math"/>
                        <a:ea typeface="Cambria Math"/>
                        <a:cs typeface="Times New Roman" panose="02020603050405020304" pitchFamily="18" charset="0"/>
                      </a:rPr>
                      <m:t>𝜌</m:t>
                    </m:r>
                    <m:r>
                      <a:rPr lang="en-US" sz="2400" b="0" i="1" smtClean="0">
                        <a:latin typeface="Cambria Math"/>
                        <a:ea typeface="Cambria Math"/>
                        <a:cs typeface="Times New Roman" panose="02020603050405020304" pitchFamily="18" charset="0"/>
                      </a:rPr>
                      <m:t>(</m:t>
                    </m:r>
                    <m:sSub>
                      <m:sSubPr>
                        <m:ctrlPr>
                          <a:rPr lang="en-US" sz="2400" b="0" i="1" smtClean="0">
                            <a:latin typeface="Cambria Math"/>
                            <a:ea typeface="Cambria Math"/>
                            <a:cs typeface="Times New Roman" panose="02020603050405020304" pitchFamily="18" charset="0"/>
                          </a:rPr>
                        </m:ctrlPr>
                      </m:sSubPr>
                      <m:e>
                        <m:r>
                          <a:rPr lang="en-US" sz="2400" b="0" i="1" smtClean="0">
                            <a:latin typeface="Cambria Math"/>
                            <a:ea typeface="Cambria Math"/>
                            <a:cs typeface="Times New Roman" panose="02020603050405020304" pitchFamily="18" charset="0"/>
                          </a:rPr>
                          <m:t>𝜔</m:t>
                        </m:r>
                      </m:e>
                      <m:sub>
                        <m:r>
                          <a:rPr lang="en-US" sz="2400" b="0" i="1" smtClean="0">
                            <a:latin typeface="Cambria Math"/>
                            <a:ea typeface="Cambria Math"/>
                            <a:cs typeface="Times New Roman" panose="02020603050405020304" pitchFamily="18" charset="0"/>
                          </a:rPr>
                          <m:t>0</m:t>
                        </m:r>
                      </m:sub>
                    </m:sSub>
                    <m:r>
                      <a:rPr lang="en-US" sz="2400" b="0" i="1" smtClean="0">
                        <a:latin typeface="Cambria Math"/>
                        <a:ea typeface="Cambria Math"/>
                        <a:cs typeface="Times New Roman" panose="02020603050405020304" pitchFamily="18" charset="0"/>
                      </a:rPr>
                      <m:t>)</m:t>
                    </m:r>
                  </m:oMath>
                </a14:m>
                <a:r>
                  <a:rPr lang="en-US" sz="2400" dirty="0" smtClean="0">
                    <a:latin typeface="Times New Roman" panose="02020603050405020304" pitchFamily="18" charset="0"/>
                    <a:cs typeface="Times New Roman" panose="02020603050405020304" pitchFamily="18" charset="0"/>
                  </a:rPr>
                  <a:t>  are both proportional to the energy density of the electromagnetic field </a:t>
                </a:r>
                <a14:m>
                  <m:oMath xmlns:m="http://schemas.openxmlformats.org/officeDocument/2006/math">
                    <m:r>
                      <a:rPr lang="en-US" sz="2400" i="1" smtClean="0">
                        <a:latin typeface="Cambria Math"/>
                        <a:ea typeface="Cambria Math"/>
                        <a:cs typeface="Times New Roman" panose="02020603050405020304" pitchFamily="18" charset="0"/>
                      </a:rPr>
                      <m:t>𝜌</m:t>
                    </m:r>
                    <m:r>
                      <a:rPr lang="en-US" sz="2400" b="0" i="1" smtClean="0">
                        <a:latin typeface="Cambria Math"/>
                        <a:ea typeface="Cambria Math"/>
                        <a:cs typeface="Times New Roman" panose="02020603050405020304" pitchFamily="18" charset="0"/>
                      </a:rPr>
                      <m:t>(</m:t>
                    </m:r>
                    <m:sSub>
                      <m:sSubPr>
                        <m:ctrlPr>
                          <a:rPr lang="en-US" sz="2400" b="0" i="1" smtClean="0">
                            <a:latin typeface="Cambria Math"/>
                            <a:ea typeface="Cambria Math"/>
                            <a:cs typeface="Times New Roman" panose="02020603050405020304" pitchFamily="18" charset="0"/>
                          </a:rPr>
                        </m:ctrlPr>
                      </m:sSubPr>
                      <m:e>
                        <m:r>
                          <a:rPr lang="en-US" sz="2400" b="0" i="1" smtClean="0">
                            <a:latin typeface="Cambria Math"/>
                            <a:ea typeface="Cambria Math"/>
                            <a:cs typeface="Times New Roman" panose="02020603050405020304" pitchFamily="18" charset="0"/>
                          </a:rPr>
                          <m:t>𝜔</m:t>
                        </m:r>
                      </m:e>
                      <m:sub>
                        <m:r>
                          <a:rPr lang="en-US" sz="2400" b="0" i="1" smtClean="0">
                            <a:latin typeface="Cambria Math"/>
                            <a:ea typeface="Cambria Math"/>
                            <a:cs typeface="Times New Roman" panose="02020603050405020304" pitchFamily="18" charset="0"/>
                          </a:rPr>
                          <m:t>0</m:t>
                        </m:r>
                      </m:sub>
                    </m:sSub>
                    <m:r>
                      <a:rPr lang="en-US" sz="2400" b="0" i="1" smtClean="0">
                        <a:latin typeface="Cambria Math"/>
                        <a:ea typeface="Cambria Math"/>
                        <a:cs typeface="Times New Roman" panose="02020603050405020304" pitchFamily="18" charset="0"/>
                      </a:rPr>
                      <m:t>)</m:t>
                    </m:r>
                  </m:oMath>
                </a14:m>
                <a:r>
                  <a:rPr lang="en-US" sz="2400" dirty="0" smtClean="0">
                    <a:latin typeface="Times New Roman" panose="02020603050405020304" pitchFamily="18" charset="0"/>
                    <a:cs typeface="Times New Roman" panose="02020603050405020304" pitchFamily="18" charset="0"/>
                  </a:rPr>
                  <a:t>.  Choose all of the following statements that are correct.</a:t>
                </a:r>
                <a:endParaRPr lang="en-US" sz="2400" dirty="0">
                  <a:latin typeface="Times New Roman" panose="02020603050405020304" pitchFamily="18" charset="0"/>
                  <a:cs typeface="Times New Roman" panose="02020603050405020304" pitchFamily="18" charset="0"/>
                </a:endParaRPr>
              </a:p>
              <a:p>
                <a:pPr marL="457200" indent="-457200">
                  <a:buFont typeface="+mj-lt"/>
                  <a:buAutoNum type="arabicParenR"/>
                </a:pPr>
                <a:r>
                  <a:rPr lang="en-US" sz="2400" dirty="0" smtClean="0">
                    <a:cs typeface="Times New Roman" panose="02020603050405020304" pitchFamily="18" charset="0"/>
                  </a:rPr>
                  <a:t> </a:t>
                </a:r>
                <a14:m>
                  <m:oMath xmlns:m="http://schemas.openxmlformats.org/officeDocument/2006/math">
                    <m:sSub>
                      <m:sSubPr>
                        <m:ctrlPr>
                          <a:rPr lang="en-US" sz="2400" i="1" smtClean="0">
                            <a:latin typeface="Cambria Math"/>
                            <a:cs typeface="Times New Roman" panose="02020603050405020304" pitchFamily="18" charset="0"/>
                          </a:rPr>
                        </m:ctrlPr>
                      </m:sSubPr>
                      <m:e>
                        <m:sSub>
                          <m:sSubPr>
                            <m:ctrlPr>
                              <a:rPr lang="en-US" sz="2400" i="1" smtClean="0">
                                <a:latin typeface="Cambria Math"/>
                                <a:cs typeface="Times New Roman" panose="02020603050405020304" pitchFamily="18" charset="0"/>
                              </a:rPr>
                            </m:ctrlPr>
                          </m:sSubPr>
                          <m:e>
                            <m:r>
                              <a:rPr lang="en-US" sz="2400" b="0" i="1" smtClean="0">
                                <a:latin typeface="Cambria Math"/>
                                <a:cs typeface="Times New Roman" panose="02020603050405020304" pitchFamily="18" charset="0"/>
                              </a:rPr>
                              <m:t>𝑁</m:t>
                            </m:r>
                          </m:e>
                          <m:sub>
                            <m:r>
                              <a:rPr lang="en-US" sz="2400" b="0" i="1" smtClean="0">
                                <a:latin typeface="Cambria Math"/>
                                <a:cs typeface="Times New Roman" panose="02020603050405020304" pitchFamily="18" charset="0"/>
                              </a:rPr>
                              <m:t>𝑎</m:t>
                            </m:r>
                          </m:sub>
                        </m:sSub>
                        <m:r>
                          <a:rPr lang="en-US" sz="2400" b="0" i="1" smtClean="0">
                            <a:latin typeface="Cambria Math"/>
                            <a:cs typeface="Times New Roman" panose="02020603050405020304" pitchFamily="18" charset="0"/>
                          </a:rPr>
                          <m:t>𝐵</m:t>
                        </m:r>
                      </m:e>
                      <m:sub>
                        <m:r>
                          <a:rPr lang="en-US" sz="2400" b="0" i="1" smtClean="0">
                            <a:latin typeface="Cambria Math"/>
                            <a:cs typeface="Times New Roman" panose="02020603050405020304" pitchFamily="18" charset="0"/>
                          </a:rPr>
                          <m:t>𝑎</m:t>
                        </m:r>
                        <m:r>
                          <a:rPr lang="en-US" sz="2400" b="0" i="1" smtClean="0">
                            <a:latin typeface="Cambria Math"/>
                            <a:ea typeface="Cambria Math"/>
                            <a:cs typeface="Times New Roman" panose="02020603050405020304" pitchFamily="18" charset="0"/>
                          </a:rPr>
                          <m:t>→</m:t>
                        </m:r>
                        <m:r>
                          <a:rPr lang="en-US" sz="2400" b="0" i="1" smtClean="0">
                            <a:latin typeface="Cambria Math"/>
                            <a:ea typeface="Cambria Math"/>
                            <a:cs typeface="Times New Roman" panose="02020603050405020304" pitchFamily="18" charset="0"/>
                          </a:rPr>
                          <m:t>𝑏</m:t>
                        </m:r>
                      </m:sub>
                    </m:sSub>
                    <m:r>
                      <a:rPr lang="en-US" sz="2400" i="1" smtClean="0">
                        <a:latin typeface="Cambria Math"/>
                        <a:ea typeface="Cambria Math"/>
                        <a:cs typeface="Times New Roman" panose="02020603050405020304" pitchFamily="18" charset="0"/>
                      </a:rPr>
                      <m:t>𝜌</m:t>
                    </m:r>
                    <m:r>
                      <a:rPr lang="en-US" sz="2400" b="0" i="1" smtClean="0">
                        <a:latin typeface="Cambria Math"/>
                        <a:ea typeface="Cambria Math"/>
                        <a:cs typeface="Times New Roman" panose="02020603050405020304" pitchFamily="18" charset="0"/>
                      </a:rPr>
                      <m:t>(</m:t>
                    </m:r>
                    <m:sSub>
                      <m:sSubPr>
                        <m:ctrlPr>
                          <a:rPr lang="en-US" sz="2400" b="0" i="1" smtClean="0">
                            <a:latin typeface="Cambria Math"/>
                            <a:ea typeface="Cambria Math"/>
                            <a:cs typeface="Times New Roman" panose="02020603050405020304" pitchFamily="18" charset="0"/>
                          </a:rPr>
                        </m:ctrlPr>
                      </m:sSubPr>
                      <m:e>
                        <m:r>
                          <a:rPr lang="en-US" sz="2400" b="0" i="1" smtClean="0">
                            <a:latin typeface="Cambria Math"/>
                            <a:ea typeface="Cambria Math"/>
                            <a:cs typeface="Times New Roman" panose="02020603050405020304" pitchFamily="18" charset="0"/>
                          </a:rPr>
                          <m:t>𝜔</m:t>
                        </m:r>
                      </m:e>
                      <m:sub>
                        <m:r>
                          <a:rPr lang="en-US" sz="2400" b="0" i="1" smtClean="0">
                            <a:latin typeface="Cambria Math"/>
                            <a:ea typeface="Cambria Math"/>
                            <a:cs typeface="Times New Roman" panose="02020603050405020304" pitchFamily="18" charset="0"/>
                          </a:rPr>
                          <m:t>0</m:t>
                        </m:r>
                      </m:sub>
                    </m:sSub>
                    <m:r>
                      <a:rPr lang="en-US" sz="2400" b="0" i="1" smtClean="0">
                        <a:latin typeface="Cambria Math"/>
                        <a:ea typeface="Cambria Math"/>
                        <a:cs typeface="Times New Roman" panose="02020603050405020304" pitchFamily="18" charset="0"/>
                      </a:rPr>
                      <m:t>)</m:t>
                    </m:r>
                  </m:oMath>
                </a14:m>
                <a:r>
                  <a:rPr lang="en-US" sz="2400" dirty="0" smtClean="0">
                    <a:latin typeface="Times New Roman" panose="02020603050405020304" pitchFamily="18" charset="0"/>
                    <a:cs typeface="Times New Roman" panose="02020603050405020304" pitchFamily="18" charset="0"/>
                  </a:rPr>
                  <a:t> is the average number of particles transitioning from a state with energy </a:t>
                </a:r>
                <a14:m>
                  <m:oMath xmlns:m="http://schemas.openxmlformats.org/officeDocument/2006/math">
                    <m:sSub>
                      <m:sSubPr>
                        <m:ctrlPr>
                          <a:rPr lang="en-US" sz="2400" i="1" smtClean="0">
                            <a:latin typeface="Cambria Math"/>
                            <a:cs typeface="Times New Roman" panose="02020603050405020304" pitchFamily="18" charset="0"/>
                          </a:rPr>
                        </m:ctrlPr>
                      </m:sSubPr>
                      <m:e>
                        <m:r>
                          <a:rPr lang="en-US" sz="2400" b="0" i="1" smtClean="0">
                            <a:latin typeface="Cambria Math"/>
                            <a:cs typeface="Times New Roman" panose="02020603050405020304" pitchFamily="18" charset="0"/>
                          </a:rPr>
                          <m:t>𝐸</m:t>
                        </m:r>
                      </m:e>
                      <m:sub>
                        <m:r>
                          <a:rPr lang="en-US" sz="2400" b="0" i="1" smtClean="0">
                            <a:latin typeface="Cambria Math"/>
                            <a:cs typeface="Times New Roman" panose="02020603050405020304" pitchFamily="18" charset="0"/>
                          </a:rPr>
                          <m:t>𝑎</m:t>
                        </m:r>
                      </m:sub>
                    </m:sSub>
                  </m:oMath>
                </a14:m>
                <a:r>
                  <a:rPr lang="en-US" sz="2400" dirty="0" smtClean="0">
                    <a:latin typeface="Times New Roman" panose="02020603050405020304" pitchFamily="18" charset="0"/>
                    <a:cs typeface="Times New Roman" panose="02020603050405020304" pitchFamily="18" charset="0"/>
                  </a:rPr>
                  <a:t> to </a:t>
                </a:r>
                <a14:m>
                  <m:oMath xmlns:m="http://schemas.openxmlformats.org/officeDocument/2006/math">
                    <m:sSub>
                      <m:sSubPr>
                        <m:ctrlPr>
                          <a:rPr lang="en-US" sz="2400" i="1" smtClean="0">
                            <a:latin typeface="Cambria Math"/>
                            <a:cs typeface="Times New Roman" panose="02020603050405020304" pitchFamily="18" charset="0"/>
                          </a:rPr>
                        </m:ctrlPr>
                      </m:sSubPr>
                      <m:e>
                        <m:r>
                          <a:rPr lang="en-US" sz="2400" b="0" i="1" smtClean="0">
                            <a:latin typeface="Cambria Math"/>
                            <a:cs typeface="Times New Roman" panose="02020603050405020304" pitchFamily="18" charset="0"/>
                          </a:rPr>
                          <m:t>𝐸</m:t>
                        </m:r>
                      </m:e>
                      <m:sub>
                        <m:r>
                          <a:rPr lang="en-US" sz="2400" b="0" i="1" smtClean="0">
                            <a:latin typeface="Cambria Math"/>
                            <a:cs typeface="Times New Roman" panose="02020603050405020304" pitchFamily="18" charset="0"/>
                          </a:rPr>
                          <m:t>𝑏</m:t>
                        </m:r>
                      </m:sub>
                    </m:sSub>
                  </m:oMath>
                </a14:m>
                <a:r>
                  <a:rPr lang="en-US" sz="2400" dirty="0" smtClean="0">
                    <a:latin typeface="Times New Roman" panose="02020603050405020304" pitchFamily="18" charset="0"/>
                    <a:cs typeface="Times New Roman" panose="02020603050405020304" pitchFamily="18" charset="0"/>
                  </a:rPr>
                  <a:t> by absorption per unit time.</a:t>
                </a:r>
              </a:p>
              <a:p>
                <a:pPr marL="457200" indent="-457200">
                  <a:buFont typeface="+mj-lt"/>
                  <a:buAutoNum type="arabicParenR"/>
                </a:pPr>
                <a:r>
                  <a:rPr lang="en-US" sz="2400" dirty="0" smtClean="0">
                    <a:cs typeface="Times New Roman" panose="02020603050405020304" pitchFamily="18" charset="0"/>
                  </a:rPr>
                  <a:t> </a:t>
                </a:r>
                <a14:m>
                  <m:oMath xmlns:m="http://schemas.openxmlformats.org/officeDocument/2006/math">
                    <m:sSub>
                      <m:sSubPr>
                        <m:ctrlPr>
                          <a:rPr lang="en-US" sz="2400" i="1" smtClean="0">
                            <a:latin typeface="Cambria Math"/>
                            <a:cs typeface="Times New Roman" panose="02020603050405020304" pitchFamily="18" charset="0"/>
                          </a:rPr>
                        </m:ctrlPr>
                      </m:sSubPr>
                      <m:e>
                        <m:sSub>
                          <m:sSubPr>
                            <m:ctrlPr>
                              <a:rPr lang="en-US" sz="2400" i="1" smtClean="0">
                                <a:latin typeface="Cambria Math"/>
                                <a:cs typeface="Times New Roman" panose="02020603050405020304" pitchFamily="18" charset="0"/>
                              </a:rPr>
                            </m:ctrlPr>
                          </m:sSubPr>
                          <m:e>
                            <m:r>
                              <a:rPr lang="en-US" sz="2400" b="0" i="1" smtClean="0">
                                <a:latin typeface="Cambria Math"/>
                                <a:cs typeface="Times New Roman" panose="02020603050405020304" pitchFamily="18" charset="0"/>
                              </a:rPr>
                              <m:t>𝑁</m:t>
                            </m:r>
                          </m:e>
                          <m:sub>
                            <m:r>
                              <a:rPr lang="en-US" sz="2400" b="0" i="1" smtClean="0">
                                <a:latin typeface="Cambria Math"/>
                                <a:cs typeface="Times New Roman" panose="02020603050405020304" pitchFamily="18" charset="0"/>
                              </a:rPr>
                              <m:t>𝑏</m:t>
                            </m:r>
                          </m:sub>
                        </m:sSub>
                        <m:r>
                          <a:rPr lang="en-US" sz="2400" b="0" i="1" smtClean="0">
                            <a:latin typeface="Cambria Math"/>
                            <a:cs typeface="Times New Roman" panose="02020603050405020304" pitchFamily="18" charset="0"/>
                          </a:rPr>
                          <m:t>𝐵</m:t>
                        </m:r>
                      </m:e>
                      <m:sub>
                        <m:r>
                          <a:rPr lang="en-US" sz="2400" b="0" i="1" smtClean="0">
                            <a:latin typeface="Cambria Math"/>
                            <a:cs typeface="Times New Roman" panose="02020603050405020304" pitchFamily="18" charset="0"/>
                          </a:rPr>
                          <m:t>𝑏</m:t>
                        </m:r>
                        <m:r>
                          <a:rPr lang="en-US" sz="2400" b="0" i="1" smtClean="0">
                            <a:latin typeface="Cambria Math"/>
                            <a:ea typeface="Cambria Math"/>
                            <a:cs typeface="Times New Roman" panose="02020603050405020304" pitchFamily="18" charset="0"/>
                          </a:rPr>
                          <m:t>→</m:t>
                        </m:r>
                        <m:r>
                          <a:rPr lang="en-US" sz="2400" b="0" i="1" smtClean="0">
                            <a:latin typeface="Cambria Math"/>
                            <a:ea typeface="Cambria Math"/>
                            <a:cs typeface="Times New Roman" panose="02020603050405020304" pitchFamily="18" charset="0"/>
                          </a:rPr>
                          <m:t>𝑎</m:t>
                        </m:r>
                      </m:sub>
                    </m:sSub>
                    <m:r>
                      <a:rPr lang="en-US" sz="2400" i="1" smtClean="0">
                        <a:latin typeface="Cambria Math"/>
                        <a:ea typeface="Cambria Math"/>
                        <a:cs typeface="Times New Roman" panose="02020603050405020304" pitchFamily="18" charset="0"/>
                      </a:rPr>
                      <m:t>𝜌</m:t>
                    </m:r>
                    <m:r>
                      <a:rPr lang="en-US" sz="2400" b="0" i="1" smtClean="0">
                        <a:latin typeface="Cambria Math"/>
                        <a:ea typeface="Cambria Math"/>
                        <a:cs typeface="Times New Roman" panose="02020603050405020304" pitchFamily="18" charset="0"/>
                      </a:rPr>
                      <m:t>(</m:t>
                    </m:r>
                    <m:sSub>
                      <m:sSubPr>
                        <m:ctrlPr>
                          <a:rPr lang="en-US" sz="2400" b="0" i="1" smtClean="0">
                            <a:latin typeface="Cambria Math"/>
                            <a:ea typeface="Cambria Math"/>
                            <a:cs typeface="Times New Roman" panose="02020603050405020304" pitchFamily="18" charset="0"/>
                          </a:rPr>
                        </m:ctrlPr>
                      </m:sSubPr>
                      <m:e>
                        <m:r>
                          <a:rPr lang="en-US" sz="2400" b="0" i="1" smtClean="0">
                            <a:latin typeface="Cambria Math"/>
                            <a:ea typeface="Cambria Math"/>
                            <a:cs typeface="Times New Roman" panose="02020603050405020304" pitchFamily="18" charset="0"/>
                          </a:rPr>
                          <m:t>𝜔</m:t>
                        </m:r>
                      </m:e>
                      <m:sub>
                        <m:r>
                          <a:rPr lang="en-US" sz="2400" b="0" i="1" smtClean="0">
                            <a:latin typeface="Cambria Math"/>
                            <a:ea typeface="Cambria Math"/>
                            <a:cs typeface="Times New Roman" panose="02020603050405020304" pitchFamily="18" charset="0"/>
                          </a:rPr>
                          <m:t>0</m:t>
                        </m:r>
                      </m:sub>
                    </m:sSub>
                    <m:r>
                      <a:rPr lang="en-US" sz="2400" b="0" i="1" smtClean="0">
                        <a:latin typeface="Cambria Math"/>
                        <a:ea typeface="Cambria Math"/>
                        <a:cs typeface="Times New Roman" panose="02020603050405020304" pitchFamily="18" charset="0"/>
                      </a:rPr>
                      <m:t>)</m:t>
                    </m:r>
                  </m:oMath>
                </a14:m>
                <a:r>
                  <a:rPr lang="en-US" sz="2400" dirty="0" smtClean="0">
                    <a:latin typeface="Times New Roman" panose="02020603050405020304" pitchFamily="18" charset="0"/>
                    <a:cs typeface="Times New Roman" panose="02020603050405020304" pitchFamily="18" charset="0"/>
                  </a:rPr>
                  <a:t> is the average number of the particles transitioning from a state with energy </a:t>
                </a:r>
                <a14:m>
                  <m:oMath xmlns:m="http://schemas.openxmlformats.org/officeDocument/2006/math">
                    <m:sSub>
                      <m:sSubPr>
                        <m:ctrlPr>
                          <a:rPr lang="en-US" sz="2400" i="1" smtClean="0">
                            <a:latin typeface="Cambria Math"/>
                            <a:cs typeface="Times New Roman" panose="02020603050405020304" pitchFamily="18" charset="0"/>
                          </a:rPr>
                        </m:ctrlPr>
                      </m:sSubPr>
                      <m:e>
                        <m:r>
                          <a:rPr lang="en-US" sz="2400" b="0" i="1" smtClean="0">
                            <a:latin typeface="Cambria Math"/>
                            <a:cs typeface="Times New Roman" panose="02020603050405020304" pitchFamily="18" charset="0"/>
                          </a:rPr>
                          <m:t>𝐸</m:t>
                        </m:r>
                      </m:e>
                      <m:sub>
                        <m:r>
                          <a:rPr lang="en-US" sz="2400" b="0" i="1" smtClean="0">
                            <a:latin typeface="Cambria Math"/>
                            <a:cs typeface="Times New Roman" panose="02020603050405020304" pitchFamily="18" charset="0"/>
                          </a:rPr>
                          <m:t>𝑏</m:t>
                        </m:r>
                      </m:sub>
                    </m:sSub>
                  </m:oMath>
                </a14:m>
                <a:r>
                  <a:rPr lang="en-US" sz="2400" dirty="0" smtClean="0">
                    <a:latin typeface="Times New Roman" panose="02020603050405020304" pitchFamily="18" charset="0"/>
                    <a:cs typeface="Times New Roman" panose="02020603050405020304" pitchFamily="18" charset="0"/>
                  </a:rPr>
                  <a:t> to </a:t>
                </a:r>
                <a14:m>
                  <m:oMath xmlns:m="http://schemas.openxmlformats.org/officeDocument/2006/math">
                    <m:sSub>
                      <m:sSubPr>
                        <m:ctrlPr>
                          <a:rPr lang="en-US" sz="2400" i="1" smtClean="0">
                            <a:latin typeface="Cambria Math"/>
                            <a:cs typeface="Times New Roman" panose="02020603050405020304" pitchFamily="18" charset="0"/>
                          </a:rPr>
                        </m:ctrlPr>
                      </m:sSubPr>
                      <m:e>
                        <m:r>
                          <a:rPr lang="en-US" sz="2400" b="0" i="1" smtClean="0">
                            <a:latin typeface="Cambria Math"/>
                            <a:cs typeface="Times New Roman" panose="02020603050405020304" pitchFamily="18" charset="0"/>
                          </a:rPr>
                          <m:t>𝐸</m:t>
                        </m:r>
                      </m:e>
                      <m:sub>
                        <m:r>
                          <a:rPr lang="en-US" sz="2400" b="0" i="1" smtClean="0">
                            <a:latin typeface="Cambria Math"/>
                            <a:cs typeface="Times New Roman" panose="02020603050405020304" pitchFamily="18" charset="0"/>
                          </a:rPr>
                          <m:t>𝑎</m:t>
                        </m:r>
                      </m:sub>
                    </m:sSub>
                  </m:oMath>
                </a14:m>
                <a:r>
                  <a:rPr lang="en-US" sz="2400" dirty="0" smtClean="0">
                    <a:latin typeface="Times New Roman" panose="02020603050405020304" pitchFamily="18" charset="0"/>
                    <a:cs typeface="Times New Roman" panose="02020603050405020304" pitchFamily="18" charset="0"/>
                  </a:rPr>
                  <a:t> by stimulated emission per unit time.</a:t>
                </a:r>
              </a:p>
              <a:p>
                <a:pPr marL="457200" indent="-457200">
                  <a:buFont typeface="+mj-lt"/>
                  <a:buAutoNum type="arabicParenR"/>
                </a:pPr>
                <a:r>
                  <a:rPr lang="en-US" sz="2400" dirty="0" smtClean="0">
                    <a:cs typeface="Times New Roman" panose="02020603050405020304" pitchFamily="18" charset="0"/>
                  </a:rPr>
                  <a:t> </a:t>
                </a:r>
                <a14:m>
                  <m:oMath xmlns:m="http://schemas.openxmlformats.org/officeDocument/2006/math">
                    <m:sSub>
                      <m:sSubPr>
                        <m:ctrlPr>
                          <a:rPr lang="en-US" sz="2400" i="1" smtClean="0">
                            <a:latin typeface="Cambria Math"/>
                            <a:cs typeface="Times New Roman" panose="02020603050405020304" pitchFamily="18" charset="0"/>
                          </a:rPr>
                        </m:ctrlPr>
                      </m:sSubPr>
                      <m:e>
                        <m:r>
                          <a:rPr lang="en-US" sz="2400" b="0" i="1" smtClean="0">
                            <a:latin typeface="Cambria Math"/>
                            <a:cs typeface="Times New Roman" panose="02020603050405020304" pitchFamily="18" charset="0"/>
                          </a:rPr>
                          <m:t>𝑁</m:t>
                        </m:r>
                      </m:e>
                      <m:sub>
                        <m:r>
                          <a:rPr lang="en-US" sz="2400" b="0" i="1" smtClean="0">
                            <a:latin typeface="Cambria Math"/>
                            <a:cs typeface="Times New Roman" panose="02020603050405020304" pitchFamily="18" charset="0"/>
                          </a:rPr>
                          <m:t>𝑎</m:t>
                        </m:r>
                      </m:sub>
                    </m:sSub>
                    <m:sSub>
                      <m:sSubPr>
                        <m:ctrlPr>
                          <a:rPr lang="en-US" sz="2400" i="1" smtClean="0">
                            <a:latin typeface="Cambria Math"/>
                            <a:cs typeface="Times New Roman" panose="02020603050405020304" pitchFamily="18" charset="0"/>
                          </a:rPr>
                        </m:ctrlPr>
                      </m:sSubPr>
                      <m:e>
                        <m:r>
                          <a:rPr lang="en-US" sz="2400" b="0" i="1" smtClean="0">
                            <a:latin typeface="Cambria Math"/>
                            <a:cs typeface="Times New Roman" panose="02020603050405020304" pitchFamily="18" charset="0"/>
                          </a:rPr>
                          <m:t>𝐵</m:t>
                        </m:r>
                      </m:e>
                      <m:sub>
                        <m:r>
                          <a:rPr lang="en-US" sz="2400" b="0" i="1" smtClean="0">
                            <a:latin typeface="Cambria Math"/>
                            <a:cs typeface="Times New Roman" panose="02020603050405020304" pitchFamily="18" charset="0"/>
                          </a:rPr>
                          <m:t>𝑎</m:t>
                        </m:r>
                        <m:r>
                          <a:rPr lang="en-US" sz="2400" b="0" i="1" smtClean="0">
                            <a:latin typeface="Cambria Math"/>
                            <a:ea typeface="Cambria Math"/>
                            <a:cs typeface="Times New Roman" panose="02020603050405020304" pitchFamily="18" charset="0"/>
                          </a:rPr>
                          <m:t>→</m:t>
                        </m:r>
                        <m:r>
                          <a:rPr lang="en-US" sz="2400" b="0" i="1" smtClean="0">
                            <a:latin typeface="Cambria Math"/>
                            <a:ea typeface="Cambria Math"/>
                            <a:cs typeface="Times New Roman" panose="02020603050405020304" pitchFamily="18" charset="0"/>
                          </a:rPr>
                          <m:t>𝑏</m:t>
                        </m:r>
                      </m:sub>
                    </m:sSub>
                    <m:r>
                      <a:rPr lang="en-US" sz="2400" i="1" smtClean="0">
                        <a:latin typeface="Cambria Math"/>
                        <a:ea typeface="Cambria Math"/>
                        <a:cs typeface="Times New Roman" panose="02020603050405020304" pitchFamily="18" charset="0"/>
                      </a:rPr>
                      <m:t>𝜌</m:t>
                    </m:r>
                    <m:d>
                      <m:dPr>
                        <m:ctrlPr>
                          <a:rPr lang="en-US" sz="2400" b="0" i="1" smtClean="0">
                            <a:latin typeface="Cambria Math"/>
                            <a:ea typeface="Cambria Math"/>
                            <a:cs typeface="Times New Roman" panose="02020603050405020304" pitchFamily="18" charset="0"/>
                          </a:rPr>
                        </m:ctrlPr>
                      </m:dPr>
                      <m:e>
                        <m:sSub>
                          <m:sSubPr>
                            <m:ctrlPr>
                              <a:rPr lang="en-US" sz="2400" b="0" i="1" smtClean="0">
                                <a:latin typeface="Cambria Math"/>
                                <a:ea typeface="Cambria Math"/>
                                <a:cs typeface="Times New Roman" panose="02020603050405020304" pitchFamily="18" charset="0"/>
                              </a:rPr>
                            </m:ctrlPr>
                          </m:sSubPr>
                          <m:e>
                            <m:r>
                              <a:rPr lang="en-US" sz="2400" b="0" i="1" smtClean="0">
                                <a:latin typeface="Cambria Math"/>
                                <a:ea typeface="Cambria Math"/>
                                <a:cs typeface="Times New Roman" panose="02020603050405020304" pitchFamily="18" charset="0"/>
                              </a:rPr>
                              <m:t>𝜔</m:t>
                            </m:r>
                          </m:e>
                          <m:sub>
                            <m:r>
                              <a:rPr lang="en-US" sz="2400" b="0" i="1" smtClean="0">
                                <a:latin typeface="Cambria Math"/>
                                <a:ea typeface="Cambria Math"/>
                                <a:cs typeface="Times New Roman" panose="02020603050405020304" pitchFamily="18" charset="0"/>
                              </a:rPr>
                              <m:t>0</m:t>
                            </m:r>
                          </m:sub>
                        </m:sSub>
                      </m:e>
                    </m:d>
                    <m:r>
                      <a:rPr lang="en-US" sz="2400" b="0" i="1" smtClean="0">
                        <a:latin typeface="Cambria Math"/>
                        <a:ea typeface="Cambria Math"/>
                        <a:cs typeface="Times New Roman" panose="02020603050405020304" pitchFamily="18" charset="0"/>
                      </a:rPr>
                      <m:t>=</m:t>
                    </m:r>
                    <m:sSub>
                      <m:sSubPr>
                        <m:ctrlPr>
                          <a:rPr lang="en-US" sz="2400" i="1" smtClean="0">
                            <a:latin typeface="Cambria Math"/>
                            <a:cs typeface="Times New Roman" panose="02020603050405020304" pitchFamily="18" charset="0"/>
                          </a:rPr>
                        </m:ctrlPr>
                      </m:sSubPr>
                      <m:e>
                        <m:sSub>
                          <m:sSubPr>
                            <m:ctrlPr>
                              <a:rPr lang="en-US" sz="2400" i="1" smtClean="0">
                                <a:latin typeface="Cambria Math"/>
                                <a:cs typeface="Times New Roman" panose="02020603050405020304" pitchFamily="18" charset="0"/>
                              </a:rPr>
                            </m:ctrlPr>
                          </m:sSubPr>
                          <m:e>
                            <m:r>
                              <a:rPr lang="en-US" sz="2400" b="0" i="1" smtClean="0">
                                <a:latin typeface="Cambria Math"/>
                                <a:cs typeface="Times New Roman" panose="02020603050405020304" pitchFamily="18" charset="0"/>
                              </a:rPr>
                              <m:t>𝑁</m:t>
                            </m:r>
                          </m:e>
                          <m:sub>
                            <m:r>
                              <a:rPr lang="en-US" sz="2400" b="0" i="1" smtClean="0">
                                <a:latin typeface="Cambria Math"/>
                                <a:cs typeface="Times New Roman" panose="02020603050405020304" pitchFamily="18" charset="0"/>
                              </a:rPr>
                              <m:t>𝑏</m:t>
                            </m:r>
                          </m:sub>
                        </m:sSub>
                        <m:r>
                          <a:rPr lang="en-US" sz="2400" b="0" i="1" smtClean="0">
                            <a:latin typeface="Cambria Math"/>
                            <a:cs typeface="Times New Roman" panose="02020603050405020304" pitchFamily="18" charset="0"/>
                          </a:rPr>
                          <m:t>𝐵</m:t>
                        </m:r>
                      </m:e>
                      <m:sub>
                        <m:r>
                          <a:rPr lang="en-US" sz="2400" b="0" i="1" smtClean="0">
                            <a:latin typeface="Cambria Math"/>
                            <a:cs typeface="Times New Roman" panose="02020603050405020304" pitchFamily="18" charset="0"/>
                          </a:rPr>
                          <m:t>𝑏</m:t>
                        </m:r>
                        <m:r>
                          <a:rPr lang="en-US" sz="2400" b="0" i="1" smtClean="0">
                            <a:latin typeface="Cambria Math"/>
                            <a:ea typeface="Cambria Math"/>
                            <a:cs typeface="Times New Roman" panose="02020603050405020304" pitchFamily="18" charset="0"/>
                          </a:rPr>
                          <m:t>→</m:t>
                        </m:r>
                        <m:r>
                          <a:rPr lang="en-US" sz="2400" b="0" i="1" smtClean="0">
                            <a:latin typeface="Cambria Math"/>
                            <a:ea typeface="Cambria Math"/>
                            <a:cs typeface="Times New Roman" panose="02020603050405020304" pitchFamily="18" charset="0"/>
                          </a:rPr>
                          <m:t>𝑎</m:t>
                        </m:r>
                      </m:sub>
                    </m:sSub>
                    <m:r>
                      <a:rPr lang="en-US" sz="2400" i="1" smtClean="0">
                        <a:latin typeface="Cambria Math"/>
                        <a:ea typeface="Cambria Math"/>
                        <a:cs typeface="Times New Roman" panose="02020603050405020304" pitchFamily="18" charset="0"/>
                      </a:rPr>
                      <m:t>𝜌</m:t>
                    </m:r>
                    <m:r>
                      <a:rPr lang="en-US" sz="2400" b="0" i="1" smtClean="0">
                        <a:latin typeface="Cambria Math"/>
                        <a:ea typeface="Cambria Math"/>
                        <a:cs typeface="Times New Roman" panose="02020603050405020304" pitchFamily="18" charset="0"/>
                      </a:rPr>
                      <m:t>(</m:t>
                    </m:r>
                    <m:sSub>
                      <m:sSubPr>
                        <m:ctrlPr>
                          <a:rPr lang="en-US" sz="2400" b="0" i="1" smtClean="0">
                            <a:latin typeface="Cambria Math"/>
                            <a:ea typeface="Cambria Math"/>
                            <a:cs typeface="Times New Roman" panose="02020603050405020304" pitchFamily="18" charset="0"/>
                          </a:rPr>
                        </m:ctrlPr>
                      </m:sSubPr>
                      <m:e>
                        <m:r>
                          <a:rPr lang="en-US" sz="2400" b="0" i="1" smtClean="0">
                            <a:latin typeface="Cambria Math"/>
                            <a:ea typeface="Cambria Math"/>
                            <a:cs typeface="Times New Roman" panose="02020603050405020304" pitchFamily="18" charset="0"/>
                          </a:rPr>
                          <m:t>𝜔</m:t>
                        </m:r>
                      </m:e>
                      <m:sub>
                        <m:r>
                          <a:rPr lang="en-US" sz="2400" b="0" i="1" smtClean="0">
                            <a:latin typeface="Cambria Math"/>
                            <a:ea typeface="Cambria Math"/>
                            <a:cs typeface="Times New Roman" panose="02020603050405020304" pitchFamily="18" charset="0"/>
                          </a:rPr>
                          <m:t>0</m:t>
                        </m:r>
                      </m:sub>
                    </m:sSub>
                    <m:r>
                      <a:rPr lang="en-US" sz="2400" b="0" i="1" smtClean="0">
                        <a:latin typeface="Cambria Math"/>
                        <a:ea typeface="Cambria Math"/>
                        <a:cs typeface="Times New Roman" panose="02020603050405020304" pitchFamily="18" charset="0"/>
                      </a:rPr>
                      <m:t>)</m:t>
                    </m:r>
                  </m:oMath>
                </a14:m>
                <a:r>
                  <a:rPr lang="en-US" sz="2400" dirty="0" smtClean="0">
                    <a:latin typeface="Times New Roman" panose="02020603050405020304" pitchFamily="18" charset="0"/>
                    <a:cs typeface="Times New Roman" panose="02020603050405020304" pitchFamily="18" charset="0"/>
                  </a:rPr>
                  <a:t> </a:t>
                </a:r>
                <a:r>
                  <a:rPr lang="en-US" sz="2400" smtClean="0">
                    <a:latin typeface="Times New Roman" panose="02020603050405020304" pitchFamily="18" charset="0"/>
                    <a:cs typeface="Times New Roman" panose="02020603050405020304" pitchFamily="18" charset="0"/>
                  </a:rPr>
                  <a:t>when the system is in thermal equilibrium.</a:t>
                </a:r>
                <a:endParaRPr lang="en-US" sz="2400" dirty="0" smtClean="0">
                  <a:latin typeface="Times New Roman" panose="02020603050405020304" pitchFamily="18" charset="0"/>
                  <a:cs typeface="Times New Roman" panose="02020603050405020304" pitchFamily="18" charset="0"/>
                </a:endParaRPr>
              </a:p>
              <a:p>
                <a:pPr marL="457200" indent="-457200">
                  <a:buAutoNum type="alphaUcPeriod"/>
                </a:pPr>
                <a:r>
                  <a:rPr lang="en-US" sz="2400" dirty="0" smtClean="0">
                    <a:latin typeface="Times New Roman" panose="02020603050405020304" pitchFamily="18" charset="0"/>
                    <a:cs typeface="Times New Roman" panose="02020603050405020304" pitchFamily="18" charset="0"/>
                  </a:rPr>
                  <a:t>1 only  B.  1 and 2 only  C.  1 and 3 only  D.  2 and 3 only  </a:t>
                </a:r>
              </a:p>
              <a:p>
                <a:r>
                  <a:rPr lang="en-US" sz="2400" dirty="0" smtClean="0">
                    <a:latin typeface="Times New Roman" panose="02020603050405020304" pitchFamily="18" charset="0"/>
                    <a:cs typeface="Times New Roman" panose="02020603050405020304" pitchFamily="18" charset="0"/>
                  </a:rPr>
                  <a:t>E.  All of the above</a:t>
                </a:r>
                <a:endParaRPr lang="en-US" sz="2400" dirty="0">
                  <a:latin typeface="Times New Roman" panose="02020603050405020304" pitchFamily="18" charset="0"/>
                  <a:cs typeface="Times New Roman" panose="02020603050405020304" pitchFamily="18" charset="0"/>
                </a:endParaRPr>
              </a:p>
            </p:txBody>
          </p:sp>
        </mc:Choice>
        <mc:Fallback>
          <p:sp>
            <p:nvSpPr>
              <p:cNvPr id="2" name="TextBox 1"/>
              <p:cNvSpPr txBox="1">
                <a:spLocks noRot="1" noChangeAspect="1" noMove="1" noResize="1" noEditPoints="1" noAdjustHandles="1" noChangeArrowheads="1" noChangeShapeType="1" noTextEdit="1"/>
              </p:cNvSpPr>
              <p:nvPr/>
            </p:nvSpPr>
            <p:spPr>
              <a:xfrm>
                <a:off x="0" y="0"/>
                <a:ext cx="9144000" cy="6740307"/>
              </a:xfrm>
              <a:prstGeom prst="rect">
                <a:avLst/>
              </a:prstGeom>
              <a:blipFill rotWithShape="1">
                <a:blip r:embed="rId2"/>
                <a:stretch>
                  <a:fillRect l="-1000" t="-723" r="-267" b="-1085"/>
                </a:stretch>
              </a:blipFill>
            </p:spPr>
            <p:txBody>
              <a:bodyPr/>
              <a:lstStyle/>
              <a:p>
                <a:r>
                  <a:rPr lang="en-US">
                    <a:noFill/>
                  </a:rPr>
                  <a:t> </a:t>
                </a:r>
              </a:p>
            </p:txBody>
          </p:sp>
        </mc:Fallback>
      </mc:AlternateContent>
    </p:spTree>
    <p:extLst>
      <p:ext uri="{BB962C8B-B14F-4D97-AF65-F5344CB8AC3E}">
        <p14:creationId xmlns:p14="http://schemas.microsoft.com/office/powerpoint/2010/main" val="11280369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extBox 1"/>
              <p:cNvSpPr txBox="1"/>
              <p:nvPr/>
            </p:nvSpPr>
            <p:spPr>
              <a:xfrm>
                <a:off x="0" y="0"/>
                <a:ext cx="9144000" cy="7937814"/>
              </a:xfrm>
              <a:prstGeom prst="rect">
                <a:avLst/>
              </a:prstGeom>
              <a:noFill/>
            </p:spPr>
            <p:txBody>
              <a:bodyPr wrap="square" rtlCol="0">
                <a:spAutoFit/>
              </a:bodyPr>
              <a:lstStyle/>
              <a:p>
                <a:pPr algn="ctr"/>
                <a:r>
                  <a:rPr lang="en-US" sz="2400" i="1" dirty="0" smtClean="0">
                    <a:latin typeface="Times New Roman" panose="02020603050405020304" pitchFamily="18" charset="0"/>
                    <a:cs typeface="Times New Roman" panose="02020603050405020304" pitchFamily="18" charset="0"/>
                  </a:rPr>
                  <a:t>QM2 Concept Test 14.5</a:t>
                </a:r>
              </a:p>
              <a:p>
                <a:r>
                  <a:rPr lang="en-US" sz="2400" dirty="0" smtClean="0">
                    <a:latin typeface="Times New Roman" panose="02020603050405020304" pitchFamily="18" charset="0"/>
                    <a:cs typeface="Times New Roman" panose="02020603050405020304" pitchFamily="18" charset="0"/>
                  </a:rPr>
                  <a:t>A two-level system has </a:t>
                </a:r>
                <a14:m>
                  <m:oMath xmlns:m="http://schemas.openxmlformats.org/officeDocument/2006/math">
                    <m:sSub>
                      <m:sSubPr>
                        <m:ctrlPr>
                          <a:rPr lang="en-US" sz="2400" i="1" smtClean="0">
                            <a:latin typeface="Cambria Math"/>
                            <a:cs typeface="Times New Roman" panose="02020603050405020304" pitchFamily="18" charset="0"/>
                          </a:rPr>
                        </m:ctrlPr>
                      </m:sSubPr>
                      <m:e>
                        <m:r>
                          <a:rPr lang="en-US" sz="2400" b="0" i="1" smtClean="0">
                            <a:latin typeface="Cambria Math"/>
                            <a:cs typeface="Times New Roman" panose="02020603050405020304" pitchFamily="18" charset="0"/>
                          </a:rPr>
                          <m:t>𝑁</m:t>
                        </m:r>
                      </m:e>
                      <m:sub>
                        <m:r>
                          <a:rPr lang="en-US" sz="2400" b="0" i="1" smtClean="0">
                            <a:latin typeface="Cambria Math"/>
                            <a:cs typeface="Times New Roman" panose="02020603050405020304" pitchFamily="18" charset="0"/>
                          </a:rPr>
                          <m:t>𝑎</m:t>
                        </m:r>
                      </m:sub>
                    </m:sSub>
                  </m:oMath>
                </a14:m>
                <a:r>
                  <a:rPr lang="en-US" sz="2400" dirty="0" smtClean="0">
                    <a:latin typeface="Times New Roman" panose="02020603050405020304" pitchFamily="18" charset="0"/>
                    <a:cs typeface="Times New Roman" panose="02020603050405020304" pitchFamily="18" charset="0"/>
                  </a:rPr>
                  <a:t> and </a:t>
                </a:r>
                <a14:m>
                  <m:oMath xmlns:m="http://schemas.openxmlformats.org/officeDocument/2006/math">
                    <m:sSub>
                      <m:sSubPr>
                        <m:ctrlPr>
                          <a:rPr lang="en-US" sz="2400" i="1" smtClean="0">
                            <a:latin typeface="Cambria Math"/>
                            <a:cs typeface="Times New Roman" panose="02020603050405020304" pitchFamily="18" charset="0"/>
                          </a:rPr>
                        </m:ctrlPr>
                      </m:sSubPr>
                      <m:e>
                        <m:r>
                          <a:rPr lang="en-US" sz="2400" b="0" i="1" smtClean="0">
                            <a:latin typeface="Cambria Math"/>
                            <a:cs typeface="Times New Roman" panose="02020603050405020304" pitchFamily="18" charset="0"/>
                          </a:rPr>
                          <m:t>𝑁</m:t>
                        </m:r>
                      </m:e>
                      <m:sub>
                        <m:r>
                          <a:rPr lang="en-US" sz="2400" b="0" i="1" smtClean="0">
                            <a:latin typeface="Cambria Math"/>
                            <a:cs typeface="Times New Roman" panose="02020603050405020304" pitchFamily="18" charset="0"/>
                          </a:rPr>
                          <m:t>𝑏</m:t>
                        </m:r>
                      </m:sub>
                    </m:sSub>
                  </m:oMath>
                </a14:m>
                <a:r>
                  <a:rPr lang="en-US" sz="2400" dirty="0" smtClean="0">
                    <a:latin typeface="Times New Roman" panose="02020603050405020304" pitchFamily="18" charset="0"/>
                    <a:cs typeface="Times New Roman" panose="02020603050405020304" pitchFamily="18" charset="0"/>
                  </a:rPr>
                  <a:t> particles in the lower and  higher energy levels, respectively.  </a:t>
                </a:r>
                <a14:m>
                  <m:oMath xmlns:m="http://schemas.openxmlformats.org/officeDocument/2006/math">
                    <m:r>
                      <a:rPr lang="en-US" sz="2400" i="1" dirty="0" smtClean="0">
                        <a:latin typeface="Cambria Math"/>
                        <a:cs typeface="Times New Roman" panose="02020603050405020304" pitchFamily="18" charset="0"/>
                      </a:rPr>
                      <m:t>𝐴</m:t>
                    </m:r>
                  </m:oMath>
                </a14:m>
                <a:r>
                  <a:rPr lang="en-US" sz="2400" dirty="0" smtClean="0">
                    <a:latin typeface="Times New Roman" panose="02020603050405020304" pitchFamily="18" charset="0"/>
                    <a:cs typeface="Times New Roman" panose="02020603050405020304" pitchFamily="18" charset="0"/>
                  </a:rPr>
                  <a:t> is the spontaneous emission rate.  </a:t>
                </a:r>
                <a14:m>
                  <m:oMath xmlns:m="http://schemas.openxmlformats.org/officeDocument/2006/math">
                    <m:sSub>
                      <m:sSubPr>
                        <m:ctrlPr>
                          <a:rPr lang="en-US" sz="2400" i="1" smtClean="0">
                            <a:latin typeface="Cambria Math"/>
                            <a:cs typeface="Times New Roman" panose="02020603050405020304" pitchFamily="18" charset="0"/>
                          </a:rPr>
                        </m:ctrlPr>
                      </m:sSubPr>
                      <m:e>
                        <m:r>
                          <a:rPr lang="en-US" sz="2400" b="0" i="1" smtClean="0">
                            <a:latin typeface="Cambria Math"/>
                            <a:cs typeface="Times New Roman" panose="02020603050405020304" pitchFamily="18" charset="0"/>
                          </a:rPr>
                          <m:t>𝐵</m:t>
                        </m:r>
                      </m:e>
                      <m:sub>
                        <m:r>
                          <a:rPr lang="en-US" sz="2400" b="0" i="1" smtClean="0">
                            <a:latin typeface="Cambria Math"/>
                            <a:cs typeface="Times New Roman" panose="02020603050405020304" pitchFamily="18" charset="0"/>
                          </a:rPr>
                          <m:t>𝑏</m:t>
                        </m:r>
                        <m:r>
                          <a:rPr lang="en-US" sz="2400" b="0" i="1" smtClean="0">
                            <a:latin typeface="Cambria Math"/>
                            <a:ea typeface="Cambria Math"/>
                            <a:cs typeface="Times New Roman" panose="02020603050405020304" pitchFamily="18" charset="0"/>
                          </a:rPr>
                          <m:t>→</m:t>
                        </m:r>
                        <m:r>
                          <a:rPr lang="en-US" sz="2400" b="0" i="1" smtClean="0">
                            <a:latin typeface="Cambria Math"/>
                            <a:ea typeface="Cambria Math"/>
                            <a:cs typeface="Times New Roman" panose="02020603050405020304" pitchFamily="18" charset="0"/>
                          </a:rPr>
                          <m:t>𝑎</m:t>
                        </m:r>
                      </m:sub>
                    </m:sSub>
                    <m:r>
                      <a:rPr lang="en-US" sz="2400" i="1" smtClean="0">
                        <a:latin typeface="Cambria Math"/>
                        <a:ea typeface="Cambria Math"/>
                        <a:cs typeface="Times New Roman" panose="02020603050405020304" pitchFamily="18" charset="0"/>
                      </a:rPr>
                      <m:t>𝜌</m:t>
                    </m:r>
                    <m:r>
                      <a:rPr lang="en-US" sz="2400" b="0" i="1" smtClean="0">
                        <a:latin typeface="Cambria Math"/>
                        <a:ea typeface="Cambria Math"/>
                        <a:cs typeface="Times New Roman" panose="02020603050405020304" pitchFamily="18" charset="0"/>
                      </a:rPr>
                      <m:t>(</m:t>
                    </m:r>
                    <m:sSub>
                      <m:sSubPr>
                        <m:ctrlPr>
                          <a:rPr lang="en-US" sz="2400" b="0" i="1" smtClean="0">
                            <a:latin typeface="Cambria Math"/>
                            <a:ea typeface="Cambria Math"/>
                            <a:cs typeface="Times New Roman" panose="02020603050405020304" pitchFamily="18" charset="0"/>
                          </a:rPr>
                        </m:ctrlPr>
                      </m:sSubPr>
                      <m:e>
                        <m:r>
                          <a:rPr lang="en-US" sz="2400" b="0" i="1" smtClean="0">
                            <a:latin typeface="Cambria Math"/>
                            <a:ea typeface="Cambria Math"/>
                            <a:cs typeface="Times New Roman" panose="02020603050405020304" pitchFamily="18" charset="0"/>
                          </a:rPr>
                          <m:t>𝜔</m:t>
                        </m:r>
                      </m:e>
                      <m:sub>
                        <m:r>
                          <a:rPr lang="en-US" sz="2400" b="0" i="1" smtClean="0">
                            <a:latin typeface="Cambria Math"/>
                            <a:ea typeface="Cambria Math"/>
                            <a:cs typeface="Times New Roman" panose="02020603050405020304" pitchFamily="18" charset="0"/>
                          </a:rPr>
                          <m:t>0</m:t>
                        </m:r>
                      </m:sub>
                    </m:sSub>
                    <m:r>
                      <a:rPr lang="en-US" sz="2400" b="0" i="1" smtClean="0">
                        <a:latin typeface="Cambria Math"/>
                        <a:ea typeface="Cambria Math"/>
                        <a:cs typeface="Times New Roman" panose="02020603050405020304" pitchFamily="18" charset="0"/>
                      </a:rPr>
                      <m:t>)</m:t>
                    </m:r>
                  </m:oMath>
                </a14:m>
                <a:r>
                  <a:rPr lang="en-US" sz="2400" dirty="0" smtClean="0">
                    <a:latin typeface="Times New Roman" panose="02020603050405020304" pitchFamily="18" charset="0"/>
                    <a:cs typeface="Times New Roman" panose="02020603050405020304" pitchFamily="18" charset="0"/>
                  </a:rPr>
                  <a:t> and </a:t>
                </a:r>
                <a14:m>
                  <m:oMath xmlns:m="http://schemas.openxmlformats.org/officeDocument/2006/math">
                    <m:sSub>
                      <m:sSubPr>
                        <m:ctrlPr>
                          <a:rPr lang="en-US" sz="2400" i="1" smtClean="0">
                            <a:latin typeface="Cambria Math"/>
                            <a:cs typeface="Times New Roman" panose="02020603050405020304" pitchFamily="18" charset="0"/>
                          </a:rPr>
                        </m:ctrlPr>
                      </m:sSubPr>
                      <m:e>
                        <m:r>
                          <a:rPr lang="en-US" sz="2400" b="0" i="1" smtClean="0">
                            <a:latin typeface="Cambria Math"/>
                            <a:cs typeface="Times New Roman" panose="02020603050405020304" pitchFamily="18" charset="0"/>
                          </a:rPr>
                          <m:t>𝐵</m:t>
                        </m:r>
                      </m:e>
                      <m:sub>
                        <m:r>
                          <a:rPr lang="en-US" sz="2400" b="0" i="1" smtClean="0">
                            <a:latin typeface="Cambria Math"/>
                            <a:cs typeface="Times New Roman" panose="02020603050405020304" pitchFamily="18" charset="0"/>
                          </a:rPr>
                          <m:t>𝑎</m:t>
                        </m:r>
                        <m:r>
                          <a:rPr lang="en-US" sz="2400" b="0" i="1" smtClean="0">
                            <a:latin typeface="Cambria Math"/>
                            <a:ea typeface="Cambria Math"/>
                            <a:cs typeface="Times New Roman" panose="02020603050405020304" pitchFamily="18" charset="0"/>
                          </a:rPr>
                          <m:t>→</m:t>
                        </m:r>
                        <m:r>
                          <a:rPr lang="en-US" sz="2400" b="0" i="1" smtClean="0">
                            <a:latin typeface="Cambria Math"/>
                            <a:ea typeface="Cambria Math"/>
                            <a:cs typeface="Times New Roman" panose="02020603050405020304" pitchFamily="18" charset="0"/>
                          </a:rPr>
                          <m:t>𝑏</m:t>
                        </m:r>
                      </m:sub>
                    </m:sSub>
                    <m:r>
                      <a:rPr lang="en-US" sz="2400" i="1" smtClean="0">
                        <a:latin typeface="Cambria Math"/>
                        <a:ea typeface="Cambria Math"/>
                        <a:cs typeface="Times New Roman" panose="02020603050405020304" pitchFamily="18" charset="0"/>
                      </a:rPr>
                      <m:t>𝜌</m:t>
                    </m:r>
                    <m:r>
                      <a:rPr lang="en-US" sz="2400" b="0" i="1" smtClean="0">
                        <a:latin typeface="Cambria Math"/>
                        <a:ea typeface="Cambria Math"/>
                        <a:cs typeface="Times New Roman" panose="02020603050405020304" pitchFamily="18" charset="0"/>
                      </a:rPr>
                      <m:t>(</m:t>
                    </m:r>
                    <m:sSub>
                      <m:sSubPr>
                        <m:ctrlPr>
                          <a:rPr lang="en-US" sz="2400" b="0" i="1" smtClean="0">
                            <a:latin typeface="Cambria Math"/>
                            <a:ea typeface="Cambria Math"/>
                            <a:cs typeface="Times New Roman" panose="02020603050405020304" pitchFamily="18" charset="0"/>
                          </a:rPr>
                        </m:ctrlPr>
                      </m:sSubPr>
                      <m:e>
                        <m:r>
                          <a:rPr lang="en-US" sz="2400" b="0" i="1" smtClean="0">
                            <a:latin typeface="Cambria Math"/>
                            <a:ea typeface="Cambria Math"/>
                            <a:cs typeface="Times New Roman" panose="02020603050405020304" pitchFamily="18" charset="0"/>
                          </a:rPr>
                          <m:t>𝜔</m:t>
                        </m:r>
                      </m:e>
                      <m:sub>
                        <m:r>
                          <a:rPr lang="en-US" sz="2400" b="0" i="1" smtClean="0">
                            <a:latin typeface="Cambria Math"/>
                            <a:ea typeface="Cambria Math"/>
                            <a:cs typeface="Times New Roman" panose="02020603050405020304" pitchFamily="18" charset="0"/>
                          </a:rPr>
                          <m:t>0</m:t>
                        </m:r>
                      </m:sub>
                    </m:sSub>
                    <m:r>
                      <a:rPr lang="en-US" sz="2400" b="0" i="1" smtClean="0">
                        <a:latin typeface="Cambria Math"/>
                        <a:ea typeface="Cambria Math"/>
                        <a:cs typeface="Times New Roman" panose="02020603050405020304" pitchFamily="18" charset="0"/>
                      </a:rPr>
                      <m:t>)</m:t>
                    </m:r>
                  </m:oMath>
                </a14:m>
                <a:r>
                  <a:rPr lang="en-US" sz="2400" dirty="0" smtClean="0">
                    <a:latin typeface="Times New Roman" panose="02020603050405020304" pitchFamily="18" charset="0"/>
                    <a:cs typeface="Times New Roman" panose="02020603050405020304" pitchFamily="18" charset="0"/>
                  </a:rPr>
                  <a:t>  are the stimulated emission and absorption rates.  Which one of the following equations correctly represents the change in the particle number in the upper state per unit time, </a:t>
                </a:r>
                <a14:m>
                  <m:oMath xmlns:m="http://schemas.openxmlformats.org/officeDocument/2006/math">
                    <m:f>
                      <m:fPr>
                        <m:ctrlPr>
                          <a:rPr lang="en-US" sz="2400" i="1" smtClean="0">
                            <a:latin typeface="Cambria Math"/>
                            <a:cs typeface="Times New Roman" panose="02020603050405020304" pitchFamily="18" charset="0"/>
                          </a:rPr>
                        </m:ctrlPr>
                      </m:fPr>
                      <m:num>
                        <m:r>
                          <a:rPr lang="en-US" sz="2400" b="0" i="1" smtClean="0">
                            <a:latin typeface="Cambria Math"/>
                            <a:cs typeface="Times New Roman" panose="02020603050405020304" pitchFamily="18" charset="0"/>
                          </a:rPr>
                          <m:t>𝑑</m:t>
                        </m:r>
                        <m:sSub>
                          <m:sSubPr>
                            <m:ctrlPr>
                              <a:rPr lang="en-US" sz="2400" b="0" i="1" smtClean="0">
                                <a:latin typeface="Cambria Math"/>
                                <a:cs typeface="Times New Roman" panose="02020603050405020304" pitchFamily="18" charset="0"/>
                              </a:rPr>
                            </m:ctrlPr>
                          </m:sSubPr>
                          <m:e>
                            <m:r>
                              <a:rPr lang="en-US" sz="2400" b="0" i="1" smtClean="0">
                                <a:latin typeface="Cambria Math"/>
                                <a:cs typeface="Times New Roman" panose="02020603050405020304" pitchFamily="18" charset="0"/>
                              </a:rPr>
                              <m:t>𝑁</m:t>
                            </m:r>
                          </m:e>
                          <m:sub>
                            <m:r>
                              <a:rPr lang="en-US" sz="2400" b="0" i="1" smtClean="0">
                                <a:latin typeface="Cambria Math"/>
                                <a:cs typeface="Times New Roman" panose="02020603050405020304" pitchFamily="18" charset="0"/>
                              </a:rPr>
                              <m:t>𝑏</m:t>
                            </m:r>
                          </m:sub>
                        </m:sSub>
                      </m:num>
                      <m:den>
                        <m:r>
                          <a:rPr lang="en-US" sz="2400" b="0" i="1" smtClean="0">
                            <a:latin typeface="Cambria Math"/>
                            <a:cs typeface="Times New Roman" panose="02020603050405020304" pitchFamily="18" charset="0"/>
                          </a:rPr>
                          <m:t>𝑑𝑡</m:t>
                        </m:r>
                      </m:den>
                    </m:f>
                  </m:oMath>
                </a14:m>
                <a:r>
                  <a:rPr lang="en-US" sz="2400" dirty="0" smtClean="0">
                    <a:latin typeface="Times New Roman" panose="02020603050405020304" pitchFamily="18" charset="0"/>
                    <a:cs typeface="Times New Roman" panose="02020603050405020304" pitchFamily="18" charset="0"/>
                  </a:rPr>
                  <a:t>?</a:t>
                </a:r>
                <a:endParaRPr lang="en-US" dirty="0" smtClean="0">
                  <a:latin typeface="Times New Roman" panose="02020603050405020304" pitchFamily="18" charset="0"/>
                  <a:cs typeface="Times New Roman" panose="02020603050405020304" pitchFamily="18" charset="0"/>
                </a:endParaRPr>
              </a:p>
              <a:p>
                <a:endParaRPr lang="en-US" sz="2400" dirty="0">
                  <a:latin typeface="Times New Roman" panose="02020603050405020304" pitchFamily="18" charset="0"/>
                  <a:cs typeface="Times New Roman" panose="02020603050405020304" pitchFamily="18" charset="0"/>
                </a:endParaRPr>
              </a:p>
              <a:p>
                <a:pPr marL="457200" indent="-457200">
                  <a:lnSpc>
                    <a:spcPct val="150000"/>
                  </a:lnSpc>
                  <a:buFont typeface="+mj-lt"/>
                  <a:buAutoNum type="alphaUcPeriod"/>
                </a:pPr>
                <a:r>
                  <a:rPr lang="en-US" sz="2400" dirty="0" smtClean="0">
                    <a:cs typeface="Times New Roman" panose="02020603050405020304" pitchFamily="18" charset="0"/>
                  </a:rPr>
                  <a:t> </a:t>
                </a:r>
                <a14:m>
                  <m:oMath xmlns:m="http://schemas.openxmlformats.org/officeDocument/2006/math">
                    <m:f>
                      <m:fPr>
                        <m:ctrlPr>
                          <a:rPr lang="en-US" sz="2400" i="1" smtClean="0">
                            <a:latin typeface="Cambria Math"/>
                            <a:cs typeface="Times New Roman" panose="02020603050405020304" pitchFamily="18" charset="0"/>
                          </a:rPr>
                        </m:ctrlPr>
                      </m:fPr>
                      <m:num>
                        <m:r>
                          <a:rPr lang="en-US" sz="2400" b="0" i="1" smtClean="0">
                            <a:latin typeface="Cambria Math"/>
                            <a:cs typeface="Times New Roman" panose="02020603050405020304" pitchFamily="18" charset="0"/>
                          </a:rPr>
                          <m:t>𝑑</m:t>
                        </m:r>
                        <m:sSub>
                          <m:sSubPr>
                            <m:ctrlPr>
                              <a:rPr lang="en-US" sz="2400" b="0" i="1" smtClean="0">
                                <a:latin typeface="Cambria Math"/>
                                <a:cs typeface="Times New Roman" panose="02020603050405020304" pitchFamily="18" charset="0"/>
                              </a:rPr>
                            </m:ctrlPr>
                          </m:sSubPr>
                          <m:e>
                            <m:r>
                              <a:rPr lang="en-US" sz="2400" b="0" i="1" smtClean="0">
                                <a:latin typeface="Cambria Math"/>
                                <a:cs typeface="Times New Roman" panose="02020603050405020304" pitchFamily="18" charset="0"/>
                              </a:rPr>
                              <m:t>𝑁</m:t>
                            </m:r>
                          </m:e>
                          <m:sub>
                            <m:r>
                              <a:rPr lang="en-US" sz="2400" b="0" i="1" smtClean="0">
                                <a:latin typeface="Cambria Math"/>
                                <a:cs typeface="Times New Roman" panose="02020603050405020304" pitchFamily="18" charset="0"/>
                              </a:rPr>
                              <m:t>𝑏</m:t>
                            </m:r>
                          </m:sub>
                        </m:sSub>
                      </m:num>
                      <m:den>
                        <m:r>
                          <a:rPr lang="en-US" sz="2400" b="0" i="1" smtClean="0">
                            <a:latin typeface="Cambria Math"/>
                            <a:cs typeface="Times New Roman" panose="02020603050405020304" pitchFamily="18" charset="0"/>
                          </a:rPr>
                          <m:t>𝑑𝑡</m:t>
                        </m:r>
                      </m:den>
                    </m:f>
                    <m:r>
                      <a:rPr lang="en-US" sz="2400" b="0" i="1" smtClean="0">
                        <a:latin typeface="Cambria Math"/>
                        <a:cs typeface="Times New Roman" panose="02020603050405020304" pitchFamily="18" charset="0"/>
                      </a:rPr>
                      <m:t>=</m:t>
                    </m:r>
                    <m:sSub>
                      <m:sSubPr>
                        <m:ctrlPr>
                          <a:rPr lang="en-US" sz="2400" b="0" i="1" smtClean="0">
                            <a:latin typeface="Cambria Math"/>
                            <a:cs typeface="Times New Roman" panose="02020603050405020304" pitchFamily="18" charset="0"/>
                          </a:rPr>
                        </m:ctrlPr>
                      </m:sSubPr>
                      <m:e>
                        <m:r>
                          <a:rPr lang="en-US" sz="2400" b="0" i="1" smtClean="0">
                            <a:latin typeface="Cambria Math"/>
                            <a:cs typeface="Times New Roman" panose="02020603050405020304" pitchFamily="18" charset="0"/>
                          </a:rPr>
                          <m:t>𝑁</m:t>
                        </m:r>
                      </m:e>
                      <m:sub>
                        <m:r>
                          <a:rPr lang="en-US" sz="2400" b="0" i="1" smtClean="0">
                            <a:latin typeface="Cambria Math"/>
                            <a:cs typeface="Times New Roman" panose="02020603050405020304" pitchFamily="18" charset="0"/>
                          </a:rPr>
                          <m:t>𝑏</m:t>
                        </m:r>
                      </m:sub>
                    </m:sSub>
                    <m:r>
                      <a:rPr lang="en-US" sz="2400" b="0" i="1" smtClean="0">
                        <a:latin typeface="Cambria Math"/>
                        <a:cs typeface="Times New Roman" panose="02020603050405020304" pitchFamily="18" charset="0"/>
                      </a:rPr>
                      <m:t>𝐴</m:t>
                    </m:r>
                    <m:r>
                      <a:rPr lang="en-US" sz="2400" b="0" i="1" smtClean="0">
                        <a:latin typeface="Cambria Math"/>
                        <a:cs typeface="Times New Roman" panose="02020603050405020304" pitchFamily="18" charset="0"/>
                      </a:rPr>
                      <m:t>+</m:t>
                    </m:r>
                    <m:sSub>
                      <m:sSubPr>
                        <m:ctrlPr>
                          <a:rPr lang="en-US" sz="2400" i="1" smtClean="0">
                            <a:latin typeface="Cambria Math"/>
                            <a:cs typeface="Times New Roman" panose="02020603050405020304" pitchFamily="18" charset="0"/>
                          </a:rPr>
                        </m:ctrlPr>
                      </m:sSubPr>
                      <m:e>
                        <m:r>
                          <a:rPr lang="en-US" sz="2400" b="0" i="1" smtClean="0">
                            <a:latin typeface="Cambria Math"/>
                            <a:cs typeface="Times New Roman" panose="02020603050405020304" pitchFamily="18" charset="0"/>
                          </a:rPr>
                          <m:t>𝑁</m:t>
                        </m:r>
                      </m:e>
                      <m:sub>
                        <m:r>
                          <a:rPr lang="en-US" sz="2400" b="0" i="1" smtClean="0">
                            <a:latin typeface="Cambria Math"/>
                            <a:cs typeface="Times New Roman" panose="02020603050405020304" pitchFamily="18" charset="0"/>
                          </a:rPr>
                          <m:t>𝑏</m:t>
                        </m:r>
                      </m:sub>
                    </m:sSub>
                    <m:sSub>
                      <m:sSubPr>
                        <m:ctrlPr>
                          <a:rPr lang="en-US" sz="2400" i="1" smtClean="0">
                            <a:latin typeface="Cambria Math"/>
                            <a:cs typeface="Times New Roman" panose="02020603050405020304" pitchFamily="18" charset="0"/>
                          </a:rPr>
                        </m:ctrlPr>
                      </m:sSubPr>
                      <m:e>
                        <m:r>
                          <a:rPr lang="en-US" sz="2400" b="0" i="1" smtClean="0">
                            <a:latin typeface="Cambria Math"/>
                            <a:cs typeface="Times New Roman" panose="02020603050405020304" pitchFamily="18" charset="0"/>
                          </a:rPr>
                          <m:t>𝐵</m:t>
                        </m:r>
                      </m:e>
                      <m:sub>
                        <m:r>
                          <a:rPr lang="en-US" sz="2400" b="0" i="1" smtClean="0">
                            <a:latin typeface="Cambria Math"/>
                            <a:cs typeface="Times New Roman" panose="02020603050405020304" pitchFamily="18" charset="0"/>
                          </a:rPr>
                          <m:t>𝑏</m:t>
                        </m:r>
                        <m:r>
                          <a:rPr lang="en-US" sz="2400" b="0" i="1" smtClean="0">
                            <a:latin typeface="Cambria Math"/>
                            <a:ea typeface="Cambria Math"/>
                            <a:cs typeface="Times New Roman" panose="02020603050405020304" pitchFamily="18" charset="0"/>
                          </a:rPr>
                          <m:t>→</m:t>
                        </m:r>
                        <m:r>
                          <a:rPr lang="en-US" sz="2400" b="0" i="1" smtClean="0">
                            <a:latin typeface="Cambria Math"/>
                            <a:ea typeface="Cambria Math"/>
                            <a:cs typeface="Times New Roman" panose="02020603050405020304" pitchFamily="18" charset="0"/>
                          </a:rPr>
                          <m:t>𝑎</m:t>
                        </m:r>
                      </m:sub>
                    </m:sSub>
                    <m:r>
                      <a:rPr lang="en-US" sz="2400" i="1" smtClean="0">
                        <a:latin typeface="Cambria Math"/>
                        <a:ea typeface="Cambria Math"/>
                        <a:cs typeface="Times New Roman" panose="02020603050405020304" pitchFamily="18" charset="0"/>
                      </a:rPr>
                      <m:t>𝜌</m:t>
                    </m:r>
                    <m:d>
                      <m:dPr>
                        <m:ctrlPr>
                          <a:rPr lang="en-US" sz="2400" b="0" i="1" smtClean="0">
                            <a:latin typeface="Cambria Math"/>
                            <a:ea typeface="Cambria Math"/>
                            <a:cs typeface="Times New Roman" panose="02020603050405020304" pitchFamily="18" charset="0"/>
                          </a:rPr>
                        </m:ctrlPr>
                      </m:dPr>
                      <m:e>
                        <m:sSub>
                          <m:sSubPr>
                            <m:ctrlPr>
                              <a:rPr lang="en-US" sz="2400" b="0" i="1" smtClean="0">
                                <a:latin typeface="Cambria Math"/>
                                <a:ea typeface="Cambria Math"/>
                                <a:cs typeface="Times New Roman" panose="02020603050405020304" pitchFamily="18" charset="0"/>
                              </a:rPr>
                            </m:ctrlPr>
                          </m:sSubPr>
                          <m:e>
                            <m:r>
                              <a:rPr lang="en-US" sz="2400" b="0" i="1" smtClean="0">
                                <a:latin typeface="Cambria Math"/>
                                <a:ea typeface="Cambria Math"/>
                                <a:cs typeface="Times New Roman" panose="02020603050405020304" pitchFamily="18" charset="0"/>
                              </a:rPr>
                              <m:t>𝜔</m:t>
                            </m:r>
                          </m:e>
                          <m:sub>
                            <m:r>
                              <a:rPr lang="en-US" sz="2400" b="0" i="1" smtClean="0">
                                <a:latin typeface="Cambria Math"/>
                                <a:ea typeface="Cambria Math"/>
                                <a:cs typeface="Times New Roman" panose="02020603050405020304" pitchFamily="18" charset="0"/>
                              </a:rPr>
                              <m:t>0</m:t>
                            </m:r>
                          </m:sub>
                        </m:sSub>
                      </m:e>
                    </m:d>
                    <m:r>
                      <a:rPr lang="en-US" sz="2400" b="0" i="1" smtClean="0">
                        <a:latin typeface="Cambria Math"/>
                        <a:ea typeface="Cambria Math"/>
                        <a:cs typeface="Times New Roman" panose="02020603050405020304" pitchFamily="18" charset="0"/>
                      </a:rPr>
                      <m:t>+</m:t>
                    </m:r>
                    <m:sSub>
                      <m:sSubPr>
                        <m:ctrlPr>
                          <a:rPr lang="en-US" sz="2400" i="1" smtClean="0">
                            <a:latin typeface="Cambria Math"/>
                            <a:cs typeface="Times New Roman" panose="02020603050405020304" pitchFamily="18" charset="0"/>
                          </a:rPr>
                        </m:ctrlPr>
                      </m:sSubPr>
                      <m:e>
                        <m:r>
                          <a:rPr lang="en-US" sz="2400" b="0" i="1" smtClean="0">
                            <a:latin typeface="Cambria Math"/>
                            <a:cs typeface="Times New Roman" panose="02020603050405020304" pitchFamily="18" charset="0"/>
                          </a:rPr>
                          <m:t>𝑁</m:t>
                        </m:r>
                      </m:e>
                      <m:sub>
                        <m:r>
                          <a:rPr lang="en-US" sz="2400" b="0" i="1" smtClean="0">
                            <a:latin typeface="Cambria Math"/>
                            <a:cs typeface="Times New Roman" panose="02020603050405020304" pitchFamily="18" charset="0"/>
                          </a:rPr>
                          <m:t>𝑎</m:t>
                        </m:r>
                      </m:sub>
                    </m:sSub>
                    <m:sSub>
                      <m:sSubPr>
                        <m:ctrlPr>
                          <a:rPr lang="en-US" sz="2400" i="1" smtClean="0">
                            <a:latin typeface="Cambria Math"/>
                            <a:cs typeface="Times New Roman" panose="02020603050405020304" pitchFamily="18" charset="0"/>
                          </a:rPr>
                        </m:ctrlPr>
                      </m:sSubPr>
                      <m:e>
                        <m:r>
                          <a:rPr lang="en-US" sz="2400" b="0" i="1" smtClean="0">
                            <a:latin typeface="Cambria Math"/>
                            <a:cs typeface="Times New Roman" panose="02020603050405020304" pitchFamily="18" charset="0"/>
                          </a:rPr>
                          <m:t>𝐵</m:t>
                        </m:r>
                      </m:e>
                      <m:sub>
                        <m:r>
                          <a:rPr lang="en-US" sz="2400" b="0" i="1" smtClean="0">
                            <a:latin typeface="Cambria Math"/>
                            <a:cs typeface="Times New Roman" panose="02020603050405020304" pitchFamily="18" charset="0"/>
                          </a:rPr>
                          <m:t>𝑎</m:t>
                        </m:r>
                        <m:r>
                          <a:rPr lang="en-US" sz="2400" b="0" i="1" smtClean="0">
                            <a:latin typeface="Cambria Math"/>
                            <a:ea typeface="Cambria Math"/>
                            <a:cs typeface="Times New Roman" panose="02020603050405020304" pitchFamily="18" charset="0"/>
                          </a:rPr>
                          <m:t>→</m:t>
                        </m:r>
                        <m:r>
                          <a:rPr lang="en-US" sz="2400" b="0" i="1" smtClean="0">
                            <a:latin typeface="Cambria Math"/>
                            <a:ea typeface="Cambria Math"/>
                            <a:cs typeface="Times New Roman" panose="02020603050405020304" pitchFamily="18" charset="0"/>
                          </a:rPr>
                          <m:t>𝑏</m:t>
                        </m:r>
                      </m:sub>
                    </m:sSub>
                    <m:r>
                      <a:rPr lang="en-US" sz="2400" i="1" smtClean="0">
                        <a:latin typeface="Cambria Math"/>
                        <a:ea typeface="Cambria Math"/>
                        <a:cs typeface="Times New Roman" panose="02020603050405020304" pitchFamily="18" charset="0"/>
                      </a:rPr>
                      <m:t>𝜌</m:t>
                    </m:r>
                    <m:r>
                      <a:rPr lang="en-US" sz="2400" b="0" i="1" smtClean="0">
                        <a:latin typeface="Cambria Math"/>
                        <a:ea typeface="Cambria Math"/>
                        <a:cs typeface="Times New Roman" panose="02020603050405020304" pitchFamily="18" charset="0"/>
                      </a:rPr>
                      <m:t>(</m:t>
                    </m:r>
                    <m:sSub>
                      <m:sSubPr>
                        <m:ctrlPr>
                          <a:rPr lang="en-US" sz="2400" b="0" i="1" smtClean="0">
                            <a:latin typeface="Cambria Math"/>
                            <a:ea typeface="Cambria Math"/>
                            <a:cs typeface="Times New Roman" panose="02020603050405020304" pitchFamily="18" charset="0"/>
                          </a:rPr>
                        </m:ctrlPr>
                      </m:sSubPr>
                      <m:e>
                        <m:r>
                          <a:rPr lang="en-US" sz="2400" b="0" i="1" smtClean="0">
                            <a:latin typeface="Cambria Math"/>
                            <a:ea typeface="Cambria Math"/>
                            <a:cs typeface="Times New Roman" panose="02020603050405020304" pitchFamily="18" charset="0"/>
                          </a:rPr>
                          <m:t>𝜔</m:t>
                        </m:r>
                      </m:e>
                      <m:sub>
                        <m:r>
                          <a:rPr lang="en-US" sz="2400" b="0" i="1" smtClean="0">
                            <a:latin typeface="Cambria Math"/>
                            <a:ea typeface="Cambria Math"/>
                            <a:cs typeface="Times New Roman" panose="02020603050405020304" pitchFamily="18" charset="0"/>
                          </a:rPr>
                          <m:t>0</m:t>
                        </m:r>
                      </m:sub>
                    </m:sSub>
                    <m:r>
                      <a:rPr lang="en-US" sz="2400" b="0" i="1" smtClean="0">
                        <a:latin typeface="Cambria Math"/>
                        <a:ea typeface="Cambria Math"/>
                        <a:cs typeface="Times New Roman" panose="02020603050405020304" pitchFamily="18" charset="0"/>
                      </a:rPr>
                      <m:t>)</m:t>
                    </m:r>
                  </m:oMath>
                </a14:m>
                <a:endParaRPr lang="en-US" sz="2400" dirty="0" smtClean="0">
                  <a:latin typeface="Times New Roman" panose="02020603050405020304" pitchFamily="18" charset="0"/>
                  <a:cs typeface="Times New Roman" panose="02020603050405020304" pitchFamily="18" charset="0"/>
                </a:endParaRPr>
              </a:p>
              <a:p>
                <a:pPr marL="457200" indent="-457200">
                  <a:lnSpc>
                    <a:spcPct val="150000"/>
                  </a:lnSpc>
                  <a:buFont typeface="+mj-lt"/>
                  <a:buAutoNum type="alphaUcPeriod"/>
                </a:pPr>
                <a:r>
                  <a:rPr lang="en-US" sz="2400" dirty="0" smtClean="0">
                    <a:cs typeface="Times New Roman" panose="02020603050405020304" pitchFamily="18" charset="0"/>
                  </a:rPr>
                  <a:t> </a:t>
                </a:r>
                <a14:m>
                  <m:oMath xmlns:m="http://schemas.openxmlformats.org/officeDocument/2006/math">
                    <m:f>
                      <m:fPr>
                        <m:ctrlPr>
                          <a:rPr lang="en-US" sz="2400" i="1" smtClean="0">
                            <a:latin typeface="Cambria Math"/>
                            <a:cs typeface="Times New Roman" panose="02020603050405020304" pitchFamily="18" charset="0"/>
                          </a:rPr>
                        </m:ctrlPr>
                      </m:fPr>
                      <m:num>
                        <m:r>
                          <a:rPr lang="en-US" sz="2400" b="0" i="1" smtClean="0">
                            <a:latin typeface="Cambria Math"/>
                            <a:cs typeface="Times New Roman" panose="02020603050405020304" pitchFamily="18" charset="0"/>
                          </a:rPr>
                          <m:t>𝑑</m:t>
                        </m:r>
                        <m:sSub>
                          <m:sSubPr>
                            <m:ctrlPr>
                              <a:rPr lang="en-US" sz="2400" b="0" i="1" smtClean="0">
                                <a:latin typeface="Cambria Math"/>
                                <a:cs typeface="Times New Roman" panose="02020603050405020304" pitchFamily="18" charset="0"/>
                              </a:rPr>
                            </m:ctrlPr>
                          </m:sSubPr>
                          <m:e>
                            <m:r>
                              <a:rPr lang="en-US" sz="2400" b="0" i="1" smtClean="0">
                                <a:latin typeface="Cambria Math"/>
                                <a:cs typeface="Times New Roman" panose="02020603050405020304" pitchFamily="18" charset="0"/>
                              </a:rPr>
                              <m:t>𝑁</m:t>
                            </m:r>
                          </m:e>
                          <m:sub>
                            <m:r>
                              <a:rPr lang="en-US" sz="2400" b="0" i="1" smtClean="0">
                                <a:latin typeface="Cambria Math"/>
                                <a:cs typeface="Times New Roman" panose="02020603050405020304" pitchFamily="18" charset="0"/>
                              </a:rPr>
                              <m:t>𝑏</m:t>
                            </m:r>
                          </m:sub>
                        </m:sSub>
                      </m:num>
                      <m:den>
                        <m:r>
                          <a:rPr lang="en-US" sz="2400" b="0" i="1" smtClean="0">
                            <a:latin typeface="Cambria Math"/>
                            <a:cs typeface="Times New Roman" panose="02020603050405020304" pitchFamily="18" charset="0"/>
                          </a:rPr>
                          <m:t>𝑑𝑡</m:t>
                        </m:r>
                      </m:den>
                    </m:f>
                    <m:r>
                      <a:rPr lang="en-US" sz="2400" b="0" i="1" smtClean="0">
                        <a:latin typeface="Cambria Math"/>
                        <a:cs typeface="Times New Roman" panose="02020603050405020304" pitchFamily="18" charset="0"/>
                      </a:rPr>
                      <m:t>=</m:t>
                    </m:r>
                    <m:sSub>
                      <m:sSubPr>
                        <m:ctrlPr>
                          <a:rPr lang="en-US" sz="2400" b="0" i="1" smtClean="0">
                            <a:latin typeface="Cambria Math"/>
                            <a:cs typeface="Times New Roman" panose="02020603050405020304" pitchFamily="18" charset="0"/>
                          </a:rPr>
                        </m:ctrlPr>
                      </m:sSubPr>
                      <m:e>
                        <m:r>
                          <a:rPr lang="en-US" sz="2400" b="0" i="1" smtClean="0">
                            <a:latin typeface="Cambria Math"/>
                            <a:cs typeface="Times New Roman" panose="02020603050405020304" pitchFamily="18" charset="0"/>
                          </a:rPr>
                          <m:t>−</m:t>
                        </m:r>
                        <m:r>
                          <a:rPr lang="en-US" sz="2400" b="0" i="1" smtClean="0">
                            <a:latin typeface="Cambria Math"/>
                            <a:cs typeface="Times New Roman" panose="02020603050405020304" pitchFamily="18" charset="0"/>
                          </a:rPr>
                          <m:t>𝑁</m:t>
                        </m:r>
                      </m:e>
                      <m:sub>
                        <m:r>
                          <a:rPr lang="en-US" sz="2400" b="0" i="1" smtClean="0">
                            <a:latin typeface="Cambria Math"/>
                            <a:cs typeface="Times New Roman" panose="02020603050405020304" pitchFamily="18" charset="0"/>
                          </a:rPr>
                          <m:t>𝑏</m:t>
                        </m:r>
                      </m:sub>
                    </m:sSub>
                    <m:r>
                      <a:rPr lang="en-US" sz="2400" b="0" i="1" smtClean="0">
                        <a:latin typeface="Cambria Math"/>
                        <a:cs typeface="Times New Roman" panose="02020603050405020304" pitchFamily="18" charset="0"/>
                      </a:rPr>
                      <m:t>𝐴</m:t>
                    </m:r>
                    <m:r>
                      <a:rPr lang="en-US" sz="2400" b="0" i="1" smtClean="0">
                        <a:latin typeface="Cambria Math"/>
                        <a:cs typeface="Times New Roman" panose="02020603050405020304" pitchFamily="18" charset="0"/>
                      </a:rPr>
                      <m:t>+</m:t>
                    </m:r>
                    <m:sSub>
                      <m:sSubPr>
                        <m:ctrlPr>
                          <a:rPr lang="en-US" sz="2400" i="1" smtClean="0">
                            <a:latin typeface="Cambria Math"/>
                            <a:cs typeface="Times New Roman" panose="02020603050405020304" pitchFamily="18" charset="0"/>
                          </a:rPr>
                        </m:ctrlPr>
                      </m:sSubPr>
                      <m:e>
                        <m:r>
                          <a:rPr lang="en-US" sz="2400" b="0" i="1" smtClean="0">
                            <a:latin typeface="Cambria Math"/>
                            <a:cs typeface="Times New Roman" panose="02020603050405020304" pitchFamily="18" charset="0"/>
                          </a:rPr>
                          <m:t>𝑁</m:t>
                        </m:r>
                      </m:e>
                      <m:sub>
                        <m:r>
                          <a:rPr lang="en-US" sz="2400" b="0" i="1" smtClean="0">
                            <a:latin typeface="Cambria Math"/>
                            <a:cs typeface="Times New Roman" panose="02020603050405020304" pitchFamily="18" charset="0"/>
                          </a:rPr>
                          <m:t>𝑏</m:t>
                        </m:r>
                      </m:sub>
                    </m:sSub>
                    <m:sSub>
                      <m:sSubPr>
                        <m:ctrlPr>
                          <a:rPr lang="en-US" sz="2400" i="1" smtClean="0">
                            <a:latin typeface="Cambria Math"/>
                            <a:cs typeface="Times New Roman" panose="02020603050405020304" pitchFamily="18" charset="0"/>
                          </a:rPr>
                        </m:ctrlPr>
                      </m:sSubPr>
                      <m:e>
                        <m:r>
                          <a:rPr lang="en-US" sz="2400" b="0" i="1" smtClean="0">
                            <a:latin typeface="Cambria Math"/>
                            <a:cs typeface="Times New Roman" panose="02020603050405020304" pitchFamily="18" charset="0"/>
                          </a:rPr>
                          <m:t>𝐵</m:t>
                        </m:r>
                      </m:e>
                      <m:sub>
                        <m:r>
                          <a:rPr lang="en-US" sz="2400" b="0" i="1" smtClean="0">
                            <a:latin typeface="Cambria Math"/>
                            <a:cs typeface="Times New Roman" panose="02020603050405020304" pitchFamily="18" charset="0"/>
                          </a:rPr>
                          <m:t>𝑏</m:t>
                        </m:r>
                        <m:r>
                          <a:rPr lang="en-US" sz="2400" b="0" i="1" smtClean="0">
                            <a:latin typeface="Cambria Math"/>
                            <a:ea typeface="Cambria Math"/>
                            <a:cs typeface="Times New Roman" panose="02020603050405020304" pitchFamily="18" charset="0"/>
                          </a:rPr>
                          <m:t>→</m:t>
                        </m:r>
                        <m:r>
                          <a:rPr lang="en-US" sz="2400" b="0" i="1" smtClean="0">
                            <a:latin typeface="Cambria Math"/>
                            <a:ea typeface="Cambria Math"/>
                            <a:cs typeface="Times New Roman" panose="02020603050405020304" pitchFamily="18" charset="0"/>
                          </a:rPr>
                          <m:t>𝑎</m:t>
                        </m:r>
                      </m:sub>
                    </m:sSub>
                    <m:r>
                      <a:rPr lang="en-US" sz="2400" i="1" smtClean="0">
                        <a:latin typeface="Cambria Math"/>
                        <a:ea typeface="Cambria Math"/>
                        <a:cs typeface="Times New Roman" panose="02020603050405020304" pitchFamily="18" charset="0"/>
                      </a:rPr>
                      <m:t>𝜌</m:t>
                    </m:r>
                    <m:d>
                      <m:dPr>
                        <m:ctrlPr>
                          <a:rPr lang="en-US" sz="2400" b="0" i="1" smtClean="0">
                            <a:latin typeface="Cambria Math"/>
                            <a:ea typeface="Cambria Math"/>
                            <a:cs typeface="Times New Roman" panose="02020603050405020304" pitchFamily="18" charset="0"/>
                          </a:rPr>
                        </m:ctrlPr>
                      </m:dPr>
                      <m:e>
                        <m:sSub>
                          <m:sSubPr>
                            <m:ctrlPr>
                              <a:rPr lang="en-US" sz="2400" b="0" i="1" smtClean="0">
                                <a:latin typeface="Cambria Math"/>
                                <a:ea typeface="Cambria Math"/>
                                <a:cs typeface="Times New Roman" panose="02020603050405020304" pitchFamily="18" charset="0"/>
                              </a:rPr>
                            </m:ctrlPr>
                          </m:sSubPr>
                          <m:e>
                            <m:r>
                              <a:rPr lang="en-US" sz="2400" b="0" i="1" smtClean="0">
                                <a:latin typeface="Cambria Math"/>
                                <a:ea typeface="Cambria Math"/>
                                <a:cs typeface="Times New Roman" panose="02020603050405020304" pitchFamily="18" charset="0"/>
                              </a:rPr>
                              <m:t>𝜔</m:t>
                            </m:r>
                          </m:e>
                          <m:sub>
                            <m:r>
                              <a:rPr lang="en-US" sz="2400" b="0" i="1" smtClean="0">
                                <a:latin typeface="Cambria Math"/>
                                <a:ea typeface="Cambria Math"/>
                                <a:cs typeface="Times New Roman" panose="02020603050405020304" pitchFamily="18" charset="0"/>
                              </a:rPr>
                              <m:t>0</m:t>
                            </m:r>
                          </m:sub>
                        </m:sSub>
                      </m:e>
                    </m:d>
                    <m:r>
                      <a:rPr lang="en-US" sz="2400" b="0" i="1" smtClean="0">
                        <a:latin typeface="Cambria Math"/>
                        <a:ea typeface="Cambria Math"/>
                        <a:cs typeface="Times New Roman" panose="02020603050405020304" pitchFamily="18" charset="0"/>
                      </a:rPr>
                      <m:t>+</m:t>
                    </m:r>
                    <m:sSub>
                      <m:sSubPr>
                        <m:ctrlPr>
                          <a:rPr lang="en-US" sz="2400" i="1" smtClean="0">
                            <a:latin typeface="Cambria Math"/>
                            <a:cs typeface="Times New Roman" panose="02020603050405020304" pitchFamily="18" charset="0"/>
                          </a:rPr>
                        </m:ctrlPr>
                      </m:sSubPr>
                      <m:e>
                        <m:r>
                          <a:rPr lang="en-US" sz="2400" b="0" i="1" smtClean="0">
                            <a:latin typeface="Cambria Math"/>
                            <a:cs typeface="Times New Roman" panose="02020603050405020304" pitchFamily="18" charset="0"/>
                          </a:rPr>
                          <m:t>𝑁</m:t>
                        </m:r>
                      </m:e>
                      <m:sub>
                        <m:r>
                          <a:rPr lang="en-US" sz="2400" b="0" i="1" smtClean="0">
                            <a:latin typeface="Cambria Math"/>
                            <a:cs typeface="Times New Roman" panose="02020603050405020304" pitchFamily="18" charset="0"/>
                          </a:rPr>
                          <m:t>𝑎</m:t>
                        </m:r>
                      </m:sub>
                    </m:sSub>
                    <m:sSub>
                      <m:sSubPr>
                        <m:ctrlPr>
                          <a:rPr lang="en-US" sz="2400" i="1" smtClean="0">
                            <a:latin typeface="Cambria Math"/>
                            <a:cs typeface="Times New Roman" panose="02020603050405020304" pitchFamily="18" charset="0"/>
                          </a:rPr>
                        </m:ctrlPr>
                      </m:sSubPr>
                      <m:e>
                        <m:r>
                          <a:rPr lang="en-US" sz="2400" b="0" i="1" smtClean="0">
                            <a:latin typeface="Cambria Math"/>
                            <a:cs typeface="Times New Roman" panose="02020603050405020304" pitchFamily="18" charset="0"/>
                          </a:rPr>
                          <m:t>𝐵</m:t>
                        </m:r>
                      </m:e>
                      <m:sub>
                        <m:r>
                          <a:rPr lang="en-US" sz="2400" b="0" i="1" smtClean="0">
                            <a:latin typeface="Cambria Math"/>
                            <a:cs typeface="Times New Roman" panose="02020603050405020304" pitchFamily="18" charset="0"/>
                          </a:rPr>
                          <m:t>𝑎</m:t>
                        </m:r>
                        <m:r>
                          <a:rPr lang="en-US" sz="2400" b="0" i="1" smtClean="0">
                            <a:latin typeface="Cambria Math"/>
                            <a:ea typeface="Cambria Math"/>
                            <a:cs typeface="Times New Roman" panose="02020603050405020304" pitchFamily="18" charset="0"/>
                          </a:rPr>
                          <m:t>→</m:t>
                        </m:r>
                        <m:r>
                          <a:rPr lang="en-US" sz="2400" b="0" i="1" smtClean="0">
                            <a:latin typeface="Cambria Math"/>
                            <a:ea typeface="Cambria Math"/>
                            <a:cs typeface="Times New Roman" panose="02020603050405020304" pitchFamily="18" charset="0"/>
                          </a:rPr>
                          <m:t>𝑏</m:t>
                        </m:r>
                      </m:sub>
                    </m:sSub>
                    <m:r>
                      <a:rPr lang="en-US" sz="2400" i="1" smtClean="0">
                        <a:latin typeface="Cambria Math"/>
                        <a:ea typeface="Cambria Math"/>
                        <a:cs typeface="Times New Roman" panose="02020603050405020304" pitchFamily="18" charset="0"/>
                      </a:rPr>
                      <m:t>𝜌</m:t>
                    </m:r>
                    <m:r>
                      <a:rPr lang="en-US" sz="2400" b="0" i="1" smtClean="0">
                        <a:latin typeface="Cambria Math"/>
                        <a:ea typeface="Cambria Math"/>
                        <a:cs typeface="Times New Roman" panose="02020603050405020304" pitchFamily="18" charset="0"/>
                      </a:rPr>
                      <m:t>(</m:t>
                    </m:r>
                    <m:sSub>
                      <m:sSubPr>
                        <m:ctrlPr>
                          <a:rPr lang="en-US" sz="2400" b="0" i="1" smtClean="0">
                            <a:latin typeface="Cambria Math"/>
                            <a:ea typeface="Cambria Math"/>
                            <a:cs typeface="Times New Roman" panose="02020603050405020304" pitchFamily="18" charset="0"/>
                          </a:rPr>
                        </m:ctrlPr>
                      </m:sSubPr>
                      <m:e>
                        <m:r>
                          <a:rPr lang="en-US" sz="2400" b="0" i="1" smtClean="0">
                            <a:latin typeface="Cambria Math"/>
                            <a:ea typeface="Cambria Math"/>
                            <a:cs typeface="Times New Roman" panose="02020603050405020304" pitchFamily="18" charset="0"/>
                          </a:rPr>
                          <m:t>𝜔</m:t>
                        </m:r>
                      </m:e>
                      <m:sub>
                        <m:r>
                          <a:rPr lang="en-US" sz="2400" b="0" i="1" smtClean="0">
                            <a:latin typeface="Cambria Math"/>
                            <a:ea typeface="Cambria Math"/>
                            <a:cs typeface="Times New Roman" panose="02020603050405020304" pitchFamily="18" charset="0"/>
                          </a:rPr>
                          <m:t>0</m:t>
                        </m:r>
                      </m:sub>
                    </m:sSub>
                    <m:r>
                      <a:rPr lang="en-US" sz="2400" b="0" i="1" smtClean="0">
                        <a:latin typeface="Cambria Math"/>
                        <a:ea typeface="Cambria Math"/>
                        <a:cs typeface="Times New Roman" panose="02020603050405020304" pitchFamily="18" charset="0"/>
                      </a:rPr>
                      <m:t>)</m:t>
                    </m:r>
                  </m:oMath>
                </a14:m>
                <a:r>
                  <a:rPr lang="en-US" sz="2400" dirty="0" smtClean="0">
                    <a:latin typeface="Times New Roman" panose="02020603050405020304" pitchFamily="18" charset="0"/>
                    <a:cs typeface="Times New Roman" panose="02020603050405020304" pitchFamily="18" charset="0"/>
                  </a:rPr>
                  <a:t> </a:t>
                </a:r>
              </a:p>
              <a:p>
                <a:pPr marL="457200" indent="-457200">
                  <a:lnSpc>
                    <a:spcPct val="150000"/>
                  </a:lnSpc>
                  <a:buFont typeface="+mj-lt"/>
                  <a:buAutoNum type="alphaUcPeriod"/>
                </a:pPr>
                <a:r>
                  <a:rPr lang="en-US" sz="2400" dirty="0" smtClean="0">
                    <a:solidFill>
                      <a:schemeClr val="tx1"/>
                    </a:solidFill>
                    <a:cs typeface="Times New Roman" panose="02020603050405020304" pitchFamily="18" charset="0"/>
                  </a:rPr>
                  <a:t> </a:t>
                </a:r>
                <a14:m>
                  <m:oMath xmlns:m="http://schemas.openxmlformats.org/officeDocument/2006/math">
                    <m:f>
                      <m:fPr>
                        <m:ctrlPr>
                          <a:rPr lang="en-US" sz="2400" i="1" smtClean="0">
                            <a:solidFill>
                              <a:schemeClr val="tx1"/>
                            </a:solidFill>
                            <a:latin typeface="Cambria Math"/>
                            <a:cs typeface="Times New Roman" panose="02020603050405020304" pitchFamily="18" charset="0"/>
                          </a:rPr>
                        </m:ctrlPr>
                      </m:fPr>
                      <m:num>
                        <m:r>
                          <a:rPr lang="en-US" sz="2400" b="0" i="1" smtClean="0">
                            <a:solidFill>
                              <a:schemeClr val="tx1"/>
                            </a:solidFill>
                            <a:latin typeface="Cambria Math"/>
                            <a:cs typeface="Times New Roman" panose="02020603050405020304" pitchFamily="18" charset="0"/>
                          </a:rPr>
                          <m:t>𝑑</m:t>
                        </m:r>
                        <m:sSub>
                          <m:sSubPr>
                            <m:ctrlPr>
                              <a:rPr lang="en-US" sz="2400" b="0" i="1" smtClean="0">
                                <a:solidFill>
                                  <a:schemeClr val="tx1"/>
                                </a:solidFill>
                                <a:latin typeface="Cambria Math"/>
                                <a:cs typeface="Times New Roman" panose="02020603050405020304" pitchFamily="18" charset="0"/>
                              </a:rPr>
                            </m:ctrlPr>
                          </m:sSubPr>
                          <m:e>
                            <m:r>
                              <a:rPr lang="en-US" sz="2400" b="0" i="1" smtClean="0">
                                <a:solidFill>
                                  <a:schemeClr val="tx1"/>
                                </a:solidFill>
                                <a:latin typeface="Cambria Math"/>
                                <a:cs typeface="Times New Roman" panose="02020603050405020304" pitchFamily="18" charset="0"/>
                              </a:rPr>
                              <m:t>𝑁</m:t>
                            </m:r>
                          </m:e>
                          <m:sub>
                            <m:r>
                              <a:rPr lang="en-US" sz="2400" b="0" i="1" smtClean="0">
                                <a:solidFill>
                                  <a:schemeClr val="tx1"/>
                                </a:solidFill>
                                <a:latin typeface="Cambria Math"/>
                                <a:cs typeface="Times New Roman" panose="02020603050405020304" pitchFamily="18" charset="0"/>
                              </a:rPr>
                              <m:t>𝑏</m:t>
                            </m:r>
                          </m:sub>
                        </m:sSub>
                      </m:num>
                      <m:den>
                        <m:r>
                          <a:rPr lang="en-US" sz="2400" b="0" i="1" smtClean="0">
                            <a:solidFill>
                              <a:schemeClr val="tx1"/>
                            </a:solidFill>
                            <a:latin typeface="Cambria Math"/>
                            <a:cs typeface="Times New Roman" panose="02020603050405020304" pitchFamily="18" charset="0"/>
                          </a:rPr>
                          <m:t>𝑑𝑡</m:t>
                        </m:r>
                      </m:den>
                    </m:f>
                    <m:r>
                      <a:rPr lang="en-US" sz="2400" b="0" i="1" smtClean="0">
                        <a:solidFill>
                          <a:schemeClr val="tx1"/>
                        </a:solidFill>
                        <a:latin typeface="Cambria Math"/>
                        <a:cs typeface="Times New Roman" panose="02020603050405020304" pitchFamily="18" charset="0"/>
                      </a:rPr>
                      <m:t>=</m:t>
                    </m:r>
                    <m:sSub>
                      <m:sSubPr>
                        <m:ctrlPr>
                          <a:rPr lang="en-US" sz="2400" b="0" i="1" smtClean="0">
                            <a:solidFill>
                              <a:schemeClr val="tx1"/>
                            </a:solidFill>
                            <a:latin typeface="Cambria Math"/>
                            <a:cs typeface="Times New Roman" panose="02020603050405020304" pitchFamily="18" charset="0"/>
                          </a:rPr>
                        </m:ctrlPr>
                      </m:sSubPr>
                      <m:e>
                        <m:r>
                          <a:rPr lang="en-US" sz="2400" b="0" i="1" smtClean="0">
                            <a:solidFill>
                              <a:schemeClr val="tx1"/>
                            </a:solidFill>
                            <a:latin typeface="Cambria Math"/>
                            <a:cs typeface="Times New Roman" panose="02020603050405020304" pitchFamily="18" charset="0"/>
                          </a:rPr>
                          <m:t>−</m:t>
                        </m:r>
                        <m:r>
                          <a:rPr lang="en-US" sz="2400" b="0" i="1" smtClean="0">
                            <a:solidFill>
                              <a:schemeClr val="tx1"/>
                            </a:solidFill>
                            <a:latin typeface="Cambria Math"/>
                            <a:cs typeface="Times New Roman" panose="02020603050405020304" pitchFamily="18" charset="0"/>
                          </a:rPr>
                          <m:t>𝑁</m:t>
                        </m:r>
                      </m:e>
                      <m:sub>
                        <m:r>
                          <a:rPr lang="en-US" sz="2400" b="0" i="1" smtClean="0">
                            <a:solidFill>
                              <a:schemeClr val="tx1"/>
                            </a:solidFill>
                            <a:latin typeface="Cambria Math"/>
                            <a:cs typeface="Times New Roman" panose="02020603050405020304" pitchFamily="18" charset="0"/>
                          </a:rPr>
                          <m:t>𝑏</m:t>
                        </m:r>
                      </m:sub>
                    </m:sSub>
                    <m:r>
                      <a:rPr lang="en-US" sz="2400" b="0" i="1" smtClean="0">
                        <a:solidFill>
                          <a:schemeClr val="tx1"/>
                        </a:solidFill>
                        <a:latin typeface="Cambria Math"/>
                        <a:cs typeface="Times New Roman" panose="02020603050405020304" pitchFamily="18" charset="0"/>
                      </a:rPr>
                      <m:t>𝐴</m:t>
                    </m:r>
                    <m:r>
                      <a:rPr lang="en-US" sz="2400" b="0" i="1" smtClean="0">
                        <a:solidFill>
                          <a:schemeClr val="tx1"/>
                        </a:solidFill>
                        <a:latin typeface="Cambria Math"/>
                        <a:cs typeface="Times New Roman" panose="02020603050405020304" pitchFamily="18" charset="0"/>
                      </a:rPr>
                      <m:t>−</m:t>
                    </m:r>
                    <m:sSub>
                      <m:sSubPr>
                        <m:ctrlPr>
                          <a:rPr lang="en-US" sz="2400" i="1" smtClean="0">
                            <a:solidFill>
                              <a:schemeClr val="tx1"/>
                            </a:solidFill>
                            <a:latin typeface="Cambria Math"/>
                            <a:cs typeface="Times New Roman" panose="02020603050405020304" pitchFamily="18" charset="0"/>
                          </a:rPr>
                        </m:ctrlPr>
                      </m:sSubPr>
                      <m:e>
                        <m:r>
                          <a:rPr lang="en-US" sz="2400" b="0" i="1" smtClean="0">
                            <a:solidFill>
                              <a:schemeClr val="tx1"/>
                            </a:solidFill>
                            <a:latin typeface="Cambria Math"/>
                            <a:cs typeface="Times New Roman" panose="02020603050405020304" pitchFamily="18" charset="0"/>
                          </a:rPr>
                          <m:t>𝑁</m:t>
                        </m:r>
                      </m:e>
                      <m:sub>
                        <m:r>
                          <a:rPr lang="en-US" sz="2400" b="0" i="1" smtClean="0">
                            <a:solidFill>
                              <a:schemeClr val="tx1"/>
                            </a:solidFill>
                            <a:latin typeface="Cambria Math"/>
                            <a:cs typeface="Times New Roman" panose="02020603050405020304" pitchFamily="18" charset="0"/>
                          </a:rPr>
                          <m:t>𝑏</m:t>
                        </m:r>
                      </m:sub>
                    </m:sSub>
                    <m:sSub>
                      <m:sSubPr>
                        <m:ctrlPr>
                          <a:rPr lang="en-US" sz="2400" i="1" smtClean="0">
                            <a:solidFill>
                              <a:schemeClr val="tx1"/>
                            </a:solidFill>
                            <a:latin typeface="Cambria Math"/>
                            <a:cs typeface="Times New Roman" panose="02020603050405020304" pitchFamily="18" charset="0"/>
                          </a:rPr>
                        </m:ctrlPr>
                      </m:sSubPr>
                      <m:e>
                        <m:r>
                          <a:rPr lang="en-US" sz="2400" b="0" i="1" smtClean="0">
                            <a:solidFill>
                              <a:schemeClr val="tx1"/>
                            </a:solidFill>
                            <a:latin typeface="Cambria Math"/>
                            <a:cs typeface="Times New Roman" panose="02020603050405020304" pitchFamily="18" charset="0"/>
                          </a:rPr>
                          <m:t>𝐵</m:t>
                        </m:r>
                      </m:e>
                      <m:sub>
                        <m:r>
                          <a:rPr lang="en-US" sz="2400" b="0" i="1" smtClean="0">
                            <a:solidFill>
                              <a:schemeClr val="tx1"/>
                            </a:solidFill>
                            <a:latin typeface="Cambria Math"/>
                            <a:cs typeface="Times New Roman" panose="02020603050405020304" pitchFamily="18" charset="0"/>
                          </a:rPr>
                          <m:t>𝑏</m:t>
                        </m:r>
                        <m:r>
                          <a:rPr lang="en-US" sz="2400" b="0" i="1" smtClean="0">
                            <a:solidFill>
                              <a:schemeClr val="tx1"/>
                            </a:solidFill>
                            <a:latin typeface="Cambria Math"/>
                            <a:ea typeface="Cambria Math"/>
                            <a:cs typeface="Times New Roman" panose="02020603050405020304" pitchFamily="18" charset="0"/>
                          </a:rPr>
                          <m:t>→</m:t>
                        </m:r>
                        <m:r>
                          <a:rPr lang="en-US" sz="2400" b="0" i="1" smtClean="0">
                            <a:solidFill>
                              <a:schemeClr val="tx1"/>
                            </a:solidFill>
                            <a:latin typeface="Cambria Math"/>
                            <a:ea typeface="Cambria Math"/>
                            <a:cs typeface="Times New Roman" panose="02020603050405020304" pitchFamily="18" charset="0"/>
                          </a:rPr>
                          <m:t>𝑎</m:t>
                        </m:r>
                      </m:sub>
                    </m:sSub>
                    <m:r>
                      <a:rPr lang="en-US" sz="2400" i="1" smtClean="0">
                        <a:solidFill>
                          <a:schemeClr val="tx1"/>
                        </a:solidFill>
                        <a:latin typeface="Cambria Math"/>
                        <a:ea typeface="Cambria Math"/>
                        <a:cs typeface="Times New Roman" panose="02020603050405020304" pitchFamily="18" charset="0"/>
                      </a:rPr>
                      <m:t>𝜌</m:t>
                    </m:r>
                    <m:d>
                      <m:dPr>
                        <m:ctrlPr>
                          <a:rPr lang="en-US" sz="2400" b="0" i="1" smtClean="0">
                            <a:solidFill>
                              <a:schemeClr val="tx1"/>
                            </a:solidFill>
                            <a:latin typeface="Cambria Math"/>
                            <a:ea typeface="Cambria Math"/>
                            <a:cs typeface="Times New Roman" panose="02020603050405020304" pitchFamily="18" charset="0"/>
                          </a:rPr>
                        </m:ctrlPr>
                      </m:dPr>
                      <m:e>
                        <m:sSub>
                          <m:sSubPr>
                            <m:ctrlPr>
                              <a:rPr lang="en-US" sz="2400" b="0" i="1" smtClean="0">
                                <a:solidFill>
                                  <a:schemeClr val="tx1"/>
                                </a:solidFill>
                                <a:latin typeface="Cambria Math"/>
                                <a:ea typeface="Cambria Math"/>
                                <a:cs typeface="Times New Roman" panose="02020603050405020304" pitchFamily="18" charset="0"/>
                              </a:rPr>
                            </m:ctrlPr>
                          </m:sSubPr>
                          <m:e>
                            <m:r>
                              <a:rPr lang="en-US" sz="2400" b="0" i="1" smtClean="0">
                                <a:solidFill>
                                  <a:schemeClr val="tx1"/>
                                </a:solidFill>
                                <a:latin typeface="Cambria Math"/>
                                <a:ea typeface="Cambria Math"/>
                                <a:cs typeface="Times New Roman" panose="02020603050405020304" pitchFamily="18" charset="0"/>
                              </a:rPr>
                              <m:t>𝜔</m:t>
                            </m:r>
                          </m:e>
                          <m:sub>
                            <m:r>
                              <a:rPr lang="en-US" sz="2400" b="0" i="1" smtClean="0">
                                <a:solidFill>
                                  <a:schemeClr val="tx1"/>
                                </a:solidFill>
                                <a:latin typeface="Cambria Math"/>
                                <a:ea typeface="Cambria Math"/>
                                <a:cs typeface="Times New Roman" panose="02020603050405020304" pitchFamily="18" charset="0"/>
                              </a:rPr>
                              <m:t>0</m:t>
                            </m:r>
                          </m:sub>
                        </m:sSub>
                      </m:e>
                    </m:d>
                    <m:r>
                      <a:rPr lang="en-US" sz="2400" b="0" i="1" smtClean="0">
                        <a:solidFill>
                          <a:schemeClr val="tx1"/>
                        </a:solidFill>
                        <a:latin typeface="Cambria Math"/>
                        <a:ea typeface="Cambria Math"/>
                        <a:cs typeface="Times New Roman" panose="02020603050405020304" pitchFamily="18" charset="0"/>
                      </a:rPr>
                      <m:t>+</m:t>
                    </m:r>
                    <m:sSub>
                      <m:sSubPr>
                        <m:ctrlPr>
                          <a:rPr lang="en-US" sz="2400" i="1" smtClean="0">
                            <a:solidFill>
                              <a:schemeClr val="tx1"/>
                            </a:solidFill>
                            <a:latin typeface="Cambria Math"/>
                            <a:cs typeface="Times New Roman" panose="02020603050405020304" pitchFamily="18" charset="0"/>
                          </a:rPr>
                        </m:ctrlPr>
                      </m:sSubPr>
                      <m:e>
                        <m:r>
                          <a:rPr lang="en-US" sz="2400" b="0" i="1" smtClean="0">
                            <a:solidFill>
                              <a:schemeClr val="tx1"/>
                            </a:solidFill>
                            <a:latin typeface="Cambria Math"/>
                            <a:cs typeface="Times New Roman" panose="02020603050405020304" pitchFamily="18" charset="0"/>
                          </a:rPr>
                          <m:t>𝑁</m:t>
                        </m:r>
                      </m:e>
                      <m:sub>
                        <m:r>
                          <a:rPr lang="en-US" sz="2400" b="0" i="1" smtClean="0">
                            <a:solidFill>
                              <a:schemeClr val="tx1"/>
                            </a:solidFill>
                            <a:latin typeface="Cambria Math"/>
                            <a:cs typeface="Times New Roman" panose="02020603050405020304" pitchFamily="18" charset="0"/>
                          </a:rPr>
                          <m:t>𝑎</m:t>
                        </m:r>
                      </m:sub>
                    </m:sSub>
                    <m:sSub>
                      <m:sSubPr>
                        <m:ctrlPr>
                          <a:rPr lang="en-US" sz="2400" i="1" smtClean="0">
                            <a:solidFill>
                              <a:schemeClr val="tx1"/>
                            </a:solidFill>
                            <a:latin typeface="Cambria Math"/>
                            <a:cs typeface="Times New Roman" panose="02020603050405020304" pitchFamily="18" charset="0"/>
                          </a:rPr>
                        </m:ctrlPr>
                      </m:sSubPr>
                      <m:e>
                        <m:r>
                          <a:rPr lang="en-US" sz="2400" b="0" i="1" smtClean="0">
                            <a:solidFill>
                              <a:schemeClr val="tx1"/>
                            </a:solidFill>
                            <a:latin typeface="Cambria Math"/>
                            <a:cs typeface="Times New Roman" panose="02020603050405020304" pitchFamily="18" charset="0"/>
                          </a:rPr>
                          <m:t>𝐵</m:t>
                        </m:r>
                      </m:e>
                      <m:sub>
                        <m:r>
                          <a:rPr lang="en-US" sz="2400" b="0" i="1" smtClean="0">
                            <a:solidFill>
                              <a:schemeClr val="tx1"/>
                            </a:solidFill>
                            <a:latin typeface="Cambria Math"/>
                            <a:cs typeface="Times New Roman" panose="02020603050405020304" pitchFamily="18" charset="0"/>
                          </a:rPr>
                          <m:t>𝑎</m:t>
                        </m:r>
                        <m:r>
                          <a:rPr lang="en-US" sz="2400" b="0" i="1" smtClean="0">
                            <a:solidFill>
                              <a:schemeClr val="tx1"/>
                            </a:solidFill>
                            <a:latin typeface="Cambria Math"/>
                            <a:ea typeface="Cambria Math"/>
                            <a:cs typeface="Times New Roman" panose="02020603050405020304" pitchFamily="18" charset="0"/>
                          </a:rPr>
                          <m:t>→</m:t>
                        </m:r>
                        <m:r>
                          <a:rPr lang="en-US" sz="2400" b="0" i="1" smtClean="0">
                            <a:solidFill>
                              <a:schemeClr val="tx1"/>
                            </a:solidFill>
                            <a:latin typeface="Cambria Math"/>
                            <a:ea typeface="Cambria Math"/>
                            <a:cs typeface="Times New Roman" panose="02020603050405020304" pitchFamily="18" charset="0"/>
                          </a:rPr>
                          <m:t>𝑏</m:t>
                        </m:r>
                      </m:sub>
                    </m:sSub>
                    <m:r>
                      <a:rPr lang="en-US" sz="2400" i="1" smtClean="0">
                        <a:solidFill>
                          <a:schemeClr val="tx1"/>
                        </a:solidFill>
                        <a:latin typeface="Cambria Math"/>
                        <a:ea typeface="Cambria Math"/>
                        <a:cs typeface="Times New Roman" panose="02020603050405020304" pitchFamily="18" charset="0"/>
                      </a:rPr>
                      <m:t>𝜌</m:t>
                    </m:r>
                    <m:r>
                      <a:rPr lang="en-US" sz="2400" b="0" i="1" smtClean="0">
                        <a:solidFill>
                          <a:schemeClr val="tx1"/>
                        </a:solidFill>
                        <a:latin typeface="Cambria Math"/>
                        <a:ea typeface="Cambria Math"/>
                        <a:cs typeface="Times New Roman" panose="02020603050405020304" pitchFamily="18" charset="0"/>
                      </a:rPr>
                      <m:t>(</m:t>
                    </m:r>
                    <m:sSub>
                      <m:sSubPr>
                        <m:ctrlPr>
                          <a:rPr lang="en-US" sz="2400" b="0" i="1" smtClean="0">
                            <a:solidFill>
                              <a:schemeClr val="tx1"/>
                            </a:solidFill>
                            <a:latin typeface="Cambria Math"/>
                            <a:ea typeface="Cambria Math"/>
                            <a:cs typeface="Times New Roman" panose="02020603050405020304" pitchFamily="18" charset="0"/>
                          </a:rPr>
                        </m:ctrlPr>
                      </m:sSubPr>
                      <m:e>
                        <m:r>
                          <a:rPr lang="en-US" sz="2400" b="0" i="1" smtClean="0">
                            <a:solidFill>
                              <a:schemeClr val="tx1"/>
                            </a:solidFill>
                            <a:latin typeface="Cambria Math"/>
                            <a:ea typeface="Cambria Math"/>
                            <a:cs typeface="Times New Roman" panose="02020603050405020304" pitchFamily="18" charset="0"/>
                          </a:rPr>
                          <m:t>𝜔</m:t>
                        </m:r>
                      </m:e>
                      <m:sub>
                        <m:r>
                          <a:rPr lang="en-US" sz="2400" b="0" i="1" smtClean="0">
                            <a:solidFill>
                              <a:schemeClr val="tx1"/>
                            </a:solidFill>
                            <a:latin typeface="Cambria Math"/>
                            <a:ea typeface="Cambria Math"/>
                            <a:cs typeface="Times New Roman" panose="02020603050405020304" pitchFamily="18" charset="0"/>
                          </a:rPr>
                          <m:t>0</m:t>
                        </m:r>
                      </m:sub>
                    </m:sSub>
                    <m:r>
                      <a:rPr lang="en-US" sz="2400" b="0" i="1" smtClean="0">
                        <a:solidFill>
                          <a:schemeClr val="tx1"/>
                        </a:solidFill>
                        <a:latin typeface="Cambria Math"/>
                        <a:ea typeface="Cambria Math"/>
                        <a:cs typeface="Times New Roman" panose="02020603050405020304" pitchFamily="18" charset="0"/>
                      </a:rPr>
                      <m:t>)</m:t>
                    </m:r>
                  </m:oMath>
                </a14:m>
                <a:endParaRPr lang="en-US" sz="2400" dirty="0" smtClean="0">
                  <a:solidFill>
                    <a:schemeClr val="tx1"/>
                  </a:solidFill>
                  <a:latin typeface="Times New Roman" panose="02020603050405020304" pitchFamily="18" charset="0"/>
                  <a:cs typeface="Times New Roman" panose="02020603050405020304" pitchFamily="18" charset="0"/>
                </a:endParaRPr>
              </a:p>
              <a:p>
                <a:pPr marL="457200" indent="-457200">
                  <a:lnSpc>
                    <a:spcPct val="150000"/>
                  </a:lnSpc>
                  <a:buFont typeface="+mj-lt"/>
                  <a:buAutoNum type="alphaUcPeriod"/>
                </a:pPr>
                <a:r>
                  <a:rPr lang="en-US" sz="2400" dirty="0" smtClean="0">
                    <a:cs typeface="Times New Roman" panose="02020603050405020304" pitchFamily="18" charset="0"/>
                  </a:rPr>
                  <a:t> </a:t>
                </a:r>
                <a14:m>
                  <m:oMath xmlns:m="http://schemas.openxmlformats.org/officeDocument/2006/math">
                    <m:f>
                      <m:fPr>
                        <m:ctrlPr>
                          <a:rPr lang="en-US" sz="2400" i="1" smtClean="0">
                            <a:latin typeface="Cambria Math"/>
                            <a:cs typeface="Times New Roman" panose="02020603050405020304" pitchFamily="18" charset="0"/>
                          </a:rPr>
                        </m:ctrlPr>
                      </m:fPr>
                      <m:num>
                        <m:r>
                          <a:rPr lang="en-US" sz="2400" b="0" i="1" smtClean="0">
                            <a:latin typeface="Cambria Math"/>
                            <a:cs typeface="Times New Roman" panose="02020603050405020304" pitchFamily="18" charset="0"/>
                          </a:rPr>
                          <m:t>𝑑</m:t>
                        </m:r>
                        <m:sSub>
                          <m:sSubPr>
                            <m:ctrlPr>
                              <a:rPr lang="en-US" sz="2400" b="0" i="1" smtClean="0">
                                <a:latin typeface="Cambria Math"/>
                                <a:cs typeface="Times New Roman" panose="02020603050405020304" pitchFamily="18" charset="0"/>
                              </a:rPr>
                            </m:ctrlPr>
                          </m:sSubPr>
                          <m:e>
                            <m:r>
                              <a:rPr lang="en-US" sz="2400" b="0" i="1" smtClean="0">
                                <a:latin typeface="Cambria Math"/>
                                <a:cs typeface="Times New Roman" panose="02020603050405020304" pitchFamily="18" charset="0"/>
                              </a:rPr>
                              <m:t>𝑁</m:t>
                            </m:r>
                          </m:e>
                          <m:sub>
                            <m:r>
                              <a:rPr lang="en-US" sz="2400" b="0" i="1" smtClean="0">
                                <a:latin typeface="Cambria Math"/>
                                <a:cs typeface="Times New Roman" panose="02020603050405020304" pitchFamily="18" charset="0"/>
                              </a:rPr>
                              <m:t>𝑏</m:t>
                            </m:r>
                          </m:sub>
                        </m:sSub>
                      </m:num>
                      <m:den>
                        <m:r>
                          <a:rPr lang="en-US" sz="2400" b="0" i="1" smtClean="0">
                            <a:latin typeface="Cambria Math"/>
                            <a:cs typeface="Times New Roman" panose="02020603050405020304" pitchFamily="18" charset="0"/>
                          </a:rPr>
                          <m:t>𝑑𝑡</m:t>
                        </m:r>
                      </m:den>
                    </m:f>
                    <m:r>
                      <a:rPr lang="en-US" sz="2400" b="0" i="1" smtClean="0">
                        <a:latin typeface="Cambria Math"/>
                        <a:cs typeface="Times New Roman" panose="02020603050405020304" pitchFamily="18" charset="0"/>
                      </a:rPr>
                      <m:t>=</m:t>
                    </m:r>
                    <m:sSub>
                      <m:sSubPr>
                        <m:ctrlPr>
                          <a:rPr lang="en-US" sz="2400" b="0" i="1" smtClean="0">
                            <a:latin typeface="Cambria Math"/>
                            <a:cs typeface="Times New Roman" panose="02020603050405020304" pitchFamily="18" charset="0"/>
                          </a:rPr>
                        </m:ctrlPr>
                      </m:sSubPr>
                      <m:e>
                        <m:r>
                          <a:rPr lang="en-US" sz="2400" b="0" i="1" smtClean="0">
                            <a:latin typeface="Cambria Math"/>
                            <a:cs typeface="Times New Roman" panose="02020603050405020304" pitchFamily="18" charset="0"/>
                          </a:rPr>
                          <m:t>𝑁</m:t>
                        </m:r>
                      </m:e>
                      <m:sub>
                        <m:r>
                          <a:rPr lang="en-US" sz="2400" b="0" i="1" smtClean="0">
                            <a:latin typeface="Cambria Math"/>
                            <a:cs typeface="Times New Roman" panose="02020603050405020304" pitchFamily="18" charset="0"/>
                          </a:rPr>
                          <m:t>𝑏</m:t>
                        </m:r>
                      </m:sub>
                    </m:sSub>
                    <m:r>
                      <a:rPr lang="en-US" sz="2400" b="0" i="1" smtClean="0">
                        <a:latin typeface="Cambria Math"/>
                        <a:cs typeface="Times New Roman" panose="02020603050405020304" pitchFamily="18" charset="0"/>
                      </a:rPr>
                      <m:t>𝐴</m:t>
                    </m:r>
                    <m:r>
                      <a:rPr lang="en-US" sz="2400" b="0" i="1" smtClean="0">
                        <a:latin typeface="Cambria Math"/>
                        <a:cs typeface="Times New Roman" panose="02020603050405020304" pitchFamily="18" charset="0"/>
                      </a:rPr>
                      <m:t>−</m:t>
                    </m:r>
                    <m:sSub>
                      <m:sSubPr>
                        <m:ctrlPr>
                          <a:rPr lang="en-US" sz="2400" i="1" smtClean="0">
                            <a:latin typeface="Cambria Math"/>
                            <a:cs typeface="Times New Roman" panose="02020603050405020304" pitchFamily="18" charset="0"/>
                          </a:rPr>
                        </m:ctrlPr>
                      </m:sSubPr>
                      <m:e>
                        <m:r>
                          <a:rPr lang="en-US" sz="2400" b="0" i="1" smtClean="0">
                            <a:latin typeface="Cambria Math"/>
                            <a:cs typeface="Times New Roman" panose="02020603050405020304" pitchFamily="18" charset="0"/>
                          </a:rPr>
                          <m:t>𝑁</m:t>
                        </m:r>
                      </m:e>
                      <m:sub>
                        <m:r>
                          <a:rPr lang="en-US" sz="2400" b="0" i="1" smtClean="0">
                            <a:latin typeface="Cambria Math"/>
                            <a:cs typeface="Times New Roman" panose="02020603050405020304" pitchFamily="18" charset="0"/>
                          </a:rPr>
                          <m:t>𝑏</m:t>
                        </m:r>
                      </m:sub>
                    </m:sSub>
                    <m:sSub>
                      <m:sSubPr>
                        <m:ctrlPr>
                          <a:rPr lang="en-US" sz="2400" i="1" smtClean="0">
                            <a:latin typeface="Cambria Math"/>
                            <a:cs typeface="Times New Roman" panose="02020603050405020304" pitchFamily="18" charset="0"/>
                          </a:rPr>
                        </m:ctrlPr>
                      </m:sSubPr>
                      <m:e>
                        <m:r>
                          <a:rPr lang="en-US" sz="2400" b="0" i="1" smtClean="0">
                            <a:latin typeface="Cambria Math"/>
                            <a:cs typeface="Times New Roman" panose="02020603050405020304" pitchFamily="18" charset="0"/>
                          </a:rPr>
                          <m:t>𝐵</m:t>
                        </m:r>
                      </m:e>
                      <m:sub>
                        <m:r>
                          <a:rPr lang="en-US" sz="2400" b="0" i="1" smtClean="0">
                            <a:latin typeface="Cambria Math"/>
                            <a:cs typeface="Times New Roman" panose="02020603050405020304" pitchFamily="18" charset="0"/>
                          </a:rPr>
                          <m:t>𝑏</m:t>
                        </m:r>
                        <m:r>
                          <a:rPr lang="en-US" sz="2400" b="0" i="1" smtClean="0">
                            <a:latin typeface="Cambria Math"/>
                            <a:ea typeface="Cambria Math"/>
                            <a:cs typeface="Times New Roman" panose="02020603050405020304" pitchFamily="18" charset="0"/>
                          </a:rPr>
                          <m:t>→</m:t>
                        </m:r>
                        <m:r>
                          <a:rPr lang="en-US" sz="2400" b="0" i="1" smtClean="0">
                            <a:latin typeface="Cambria Math"/>
                            <a:ea typeface="Cambria Math"/>
                            <a:cs typeface="Times New Roman" panose="02020603050405020304" pitchFamily="18" charset="0"/>
                          </a:rPr>
                          <m:t>𝑎</m:t>
                        </m:r>
                      </m:sub>
                    </m:sSub>
                    <m:r>
                      <a:rPr lang="en-US" sz="2400" i="1" smtClean="0">
                        <a:latin typeface="Cambria Math"/>
                        <a:ea typeface="Cambria Math"/>
                        <a:cs typeface="Times New Roman" panose="02020603050405020304" pitchFamily="18" charset="0"/>
                      </a:rPr>
                      <m:t>𝜌</m:t>
                    </m:r>
                    <m:d>
                      <m:dPr>
                        <m:ctrlPr>
                          <a:rPr lang="en-US" sz="2400" b="0" i="1" smtClean="0">
                            <a:latin typeface="Cambria Math"/>
                            <a:ea typeface="Cambria Math"/>
                            <a:cs typeface="Times New Roman" panose="02020603050405020304" pitchFamily="18" charset="0"/>
                          </a:rPr>
                        </m:ctrlPr>
                      </m:dPr>
                      <m:e>
                        <m:sSub>
                          <m:sSubPr>
                            <m:ctrlPr>
                              <a:rPr lang="en-US" sz="2400" b="0" i="1" smtClean="0">
                                <a:latin typeface="Cambria Math"/>
                                <a:ea typeface="Cambria Math"/>
                                <a:cs typeface="Times New Roman" panose="02020603050405020304" pitchFamily="18" charset="0"/>
                              </a:rPr>
                            </m:ctrlPr>
                          </m:sSubPr>
                          <m:e>
                            <m:r>
                              <a:rPr lang="en-US" sz="2400" b="0" i="1" smtClean="0">
                                <a:latin typeface="Cambria Math"/>
                                <a:ea typeface="Cambria Math"/>
                                <a:cs typeface="Times New Roman" panose="02020603050405020304" pitchFamily="18" charset="0"/>
                              </a:rPr>
                              <m:t>𝜔</m:t>
                            </m:r>
                          </m:e>
                          <m:sub>
                            <m:r>
                              <a:rPr lang="en-US" sz="2400" b="0" i="1" smtClean="0">
                                <a:latin typeface="Cambria Math"/>
                                <a:ea typeface="Cambria Math"/>
                                <a:cs typeface="Times New Roman" panose="02020603050405020304" pitchFamily="18" charset="0"/>
                              </a:rPr>
                              <m:t>0</m:t>
                            </m:r>
                          </m:sub>
                        </m:sSub>
                      </m:e>
                    </m:d>
                    <m:r>
                      <a:rPr lang="en-US" sz="2400" b="0" i="1" smtClean="0">
                        <a:latin typeface="Cambria Math"/>
                        <a:ea typeface="Cambria Math"/>
                        <a:cs typeface="Times New Roman" panose="02020603050405020304" pitchFamily="18" charset="0"/>
                      </a:rPr>
                      <m:t>+</m:t>
                    </m:r>
                    <m:sSub>
                      <m:sSubPr>
                        <m:ctrlPr>
                          <a:rPr lang="en-US" sz="2400" i="1" smtClean="0">
                            <a:latin typeface="Cambria Math"/>
                            <a:cs typeface="Times New Roman" panose="02020603050405020304" pitchFamily="18" charset="0"/>
                          </a:rPr>
                        </m:ctrlPr>
                      </m:sSubPr>
                      <m:e>
                        <m:r>
                          <a:rPr lang="en-US" sz="2400" b="0" i="1" smtClean="0">
                            <a:latin typeface="Cambria Math"/>
                            <a:cs typeface="Times New Roman" panose="02020603050405020304" pitchFamily="18" charset="0"/>
                          </a:rPr>
                          <m:t>𝑁</m:t>
                        </m:r>
                      </m:e>
                      <m:sub>
                        <m:r>
                          <a:rPr lang="en-US" sz="2400" b="0" i="1" smtClean="0">
                            <a:latin typeface="Cambria Math"/>
                            <a:cs typeface="Times New Roman" panose="02020603050405020304" pitchFamily="18" charset="0"/>
                          </a:rPr>
                          <m:t>𝑎</m:t>
                        </m:r>
                      </m:sub>
                    </m:sSub>
                    <m:sSub>
                      <m:sSubPr>
                        <m:ctrlPr>
                          <a:rPr lang="en-US" sz="2400" i="1" smtClean="0">
                            <a:latin typeface="Cambria Math"/>
                            <a:cs typeface="Times New Roman" panose="02020603050405020304" pitchFamily="18" charset="0"/>
                          </a:rPr>
                        </m:ctrlPr>
                      </m:sSubPr>
                      <m:e>
                        <m:r>
                          <a:rPr lang="en-US" sz="2400" b="0" i="1" smtClean="0">
                            <a:latin typeface="Cambria Math"/>
                            <a:cs typeface="Times New Roman" panose="02020603050405020304" pitchFamily="18" charset="0"/>
                          </a:rPr>
                          <m:t>𝐵</m:t>
                        </m:r>
                      </m:e>
                      <m:sub>
                        <m:r>
                          <a:rPr lang="en-US" sz="2400" b="0" i="1" smtClean="0">
                            <a:latin typeface="Cambria Math"/>
                            <a:cs typeface="Times New Roman" panose="02020603050405020304" pitchFamily="18" charset="0"/>
                          </a:rPr>
                          <m:t>𝑎</m:t>
                        </m:r>
                        <m:r>
                          <a:rPr lang="en-US" sz="2400" b="0" i="1" smtClean="0">
                            <a:latin typeface="Cambria Math"/>
                            <a:ea typeface="Cambria Math"/>
                            <a:cs typeface="Times New Roman" panose="02020603050405020304" pitchFamily="18" charset="0"/>
                          </a:rPr>
                          <m:t>→</m:t>
                        </m:r>
                        <m:r>
                          <a:rPr lang="en-US" sz="2400" b="0" i="1" smtClean="0">
                            <a:latin typeface="Cambria Math"/>
                            <a:ea typeface="Cambria Math"/>
                            <a:cs typeface="Times New Roman" panose="02020603050405020304" pitchFamily="18" charset="0"/>
                          </a:rPr>
                          <m:t>𝑏</m:t>
                        </m:r>
                      </m:sub>
                    </m:sSub>
                    <m:r>
                      <a:rPr lang="en-US" sz="2400" i="1" smtClean="0">
                        <a:latin typeface="Cambria Math"/>
                        <a:ea typeface="Cambria Math"/>
                        <a:cs typeface="Times New Roman" panose="02020603050405020304" pitchFamily="18" charset="0"/>
                      </a:rPr>
                      <m:t>𝜌</m:t>
                    </m:r>
                    <m:r>
                      <a:rPr lang="en-US" sz="2400" b="0" i="1" smtClean="0">
                        <a:latin typeface="Cambria Math"/>
                        <a:ea typeface="Cambria Math"/>
                        <a:cs typeface="Times New Roman" panose="02020603050405020304" pitchFamily="18" charset="0"/>
                      </a:rPr>
                      <m:t>(</m:t>
                    </m:r>
                    <m:sSub>
                      <m:sSubPr>
                        <m:ctrlPr>
                          <a:rPr lang="en-US" sz="2400" b="0" i="1" smtClean="0">
                            <a:latin typeface="Cambria Math"/>
                            <a:ea typeface="Cambria Math"/>
                            <a:cs typeface="Times New Roman" panose="02020603050405020304" pitchFamily="18" charset="0"/>
                          </a:rPr>
                        </m:ctrlPr>
                      </m:sSubPr>
                      <m:e>
                        <m:r>
                          <a:rPr lang="en-US" sz="2400" b="0" i="1" smtClean="0">
                            <a:latin typeface="Cambria Math"/>
                            <a:ea typeface="Cambria Math"/>
                            <a:cs typeface="Times New Roman" panose="02020603050405020304" pitchFamily="18" charset="0"/>
                          </a:rPr>
                          <m:t>𝜔</m:t>
                        </m:r>
                      </m:e>
                      <m:sub>
                        <m:r>
                          <a:rPr lang="en-US" sz="2400" b="0" i="1" smtClean="0">
                            <a:latin typeface="Cambria Math"/>
                            <a:ea typeface="Cambria Math"/>
                            <a:cs typeface="Times New Roman" panose="02020603050405020304" pitchFamily="18" charset="0"/>
                          </a:rPr>
                          <m:t>0</m:t>
                        </m:r>
                      </m:sub>
                    </m:sSub>
                    <m:r>
                      <a:rPr lang="en-US" sz="2400" b="0" i="1" smtClean="0">
                        <a:latin typeface="Cambria Math"/>
                        <a:ea typeface="Cambria Math"/>
                        <a:cs typeface="Times New Roman" panose="02020603050405020304" pitchFamily="18" charset="0"/>
                      </a:rPr>
                      <m:t>)</m:t>
                    </m:r>
                  </m:oMath>
                </a14:m>
                <a:endParaRPr lang="en-US" sz="2400" dirty="0" smtClean="0">
                  <a:latin typeface="Times New Roman" panose="02020603050405020304" pitchFamily="18" charset="0"/>
                  <a:cs typeface="Times New Roman" panose="02020603050405020304" pitchFamily="18" charset="0"/>
                </a:endParaRPr>
              </a:p>
              <a:p>
                <a:pPr marL="457200" indent="-457200">
                  <a:lnSpc>
                    <a:spcPct val="150000"/>
                  </a:lnSpc>
                  <a:buFont typeface="+mj-lt"/>
                  <a:buAutoNum type="alphaUcPeriod"/>
                </a:pPr>
                <a:r>
                  <a:rPr lang="en-US" sz="2400" dirty="0" smtClean="0">
                    <a:cs typeface="Times New Roman" panose="02020603050405020304" pitchFamily="18" charset="0"/>
                  </a:rPr>
                  <a:t> </a:t>
                </a:r>
                <a14:m>
                  <m:oMath xmlns:m="http://schemas.openxmlformats.org/officeDocument/2006/math">
                    <m:f>
                      <m:fPr>
                        <m:ctrlPr>
                          <a:rPr lang="en-US" sz="2400" i="1" smtClean="0">
                            <a:latin typeface="Cambria Math"/>
                            <a:cs typeface="Times New Roman" panose="02020603050405020304" pitchFamily="18" charset="0"/>
                          </a:rPr>
                        </m:ctrlPr>
                      </m:fPr>
                      <m:num>
                        <m:r>
                          <a:rPr lang="en-US" sz="2400" b="0" i="1" smtClean="0">
                            <a:latin typeface="Cambria Math"/>
                            <a:cs typeface="Times New Roman" panose="02020603050405020304" pitchFamily="18" charset="0"/>
                          </a:rPr>
                          <m:t>𝑑</m:t>
                        </m:r>
                        <m:sSub>
                          <m:sSubPr>
                            <m:ctrlPr>
                              <a:rPr lang="en-US" sz="2400" b="0" i="1" smtClean="0">
                                <a:latin typeface="Cambria Math"/>
                                <a:cs typeface="Times New Roman" panose="02020603050405020304" pitchFamily="18" charset="0"/>
                              </a:rPr>
                            </m:ctrlPr>
                          </m:sSubPr>
                          <m:e>
                            <m:r>
                              <a:rPr lang="en-US" sz="2400" b="0" i="1" smtClean="0">
                                <a:latin typeface="Cambria Math"/>
                                <a:cs typeface="Times New Roman" panose="02020603050405020304" pitchFamily="18" charset="0"/>
                              </a:rPr>
                              <m:t>𝑁</m:t>
                            </m:r>
                          </m:e>
                          <m:sub>
                            <m:r>
                              <a:rPr lang="en-US" sz="2400" b="0" i="1" smtClean="0">
                                <a:latin typeface="Cambria Math"/>
                                <a:cs typeface="Times New Roman" panose="02020603050405020304" pitchFamily="18" charset="0"/>
                              </a:rPr>
                              <m:t>𝑏</m:t>
                            </m:r>
                          </m:sub>
                        </m:sSub>
                      </m:num>
                      <m:den>
                        <m:r>
                          <a:rPr lang="en-US" sz="2400" b="0" i="1" smtClean="0">
                            <a:latin typeface="Cambria Math"/>
                            <a:cs typeface="Times New Roman" panose="02020603050405020304" pitchFamily="18" charset="0"/>
                          </a:rPr>
                          <m:t>𝑑𝑡</m:t>
                        </m:r>
                      </m:den>
                    </m:f>
                    <m:r>
                      <a:rPr lang="en-US" sz="2400" b="0" i="1" smtClean="0">
                        <a:latin typeface="Cambria Math"/>
                        <a:cs typeface="Times New Roman" panose="02020603050405020304" pitchFamily="18" charset="0"/>
                      </a:rPr>
                      <m:t>=</m:t>
                    </m:r>
                    <m:sSub>
                      <m:sSubPr>
                        <m:ctrlPr>
                          <a:rPr lang="en-US" sz="2400" b="0" i="1" smtClean="0">
                            <a:latin typeface="Cambria Math"/>
                            <a:cs typeface="Times New Roman" panose="02020603050405020304" pitchFamily="18" charset="0"/>
                          </a:rPr>
                        </m:ctrlPr>
                      </m:sSubPr>
                      <m:e>
                        <m:r>
                          <a:rPr lang="en-US" sz="2400" b="0" i="1" smtClean="0">
                            <a:latin typeface="Cambria Math"/>
                            <a:cs typeface="Times New Roman" panose="02020603050405020304" pitchFamily="18" charset="0"/>
                          </a:rPr>
                          <m:t>−</m:t>
                        </m:r>
                        <m:r>
                          <a:rPr lang="en-US" sz="2400" b="0" i="1" smtClean="0">
                            <a:latin typeface="Cambria Math"/>
                            <a:cs typeface="Times New Roman" panose="02020603050405020304" pitchFamily="18" charset="0"/>
                          </a:rPr>
                          <m:t>𝑁</m:t>
                        </m:r>
                      </m:e>
                      <m:sub>
                        <m:r>
                          <a:rPr lang="en-US" sz="2400" b="0" i="1" smtClean="0">
                            <a:latin typeface="Cambria Math"/>
                            <a:cs typeface="Times New Roman" panose="02020603050405020304" pitchFamily="18" charset="0"/>
                          </a:rPr>
                          <m:t>𝑏</m:t>
                        </m:r>
                      </m:sub>
                    </m:sSub>
                    <m:r>
                      <a:rPr lang="en-US" sz="2400" b="0" i="1" smtClean="0">
                        <a:latin typeface="Cambria Math"/>
                        <a:cs typeface="Times New Roman" panose="02020603050405020304" pitchFamily="18" charset="0"/>
                      </a:rPr>
                      <m:t>𝐴</m:t>
                    </m:r>
                    <m:r>
                      <a:rPr lang="en-US" sz="2400" b="0" i="1" smtClean="0">
                        <a:latin typeface="Cambria Math"/>
                        <a:cs typeface="Times New Roman" panose="02020603050405020304" pitchFamily="18" charset="0"/>
                      </a:rPr>
                      <m:t>−</m:t>
                    </m:r>
                    <m:sSub>
                      <m:sSubPr>
                        <m:ctrlPr>
                          <a:rPr lang="en-US" sz="2400" i="1" smtClean="0">
                            <a:latin typeface="Cambria Math"/>
                            <a:cs typeface="Times New Roman" panose="02020603050405020304" pitchFamily="18" charset="0"/>
                          </a:rPr>
                        </m:ctrlPr>
                      </m:sSubPr>
                      <m:e>
                        <m:r>
                          <a:rPr lang="en-US" sz="2400" b="0" i="1" smtClean="0">
                            <a:latin typeface="Cambria Math"/>
                            <a:cs typeface="Times New Roman" panose="02020603050405020304" pitchFamily="18" charset="0"/>
                          </a:rPr>
                          <m:t>𝑁</m:t>
                        </m:r>
                      </m:e>
                      <m:sub>
                        <m:r>
                          <a:rPr lang="en-US" sz="2400" b="0" i="1" smtClean="0">
                            <a:latin typeface="Cambria Math"/>
                            <a:cs typeface="Times New Roman" panose="02020603050405020304" pitchFamily="18" charset="0"/>
                          </a:rPr>
                          <m:t>𝑏</m:t>
                        </m:r>
                      </m:sub>
                    </m:sSub>
                    <m:sSub>
                      <m:sSubPr>
                        <m:ctrlPr>
                          <a:rPr lang="en-US" sz="2400" i="1" smtClean="0">
                            <a:latin typeface="Cambria Math"/>
                            <a:cs typeface="Times New Roman" panose="02020603050405020304" pitchFamily="18" charset="0"/>
                          </a:rPr>
                        </m:ctrlPr>
                      </m:sSubPr>
                      <m:e>
                        <m:r>
                          <a:rPr lang="en-US" sz="2400" b="0" i="1" smtClean="0">
                            <a:latin typeface="Cambria Math"/>
                            <a:cs typeface="Times New Roman" panose="02020603050405020304" pitchFamily="18" charset="0"/>
                          </a:rPr>
                          <m:t>𝐵</m:t>
                        </m:r>
                      </m:e>
                      <m:sub>
                        <m:r>
                          <a:rPr lang="en-US" sz="2400" b="0" i="1" smtClean="0">
                            <a:latin typeface="Cambria Math"/>
                            <a:cs typeface="Times New Roman" panose="02020603050405020304" pitchFamily="18" charset="0"/>
                          </a:rPr>
                          <m:t>𝑏</m:t>
                        </m:r>
                        <m:r>
                          <a:rPr lang="en-US" sz="2400" b="0" i="1" smtClean="0">
                            <a:latin typeface="Cambria Math"/>
                            <a:ea typeface="Cambria Math"/>
                            <a:cs typeface="Times New Roman" panose="02020603050405020304" pitchFamily="18" charset="0"/>
                          </a:rPr>
                          <m:t>→</m:t>
                        </m:r>
                        <m:r>
                          <a:rPr lang="en-US" sz="2400" b="0" i="1" smtClean="0">
                            <a:latin typeface="Cambria Math"/>
                            <a:ea typeface="Cambria Math"/>
                            <a:cs typeface="Times New Roman" panose="02020603050405020304" pitchFamily="18" charset="0"/>
                          </a:rPr>
                          <m:t>𝑎</m:t>
                        </m:r>
                      </m:sub>
                    </m:sSub>
                    <m:r>
                      <a:rPr lang="en-US" sz="2400" i="1" smtClean="0">
                        <a:latin typeface="Cambria Math"/>
                        <a:ea typeface="Cambria Math"/>
                        <a:cs typeface="Times New Roman" panose="02020603050405020304" pitchFamily="18" charset="0"/>
                      </a:rPr>
                      <m:t>𝜌</m:t>
                    </m:r>
                    <m:d>
                      <m:dPr>
                        <m:ctrlPr>
                          <a:rPr lang="en-US" sz="2400" b="0" i="1" smtClean="0">
                            <a:latin typeface="Cambria Math"/>
                            <a:ea typeface="Cambria Math"/>
                            <a:cs typeface="Times New Roman" panose="02020603050405020304" pitchFamily="18" charset="0"/>
                          </a:rPr>
                        </m:ctrlPr>
                      </m:dPr>
                      <m:e>
                        <m:sSub>
                          <m:sSubPr>
                            <m:ctrlPr>
                              <a:rPr lang="en-US" sz="2400" b="0" i="1" smtClean="0">
                                <a:latin typeface="Cambria Math"/>
                                <a:ea typeface="Cambria Math"/>
                                <a:cs typeface="Times New Roman" panose="02020603050405020304" pitchFamily="18" charset="0"/>
                              </a:rPr>
                            </m:ctrlPr>
                          </m:sSubPr>
                          <m:e>
                            <m:r>
                              <a:rPr lang="en-US" sz="2400" b="0" i="1" smtClean="0">
                                <a:latin typeface="Cambria Math"/>
                                <a:ea typeface="Cambria Math"/>
                                <a:cs typeface="Times New Roman" panose="02020603050405020304" pitchFamily="18" charset="0"/>
                              </a:rPr>
                              <m:t>𝜔</m:t>
                            </m:r>
                          </m:e>
                          <m:sub>
                            <m:r>
                              <a:rPr lang="en-US" sz="2400" b="0" i="1" smtClean="0">
                                <a:latin typeface="Cambria Math"/>
                                <a:ea typeface="Cambria Math"/>
                                <a:cs typeface="Times New Roman" panose="02020603050405020304" pitchFamily="18" charset="0"/>
                              </a:rPr>
                              <m:t>0</m:t>
                            </m:r>
                          </m:sub>
                        </m:sSub>
                      </m:e>
                    </m:d>
                    <m:r>
                      <a:rPr lang="en-US" sz="2400" b="0" i="1" smtClean="0">
                        <a:latin typeface="Cambria Math"/>
                        <a:ea typeface="Cambria Math"/>
                        <a:cs typeface="Times New Roman" panose="02020603050405020304" pitchFamily="18" charset="0"/>
                      </a:rPr>
                      <m:t>−</m:t>
                    </m:r>
                    <m:sSub>
                      <m:sSubPr>
                        <m:ctrlPr>
                          <a:rPr lang="en-US" sz="2400" i="1" smtClean="0">
                            <a:latin typeface="Cambria Math"/>
                            <a:cs typeface="Times New Roman" panose="02020603050405020304" pitchFamily="18" charset="0"/>
                          </a:rPr>
                        </m:ctrlPr>
                      </m:sSubPr>
                      <m:e>
                        <m:r>
                          <a:rPr lang="en-US" sz="2400" b="0" i="1" smtClean="0">
                            <a:latin typeface="Cambria Math"/>
                            <a:cs typeface="Times New Roman" panose="02020603050405020304" pitchFamily="18" charset="0"/>
                          </a:rPr>
                          <m:t>𝑁</m:t>
                        </m:r>
                      </m:e>
                      <m:sub>
                        <m:r>
                          <a:rPr lang="en-US" sz="2400" b="0" i="1" smtClean="0">
                            <a:latin typeface="Cambria Math"/>
                            <a:cs typeface="Times New Roman" panose="02020603050405020304" pitchFamily="18" charset="0"/>
                          </a:rPr>
                          <m:t>𝑎</m:t>
                        </m:r>
                      </m:sub>
                    </m:sSub>
                    <m:sSub>
                      <m:sSubPr>
                        <m:ctrlPr>
                          <a:rPr lang="en-US" sz="2400" i="1" smtClean="0">
                            <a:latin typeface="Cambria Math"/>
                            <a:cs typeface="Times New Roman" panose="02020603050405020304" pitchFamily="18" charset="0"/>
                          </a:rPr>
                        </m:ctrlPr>
                      </m:sSubPr>
                      <m:e>
                        <m:r>
                          <a:rPr lang="en-US" sz="2400" b="0" i="1" smtClean="0">
                            <a:latin typeface="Cambria Math"/>
                            <a:cs typeface="Times New Roman" panose="02020603050405020304" pitchFamily="18" charset="0"/>
                          </a:rPr>
                          <m:t>𝐵</m:t>
                        </m:r>
                      </m:e>
                      <m:sub>
                        <m:r>
                          <a:rPr lang="en-US" sz="2400" b="0" i="1" smtClean="0">
                            <a:latin typeface="Cambria Math"/>
                            <a:cs typeface="Times New Roman" panose="02020603050405020304" pitchFamily="18" charset="0"/>
                          </a:rPr>
                          <m:t>𝑎</m:t>
                        </m:r>
                        <m:r>
                          <a:rPr lang="en-US" sz="2400" b="0" i="1" smtClean="0">
                            <a:latin typeface="Cambria Math"/>
                            <a:ea typeface="Cambria Math"/>
                            <a:cs typeface="Times New Roman" panose="02020603050405020304" pitchFamily="18" charset="0"/>
                          </a:rPr>
                          <m:t>→</m:t>
                        </m:r>
                        <m:r>
                          <a:rPr lang="en-US" sz="2400" b="0" i="1" smtClean="0">
                            <a:latin typeface="Cambria Math"/>
                            <a:ea typeface="Cambria Math"/>
                            <a:cs typeface="Times New Roman" panose="02020603050405020304" pitchFamily="18" charset="0"/>
                          </a:rPr>
                          <m:t>𝑏</m:t>
                        </m:r>
                      </m:sub>
                    </m:sSub>
                    <m:r>
                      <a:rPr lang="en-US" sz="2400" i="1" smtClean="0">
                        <a:latin typeface="Cambria Math"/>
                        <a:ea typeface="Cambria Math"/>
                        <a:cs typeface="Times New Roman" panose="02020603050405020304" pitchFamily="18" charset="0"/>
                      </a:rPr>
                      <m:t>𝜌</m:t>
                    </m:r>
                    <m:r>
                      <a:rPr lang="en-US" sz="2400" b="0" i="1" smtClean="0">
                        <a:latin typeface="Cambria Math"/>
                        <a:ea typeface="Cambria Math"/>
                        <a:cs typeface="Times New Roman" panose="02020603050405020304" pitchFamily="18" charset="0"/>
                      </a:rPr>
                      <m:t>(</m:t>
                    </m:r>
                    <m:sSub>
                      <m:sSubPr>
                        <m:ctrlPr>
                          <a:rPr lang="en-US" sz="2400" b="0" i="1" smtClean="0">
                            <a:latin typeface="Cambria Math"/>
                            <a:ea typeface="Cambria Math"/>
                            <a:cs typeface="Times New Roman" panose="02020603050405020304" pitchFamily="18" charset="0"/>
                          </a:rPr>
                        </m:ctrlPr>
                      </m:sSubPr>
                      <m:e>
                        <m:r>
                          <a:rPr lang="en-US" sz="2400" b="0" i="1" smtClean="0">
                            <a:latin typeface="Cambria Math"/>
                            <a:ea typeface="Cambria Math"/>
                            <a:cs typeface="Times New Roman" panose="02020603050405020304" pitchFamily="18" charset="0"/>
                          </a:rPr>
                          <m:t>𝜔</m:t>
                        </m:r>
                      </m:e>
                      <m:sub>
                        <m:r>
                          <a:rPr lang="en-US" sz="2400" b="0" i="1" smtClean="0">
                            <a:latin typeface="Cambria Math"/>
                            <a:ea typeface="Cambria Math"/>
                            <a:cs typeface="Times New Roman" panose="02020603050405020304" pitchFamily="18" charset="0"/>
                          </a:rPr>
                          <m:t>0</m:t>
                        </m:r>
                      </m:sub>
                    </m:sSub>
                    <m:r>
                      <a:rPr lang="en-US" sz="2400" b="0" i="1" smtClean="0">
                        <a:latin typeface="Cambria Math"/>
                        <a:ea typeface="Cambria Math"/>
                        <a:cs typeface="Times New Roman" panose="02020603050405020304" pitchFamily="18" charset="0"/>
                      </a:rPr>
                      <m:t>)</m:t>
                    </m:r>
                  </m:oMath>
                </a14:m>
                <a:endParaRPr lang="en-US" sz="2400" dirty="0" smtClean="0">
                  <a:latin typeface="Times New Roman" panose="02020603050405020304" pitchFamily="18" charset="0"/>
                  <a:cs typeface="Times New Roman" panose="02020603050405020304" pitchFamily="18" charset="0"/>
                </a:endParaRPr>
              </a:p>
              <a:p>
                <a:pPr marL="457200" indent="-457200">
                  <a:buFont typeface="+mj-lt"/>
                  <a:buAutoNum type="alphaUcPeriod"/>
                </a:pPr>
                <a:endParaRPr lang="en-US" sz="2400" dirty="0" smtClean="0">
                  <a:latin typeface="Times New Roman" panose="02020603050405020304" pitchFamily="18" charset="0"/>
                  <a:cs typeface="Times New Roman" panose="02020603050405020304" pitchFamily="18" charset="0"/>
                </a:endParaRPr>
              </a:p>
              <a:p>
                <a:pPr marL="457200" indent="-457200">
                  <a:buFont typeface="+mj-lt"/>
                  <a:buAutoNum type="alphaUcPeriod"/>
                </a:pPr>
                <a:endParaRPr lang="en-US" sz="2400" dirty="0" smtClean="0">
                  <a:latin typeface="Times New Roman" panose="02020603050405020304" pitchFamily="18" charset="0"/>
                  <a:cs typeface="Times New Roman" panose="02020603050405020304" pitchFamily="18" charset="0"/>
                </a:endParaRPr>
              </a:p>
              <a:p>
                <a:pPr marL="457200" indent="-457200">
                  <a:buFont typeface="+mj-lt"/>
                  <a:buAutoNum type="alphaUcPeriod"/>
                </a:pPr>
                <a:endParaRPr lang="en-US" sz="2400" dirty="0" smtClean="0">
                  <a:latin typeface="Times New Roman" panose="02020603050405020304" pitchFamily="18" charset="0"/>
                  <a:cs typeface="Times New Roman" panose="02020603050405020304" pitchFamily="18" charset="0"/>
                </a:endParaRPr>
              </a:p>
            </p:txBody>
          </p:sp>
        </mc:Choice>
        <mc:Fallback xmlns="">
          <p:sp>
            <p:nvSpPr>
              <p:cNvPr id="2" name="TextBox 1"/>
              <p:cNvSpPr txBox="1">
                <a:spLocks noRot="1" noChangeAspect="1" noMove="1" noResize="1" noEditPoints="1" noAdjustHandles="1" noChangeArrowheads="1" noChangeShapeType="1" noTextEdit="1"/>
              </p:cNvSpPr>
              <p:nvPr/>
            </p:nvSpPr>
            <p:spPr>
              <a:xfrm>
                <a:off x="0" y="0"/>
                <a:ext cx="9144000" cy="7937814"/>
              </a:xfrm>
              <a:prstGeom prst="rect">
                <a:avLst/>
              </a:prstGeom>
              <a:blipFill rotWithShape="1">
                <a:blip r:embed="rId2"/>
                <a:stretch>
                  <a:fillRect l="-1000" t="-614" r="-800"/>
                </a:stretch>
              </a:blipFill>
            </p:spPr>
            <p:txBody>
              <a:bodyPr/>
              <a:lstStyle/>
              <a:p>
                <a:r>
                  <a:rPr lang="en-US">
                    <a:noFill/>
                  </a:rPr>
                  <a:t> </a:t>
                </a:r>
              </a:p>
            </p:txBody>
          </p:sp>
        </mc:Fallback>
      </mc:AlternateContent>
    </p:spTree>
    <p:extLst>
      <p:ext uri="{BB962C8B-B14F-4D97-AF65-F5344CB8AC3E}">
        <p14:creationId xmlns:p14="http://schemas.microsoft.com/office/powerpoint/2010/main" val="18818008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TextBox 2"/>
              <p:cNvSpPr txBox="1"/>
              <p:nvPr/>
            </p:nvSpPr>
            <p:spPr>
              <a:xfrm>
                <a:off x="0" y="0"/>
                <a:ext cx="9144000" cy="6555641"/>
              </a:xfrm>
              <a:prstGeom prst="rect">
                <a:avLst/>
              </a:prstGeom>
              <a:noFill/>
            </p:spPr>
            <p:txBody>
              <a:bodyPr wrap="square" rtlCol="0">
                <a:spAutoFit/>
              </a:bodyPr>
              <a:lstStyle/>
              <a:p>
                <a:pPr algn="ctr"/>
                <a:r>
                  <a:rPr lang="en-US" sz="2800" i="1" dirty="0" smtClean="0">
                    <a:latin typeface="Times New Roman" panose="02020603050405020304" pitchFamily="18" charset="0"/>
                    <a:cs typeface="Times New Roman" panose="02020603050405020304" pitchFamily="18" charset="0"/>
                  </a:rPr>
                  <a:t>QM2 Concept Test 14.6</a:t>
                </a:r>
              </a:p>
              <a:p>
                <a:pPr algn="ctr"/>
                <a:endParaRPr lang="en-US" sz="2800" i="1" dirty="0" smtClean="0">
                  <a:latin typeface="Times New Roman" panose="02020603050405020304" pitchFamily="18" charset="0"/>
                  <a:cs typeface="Times New Roman" panose="02020603050405020304" pitchFamily="18" charset="0"/>
                </a:endParaRPr>
              </a:p>
              <a:p>
                <a:r>
                  <a:rPr lang="en-US" sz="2800" dirty="0" smtClean="0">
                    <a:latin typeface="Times New Roman" panose="02020603050405020304" pitchFamily="18" charset="0"/>
                    <a:cs typeface="Times New Roman" panose="02020603050405020304" pitchFamily="18" charset="0"/>
                  </a:rPr>
                  <a:t>Choose all of the following statements that are correct about an isolated two-level system with </a:t>
                </a:r>
                <a14:m>
                  <m:oMath xmlns:m="http://schemas.openxmlformats.org/officeDocument/2006/math">
                    <m:sSub>
                      <m:sSubPr>
                        <m:ctrlPr>
                          <a:rPr lang="en-US" sz="2800" i="1" smtClean="0">
                            <a:latin typeface="Cambria Math"/>
                            <a:cs typeface="Times New Roman" panose="02020603050405020304" pitchFamily="18" charset="0"/>
                          </a:rPr>
                        </m:ctrlPr>
                      </m:sSubPr>
                      <m:e>
                        <m:r>
                          <a:rPr lang="en-US" sz="2800" b="0" i="1" smtClean="0">
                            <a:latin typeface="Cambria Math"/>
                            <a:cs typeface="Times New Roman" panose="02020603050405020304" pitchFamily="18" charset="0"/>
                          </a:rPr>
                          <m:t>𝑁</m:t>
                        </m:r>
                      </m:e>
                      <m:sub>
                        <m:r>
                          <a:rPr lang="en-US" sz="2800" b="0" i="1" smtClean="0">
                            <a:latin typeface="Cambria Math"/>
                            <a:cs typeface="Times New Roman" panose="02020603050405020304" pitchFamily="18" charset="0"/>
                          </a:rPr>
                          <m:t>𝑎</m:t>
                        </m:r>
                      </m:sub>
                    </m:sSub>
                  </m:oMath>
                </a14:m>
                <a:r>
                  <a:rPr lang="en-US" sz="2800" dirty="0" smtClean="0">
                    <a:latin typeface="Times New Roman" panose="02020603050405020304" pitchFamily="18" charset="0"/>
                    <a:cs typeface="Times New Roman" panose="02020603050405020304" pitchFamily="18" charset="0"/>
                  </a:rPr>
                  <a:t> particles on average in the lower energy state and </a:t>
                </a:r>
                <a14:m>
                  <m:oMath xmlns:m="http://schemas.openxmlformats.org/officeDocument/2006/math">
                    <m:sSub>
                      <m:sSubPr>
                        <m:ctrlPr>
                          <a:rPr lang="en-US" sz="2800" i="1" smtClean="0">
                            <a:latin typeface="Cambria Math"/>
                            <a:cs typeface="Times New Roman" panose="02020603050405020304" pitchFamily="18" charset="0"/>
                          </a:rPr>
                        </m:ctrlPr>
                      </m:sSubPr>
                      <m:e>
                        <m:r>
                          <a:rPr lang="en-US" sz="2800" b="0" i="1" smtClean="0">
                            <a:latin typeface="Cambria Math"/>
                            <a:cs typeface="Times New Roman" panose="02020603050405020304" pitchFamily="18" charset="0"/>
                          </a:rPr>
                          <m:t>𝑁</m:t>
                        </m:r>
                      </m:e>
                      <m:sub>
                        <m:r>
                          <a:rPr lang="en-US" sz="2800" b="0" i="1" smtClean="0">
                            <a:latin typeface="Cambria Math"/>
                            <a:cs typeface="Times New Roman" panose="02020603050405020304" pitchFamily="18" charset="0"/>
                          </a:rPr>
                          <m:t>𝑏</m:t>
                        </m:r>
                      </m:sub>
                    </m:sSub>
                  </m:oMath>
                </a14:m>
                <a:r>
                  <a:rPr lang="en-US" sz="2800" dirty="0" smtClean="0">
                    <a:latin typeface="Times New Roman" panose="02020603050405020304" pitchFamily="18" charset="0"/>
                    <a:cs typeface="Times New Roman" panose="02020603050405020304" pitchFamily="18" charset="0"/>
                  </a:rPr>
                  <a:t> particles on average in the higher energy state at </a:t>
                </a:r>
                <a14:m>
                  <m:oMath xmlns:m="http://schemas.openxmlformats.org/officeDocument/2006/math">
                    <m:r>
                      <a:rPr lang="en-US" sz="2800" b="0" i="1" smtClean="0">
                        <a:latin typeface="Cambria Math"/>
                        <a:cs typeface="Times New Roman" panose="02020603050405020304" pitchFamily="18" charset="0"/>
                      </a:rPr>
                      <m:t>𝑇</m:t>
                    </m:r>
                    <m:r>
                      <a:rPr lang="en-US" sz="2800" b="0" i="1" smtClean="0">
                        <a:latin typeface="Cambria Math"/>
                        <a:cs typeface="Times New Roman" panose="02020603050405020304" pitchFamily="18" charset="0"/>
                      </a:rPr>
                      <m:t>=0 </m:t>
                    </m:r>
                    <m:r>
                      <a:rPr lang="en-US" sz="2800" b="0" i="1" smtClean="0">
                        <a:latin typeface="Cambria Math"/>
                        <a:cs typeface="Times New Roman" panose="02020603050405020304" pitchFamily="18" charset="0"/>
                      </a:rPr>
                      <m:t>𝐾</m:t>
                    </m:r>
                  </m:oMath>
                </a14:m>
                <a:r>
                  <a:rPr lang="en-US" sz="2800" dirty="0" smtClean="0">
                    <a:latin typeface="Times New Roman" panose="02020603050405020304" pitchFamily="18" charset="0"/>
                    <a:cs typeface="Times New Roman" panose="02020603050405020304" pitchFamily="18" charset="0"/>
                  </a:rPr>
                  <a:t>.  The transition rate for spontaneous emission is </a:t>
                </a:r>
                <a14:m>
                  <m:oMath xmlns:m="http://schemas.openxmlformats.org/officeDocument/2006/math">
                    <m:r>
                      <a:rPr lang="en-US" sz="2800" i="1" dirty="0" smtClean="0">
                        <a:latin typeface="Cambria Math"/>
                        <a:cs typeface="Times New Roman" panose="02020603050405020304" pitchFamily="18" charset="0"/>
                      </a:rPr>
                      <m:t>𝐴</m:t>
                    </m:r>
                  </m:oMath>
                </a14:m>
                <a:r>
                  <a:rPr lang="en-US" sz="2800" dirty="0" smtClean="0">
                    <a:latin typeface="Times New Roman" panose="02020603050405020304" pitchFamily="18" charset="0"/>
                    <a:cs typeface="Times New Roman" panose="02020603050405020304" pitchFamily="18" charset="0"/>
                  </a:rPr>
                  <a:t> per particle. </a:t>
                </a:r>
              </a:p>
              <a:p>
                <a:endParaRPr lang="en-US" sz="2800" dirty="0">
                  <a:latin typeface="Times New Roman" panose="02020603050405020304" pitchFamily="18" charset="0"/>
                  <a:cs typeface="Times New Roman" panose="02020603050405020304" pitchFamily="18" charset="0"/>
                </a:endParaRPr>
              </a:p>
              <a:p>
                <a:pPr marL="457200" indent="-457200">
                  <a:buFont typeface="+mj-lt"/>
                  <a:buAutoNum type="arabicParenR"/>
                </a:pPr>
                <a:r>
                  <a:rPr lang="en-US" sz="2800" b="0" dirty="0" smtClean="0">
                    <a:cs typeface="Times New Roman" panose="02020603050405020304" pitchFamily="18" charset="0"/>
                  </a:rPr>
                  <a:t> </a:t>
                </a:r>
                <a14:m>
                  <m:oMath xmlns:m="http://schemas.openxmlformats.org/officeDocument/2006/math">
                    <m:r>
                      <a:rPr lang="en-US" sz="2800" b="0" i="1" smtClean="0">
                        <a:latin typeface="Cambria Math"/>
                        <a:cs typeface="Times New Roman" panose="02020603050405020304" pitchFamily="18" charset="0"/>
                      </a:rPr>
                      <m:t>𝑑</m:t>
                    </m:r>
                    <m:sSub>
                      <m:sSubPr>
                        <m:ctrlPr>
                          <a:rPr lang="en-US" sz="2800" b="0" i="1" smtClean="0">
                            <a:latin typeface="Cambria Math"/>
                            <a:cs typeface="Times New Roman" panose="02020603050405020304" pitchFamily="18" charset="0"/>
                          </a:rPr>
                        </m:ctrlPr>
                      </m:sSubPr>
                      <m:e>
                        <m:r>
                          <a:rPr lang="en-US" sz="2800" b="0" i="1" smtClean="0">
                            <a:latin typeface="Cambria Math"/>
                            <a:cs typeface="Times New Roman" panose="02020603050405020304" pitchFamily="18" charset="0"/>
                          </a:rPr>
                          <m:t>𝑁</m:t>
                        </m:r>
                      </m:e>
                      <m:sub>
                        <m:r>
                          <a:rPr lang="en-US" sz="2800" b="0" i="1" smtClean="0">
                            <a:latin typeface="Cambria Math"/>
                            <a:cs typeface="Times New Roman" panose="02020603050405020304" pitchFamily="18" charset="0"/>
                          </a:rPr>
                          <m:t>𝑏</m:t>
                        </m:r>
                      </m:sub>
                    </m:sSub>
                    <m:r>
                      <a:rPr lang="en-US" sz="2800" b="0" i="1" smtClean="0">
                        <a:latin typeface="Cambria Math"/>
                        <a:cs typeface="Times New Roman" panose="02020603050405020304" pitchFamily="18" charset="0"/>
                      </a:rPr>
                      <m:t>=−</m:t>
                    </m:r>
                    <m:r>
                      <a:rPr lang="en-US" sz="2800" b="0" i="1" smtClean="0">
                        <a:latin typeface="Cambria Math"/>
                        <a:cs typeface="Times New Roman" panose="02020603050405020304" pitchFamily="18" charset="0"/>
                      </a:rPr>
                      <m:t>𝐴</m:t>
                    </m:r>
                    <m:sSub>
                      <m:sSubPr>
                        <m:ctrlPr>
                          <a:rPr lang="en-US" sz="2800" b="0" i="1" smtClean="0">
                            <a:latin typeface="Cambria Math"/>
                            <a:cs typeface="Times New Roman" panose="02020603050405020304" pitchFamily="18" charset="0"/>
                          </a:rPr>
                        </m:ctrlPr>
                      </m:sSubPr>
                      <m:e>
                        <m:r>
                          <a:rPr lang="en-US" sz="2800" b="0" i="1" smtClean="0">
                            <a:latin typeface="Cambria Math"/>
                            <a:cs typeface="Times New Roman" panose="02020603050405020304" pitchFamily="18" charset="0"/>
                          </a:rPr>
                          <m:t>𝑁</m:t>
                        </m:r>
                      </m:e>
                      <m:sub>
                        <m:r>
                          <a:rPr lang="en-US" sz="2800" b="0" i="1" smtClean="0">
                            <a:latin typeface="Cambria Math"/>
                            <a:cs typeface="Times New Roman" panose="02020603050405020304" pitchFamily="18" charset="0"/>
                          </a:rPr>
                          <m:t>𝑏</m:t>
                        </m:r>
                      </m:sub>
                    </m:sSub>
                    <m:r>
                      <a:rPr lang="en-US" sz="2800" b="0" i="1" smtClean="0">
                        <a:latin typeface="Cambria Math"/>
                        <a:cs typeface="Times New Roman" panose="02020603050405020304" pitchFamily="18" charset="0"/>
                      </a:rPr>
                      <m:t>𝑑𝑡</m:t>
                    </m:r>
                  </m:oMath>
                </a14:m>
                <a:endParaRPr lang="en-US" sz="2800" dirty="0" smtClean="0">
                  <a:latin typeface="Times New Roman" panose="02020603050405020304" pitchFamily="18" charset="0"/>
                  <a:cs typeface="Times New Roman" panose="02020603050405020304" pitchFamily="18" charset="0"/>
                </a:endParaRPr>
              </a:p>
              <a:p>
                <a:pPr marL="457200" indent="-457200">
                  <a:buFont typeface="+mj-lt"/>
                  <a:buAutoNum type="arabicParenR"/>
                </a:pPr>
                <a:r>
                  <a:rPr lang="en-US" sz="2800" dirty="0" smtClean="0">
                    <a:latin typeface="Times New Roman" panose="02020603050405020304" pitchFamily="18" charset="0"/>
                    <a:cs typeface="Times New Roman" panose="02020603050405020304" pitchFamily="18" charset="0"/>
                  </a:rPr>
                  <a:t>The stimulated emission rate at </a:t>
                </a:r>
                <a14:m>
                  <m:oMath xmlns:m="http://schemas.openxmlformats.org/officeDocument/2006/math">
                    <m:r>
                      <a:rPr lang="en-US" sz="2800" b="0" i="1" smtClean="0">
                        <a:latin typeface="Cambria Math"/>
                        <a:cs typeface="Times New Roman" panose="02020603050405020304" pitchFamily="18" charset="0"/>
                      </a:rPr>
                      <m:t>𝑇</m:t>
                    </m:r>
                    <m:r>
                      <a:rPr lang="en-US" sz="2800" b="0" i="1" smtClean="0">
                        <a:latin typeface="Cambria Math"/>
                        <a:cs typeface="Times New Roman" panose="02020603050405020304" pitchFamily="18" charset="0"/>
                      </a:rPr>
                      <m:t>=0 </m:t>
                    </m:r>
                    <m:r>
                      <a:rPr lang="en-US" sz="2800" b="0" i="1" smtClean="0">
                        <a:latin typeface="Cambria Math"/>
                        <a:cs typeface="Times New Roman" panose="02020603050405020304" pitchFamily="18" charset="0"/>
                      </a:rPr>
                      <m:t>𝐾</m:t>
                    </m:r>
                  </m:oMath>
                </a14:m>
                <a:r>
                  <a:rPr lang="en-US" sz="2800" dirty="0" smtClean="0">
                    <a:latin typeface="Times New Roman" panose="02020603050405020304" pitchFamily="18" charset="0"/>
                    <a:cs typeface="Times New Roman" panose="02020603050405020304" pitchFamily="18" charset="0"/>
                  </a:rPr>
                  <a:t> is zero.</a:t>
                </a:r>
              </a:p>
              <a:p>
                <a:pPr marL="457200" indent="-457200">
                  <a:buFont typeface="+mj-lt"/>
                  <a:buAutoNum type="arabicParenR"/>
                </a:pPr>
                <a:r>
                  <a:rPr lang="en-US" sz="2800" dirty="0" smtClean="0">
                    <a:latin typeface="Times New Roman" panose="02020603050405020304" pitchFamily="18" charset="0"/>
                    <a:cs typeface="Times New Roman" panose="02020603050405020304" pitchFamily="18" charset="0"/>
                  </a:rPr>
                  <a:t>The number of particles remaining in the upper state will decrease exponentially with time.</a:t>
                </a:r>
              </a:p>
              <a:p>
                <a:pPr marL="457200" indent="-457200">
                  <a:buFont typeface="+mj-lt"/>
                  <a:buAutoNum type="arabicParenR"/>
                </a:pPr>
                <a:endParaRPr lang="en-US" sz="2800" dirty="0">
                  <a:latin typeface="Times New Roman" panose="02020603050405020304" pitchFamily="18" charset="0"/>
                  <a:cs typeface="Times New Roman" panose="02020603050405020304" pitchFamily="18" charset="0"/>
                </a:endParaRPr>
              </a:p>
              <a:p>
                <a:r>
                  <a:rPr lang="en-US" sz="2800" dirty="0" smtClean="0">
                    <a:latin typeface="Times New Roman" panose="02020603050405020304" pitchFamily="18" charset="0"/>
                    <a:cs typeface="Times New Roman" panose="02020603050405020304" pitchFamily="18" charset="0"/>
                  </a:rPr>
                  <a:t>A.  1 only   B.  2 only  C.  1 and 3 only  D.  2 and 3 only  E.  All of the above.</a:t>
                </a:r>
                <a:endParaRPr lang="en-US" sz="2800" dirty="0">
                  <a:latin typeface="Times New Roman" panose="02020603050405020304" pitchFamily="18" charset="0"/>
                  <a:cs typeface="Times New Roman" panose="02020603050405020304" pitchFamily="18" charset="0"/>
                </a:endParaRPr>
              </a:p>
            </p:txBody>
          </p:sp>
        </mc:Choice>
        <mc:Fallback xmlns="">
          <p:sp>
            <p:nvSpPr>
              <p:cNvPr id="3" name="TextBox 2"/>
              <p:cNvSpPr txBox="1">
                <a:spLocks noRot="1" noChangeAspect="1" noMove="1" noResize="1" noEditPoints="1" noAdjustHandles="1" noChangeArrowheads="1" noChangeShapeType="1" noTextEdit="1"/>
              </p:cNvSpPr>
              <p:nvPr/>
            </p:nvSpPr>
            <p:spPr>
              <a:xfrm>
                <a:off x="0" y="0"/>
                <a:ext cx="9144000" cy="6555641"/>
              </a:xfrm>
              <a:prstGeom prst="rect">
                <a:avLst/>
              </a:prstGeom>
              <a:blipFill rotWithShape="1">
                <a:blip r:embed="rId2"/>
                <a:stretch>
                  <a:fillRect l="-1333" t="-930" b="-1674"/>
                </a:stretch>
              </a:blipFill>
            </p:spPr>
            <p:txBody>
              <a:bodyPr/>
              <a:lstStyle/>
              <a:p>
                <a:r>
                  <a:rPr lang="en-US">
                    <a:noFill/>
                  </a:rPr>
                  <a:t> </a:t>
                </a:r>
              </a:p>
            </p:txBody>
          </p:sp>
        </mc:Fallback>
      </mc:AlternateContent>
    </p:spTree>
    <p:extLst>
      <p:ext uri="{BB962C8B-B14F-4D97-AF65-F5344CB8AC3E}">
        <p14:creationId xmlns:p14="http://schemas.microsoft.com/office/powerpoint/2010/main" val="9036173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extBox 1"/>
              <p:cNvSpPr txBox="1"/>
              <p:nvPr/>
            </p:nvSpPr>
            <p:spPr>
              <a:xfrm>
                <a:off x="0" y="0"/>
                <a:ext cx="9144000" cy="6721199"/>
              </a:xfrm>
              <a:prstGeom prst="rect">
                <a:avLst/>
              </a:prstGeom>
              <a:noFill/>
            </p:spPr>
            <p:txBody>
              <a:bodyPr wrap="square" rtlCol="0">
                <a:spAutoFit/>
              </a:bodyPr>
              <a:lstStyle/>
              <a:p>
                <a:pPr algn="ctr"/>
                <a:r>
                  <a:rPr lang="en-US" sz="2400" i="1" dirty="0" smtClean="0">
                    <a:latin typeface="Times New Roman" panose="02020603050405020304" pitchFamily="18" charset="0"/>
                    <a:cs typeface="Times New Roman" panose="02020603050405020304" pitchFamily="18" charset="0"/>
                  </a:rPr>
                  <a:t>QM2 Concept Test 14.7</a:t>
                </a:r>
              </a:p>
              <a:p>
                <a:r>
                  <a:rPr lang="en-US" sz="2400" dirty="0" smtClean="0">
                    <a:latin typeface="Times New Roman" panose="02020603050405020304" pitchFamily="18" charset="0"/>
                    <a:cs typeface="Times New Roman" panose="02020603050405020304" pitchFamily="18" charset="0"/>
                  </a:rPr>
                  <a:t>For a two-level system, the lifetime of the upper state with energy </a:t>
                </a:r>
                <a14:m>
                  <m:oMath xmlns:m="http://schemas.openxmlformats.org/officeDocument/2006/math">
                    <m:sSub>
                      <m:sSubPr>
                        <m:ctrlPr>
                          <a:rPr lang="en-US" sz="2400" i="1" smtClean="0">
                            <a:latin typeface="Cambria Math"/>
                            <a:cs typeface="Times New Roman" panose="02020603050405020304" pitchFamily="18" charset="0"/>
                          </a:rPr>
                        </m:ctrlPr>
                      </m:sSubPr>
                      <m:e>
                        <m:r>
                          <a:rPr lang="en-US" sz="2400" b="0" i="1" smtClean="0">
                            <a:latin typeface="Cambria Math"/>
                            <a:cs typeface="Times New Roman" panose="02020603050405020304" pitchFamily="18" charset="0"/>
                          </a:rPr>
                          <m:t>𝐸</m:t>
                        </m:r>
                      </m:e>
                      <m:sub>
                        <m:r>
                          <a:rPr lang="en-US" sz="2400" b="0" i="1" smtClean="0">
                            <a:latin typeface="Cambria Math"/>
                            <a:cs typeface="Times New Roman" panose="02020603050405020304" pitchFamily="18" charset="0"/>
                          </a:rPr>
                          <m:t>𝑏</m:t>
                        </m:r>
                      </m:sub>
                    </m:sSub>
                  </m:oMath>
                </a14:m>
                <a:r>
                  <a:rPr lang="en-US" sz="2400" dirty="0" smtClean="0">
                    <a:latin typeface="Times New Roman" panose="02020603050405020304" pitchFamily="18" charset="0"/>
                    <a:cs typeface="Times New Roman" panose="02020603050405020304" pitchFamily="18" charset="0"/>
                  </a:rPr>
                  <a:t> is </a:t>
                </a:r>
                <a14:m>
                  <m:oMath xmlns:m="http://schemas.openxmlformats.org/officeDocument/2006/math">
                    <m:r>
                      <a:rPr lang="en-US" sz="2400" i="1" smtClean="0">
                        <a:latin typeface="Cambria Math"/>
                        <a:ea typeface="Cambria Math"/>
                        <a:cs typeface="Times New Roman" panose="02020603050405020304" pitchFamily="18" charset="0"/>
                      </a:rPr>
                      <m:t>𝜏</m:t>
                    </m:r>
                    <m:r>
                      <a:rPr lang="en-US" sz="2400" b="0" i="1" smtClean="0">
                        <a:latin typeface="Cambria Math"/>
                        <a:ea typeface="Cambria Math"/>
                        <a:cs typeface="Times New Roman" panose="02020603050405020304" pitchFamily="18" charset="0"/>
                      </a:rPr>
                      <m:t>=</m:t>
                    </m:r>
                    <m:f>
                      <m:fPr>
                        <m:ctrlPr>
                          <a:rPr lang="en-US" sz="2400" b="0" i="1" smtClean="0">
                            <a:latin typeface="Cambria Math"/>
                            <a:ea typeface="Cambria Math"/>
                            <a:cs typeface="Times New Roman" panose="02020603050405020304" pitchFamily="18" charset="0"/>
                          </a:rPr>
                        </m:ctrlPr>
                      </m:fPr>
                      <m:num>
                        <m:r>
                          <a:rPr lang="en-US" sz="2400" b="0" i="1" smtClean="0">
                            <a:latin typeface="Cambria Math"/>
                            <a:ea typeface="Cambria Math"/>
                            <a:cs typeface="Times New Roman" panose="02020603050405020304" pitchFamily="18" charset="0"/>
                          </a:rPr>
                          <m:t>1</m:t>
                        </m:r>
                      </m:num>
                      <m:den>
                        <m:r>
                          <a:rPr lang="en-US" sz="2400" b="0" i="1" smtClean="0">
                            <a:latin typeface="Cambria Math"/>
                            <a:ea typeface="Cambria Math"/>
                            <a:cs typeface="Times New Roman" panose="02020603050405020304" pitchFamily="18" charset="0"/>
                          </a:rPr>
                          <m:t>𝐴</m:t>
                        </m:r>
                      </m:den>
                    </m:f>
                  </m:oMath>
                </a14:m>
                <a:r>
                  <a:rPr lang="en-US" sz="2400" dirty="0" smtClean="0">
                    <a:latin typeface="Times New Roman" panose="02020603050405020304" pitchFamily="18" charset="0"/>
                    <a:cs typeface="Times New Roman" panose="02020603050405020304" pitchFamily="18" charset="0"/>
                  </a:rPr>
                  <a:t>, where </a:t>
                </a:r>
                <a14:m>
                  <m:oMath xmlns:m="http://schemas.openxmlformats.org/officeDocument/2006/math">
                    <m:r>
                      <a:rPr lang="en-US" sz="2400" i="1" dirty="0" smtClean="0">
                        <a:latin typeface="Cambria Math"/>
                        <a:cs typeface="Times New Roman" panose="02020603050405020304" pitchFamily="18" charset="0"/>
                      </a:rPr>
                      <m:t>𝐴</m:t>
                    </m:r>
                  </m:oMath>
                </a14:m>
                <a:r>
                  <a:rPr lang="en-US" sz="2400" dirty="0" smtClean="0">
                    <a:latin typeface="Times New Roman" panose="02020603050405020304" pitchFamily="18" charset="0"/>
                    <a:cs typeface="Times New Roman" panose="02020603050405020304" pitchFamily="18" charset="0"/>
                  </a:rPr>
                  <a:t> is the spontaneous emission rate per particle.  Suppose a three-level isolated system has </a:t>
                </a:r>
                <a14:m>
                  <m:oMath xmlns:m="http://schemas.openxmlformats.org/officeDocument/2006/math">
                    <m:sSub>
                      <m:sSubPr>
                        <m:ctrlPr>
                          <a:rPr lang="en-US" sz="2400" i="1" smtClean="0">
                            <a:latin typeface="Cambria Math"/>
                            <a:cs typeface="Times New Roman" panose="02020603050405020304" pitchFamily="18" charset="0"/>
                          </a:rPr>
                        </m:ctrlPr>
                      </m:sSubPr>
                      <m:e>
                        <m:r>
                          <a:rPr lang="en-US" sz="2400" b="0" i="1" smtClean="0">
                            <a:latin typeface="Cambria Math"/>
                            <a:cs typeface="Times New Roman" panose="02020603050405020304" pitchFamily="18" charset="0"/>
                          </a:rPr>
                          <m:t>𝐴</m:t>
                        </m:r>
                      </m:e>
                      <m:sub>
                        <m:r>
                          <a:rPr lang="en-US" sz="2400" b="0" i="1" smtClean="0">
                            <a:latin typeface="Cambria Math"/>
                            <a:cs typeface="Times New Roman" panose="02020603050405020304" pitchFamily="18" charset="0"/>
                          </a:rPr>
                          <m:t>1</m:t>
                        </m:r>
                      </m:sub>
                    </m:sSub>
                  </m:oMath>
                </a14:m>
                <a:r>
                  <a:rPr lang="en-US" sz="2400" dirty="0" smtClean="0">
                    <a:latin typeface="Times New Roman" panose="02020603050405020304" pitchFamily="18" charset="0"/>
                    <a:cs typeface="Times New Roman" panose="02020603050405020304" pitchFamily="18" charset="0"/>
                  </a:rPr>
                  <a:t>  and </a:t>
                </a:r>
                <a14:m>
                  <m:oMath xmlns:m="http://schemas.openxmlformats.org/officeDocument/2006/math">
                    <m:sSub>
                      <m:sSubPr>
                        <m:ctrlPr>
                          <a:rPr lang="en-US" sz="2400" i="1" smtClean="0">
                            <a:latin typeface="Cambria Math"/>
                            <a:cs typeface="Times New Roman" panose="02020603050405020304" pitchFamily="18" charset="0"/>
                          </a:rPr>
                        </m:ctrlPr>
                      </m:sSubPr>
                      <m:e>
                        <m:r>
                          <a:rPr lang="en-US" sz="2400" b="0" i="1" smtClean="0">
                            <a:latin typeface="Cambria Math"/>
                            <a:cs typeface="Times New Roman" panose="02020603050405020304" pitchFamily="18" charset="0"/>
                          </a:rPr>
                          <m:t>𝐴</m:t>
                        </m:r>
                      </m:e>
                      <m:sub>
                        <m:r>
                          <a:rPr lang="en-US" sz="2400" b="0" i="1" smtClean="0">
                            <a:latin typeface="Cambria Math"/>
                            <a:cs typeface="Times New Roman" panose="02020603050405020304" pitchFamily="18" charset="0"/>
                          </a:rPr>
                          <m:t>2</m:t>
                        </m:r>
                      </m:sub>
                    </m:sSub>
                  </m:oMath>
                </a14:m>
                <a:r>
                  <a:rPr lang="en-US" sz="2400" dirty="0" smtClean="0">
                    <a:latin typeface="Times New Roman" panose="02020603050405020304" pitchFamily="18" charset="0"/>
                    <a:cs typeface="Times New Roman" panose="02020603050405020304" pitchFamily="18" charset="0"/>
                  </a:rPr>
                  <a:t> as the spontaneous emission rates per particle to the two lower states from the uppermost state with </a:t>
                </a:r>
                <a14:m>
                  <m:oMath xmlns:m="http://schemas.openxmlformats.org/officeDocument/2006/math">
                    <m:sSub>
                      <m:sSubPr>
                        <m:ctrlPr>
                          <a:rPr lang="en-US" sz="2400" i="1" smtClean="0">
                            <a:latin typeface="Cambria Math"/>
                            <a:cs typeface="Times New Roman" panose="02020603050405020304" pitchFamily="18" charset="0"/>
                          </a:rPr>
                        </m:ctrlPr>
                      </m:sSubPr>
                      <m:e>
                        <m:r>
                          <a:rPr lang="en-US" sz="2400" b="0" i="1" smtClean="0">
                            <a:latin typeface="Cambria Math"/>
                            <a:cs typeface="Times New Roman" panose="02020603050405020304" pitchFamily="18" charset="0"/>
                          </a:rPr>
                          <m:t>𝑁</m:t>
                        </m:r>
                      </m:e>
                      <m:sub>
                        <m:r>
                          <a:rPr lang="en-US" sz="2400" b="0" i="1" smtClean="0">
                            <a:latin typeface="Cambria Math"/>
                            <a:cs typeface="Times New Roman" panose="02020603050405020304" pitchFamily="18" charset="0"/>
                          </a:rPr>
                          <m:t>𝑏</m:t>
                        </m:r>
                      </m:sub>
                    </m:sSub>
                  </m:oMath>
                </a14:m>
                <a:r>
                  <a:rPr lang="en-US" sz="2400" dirty="0" smtClean="0">
                    <a:latin typeface="Times New Roman" panose="02020603050405020304" pitchFamily="18" charset="0"/>
                    <a:cs typeface="Times New Roman" panose="02020603050405020304" pitchFamily="18" charset="0"/>
                  </a:rPr>
                  <a:t> particles at </a:t>
                </a:r>
                <a14:m>
                  <m:oMath xmlns:m="http://schemas.openxmlformats.org/officeDocument/2006/math">
                    <m:r>
                      <a:rPr lang="en-US" sz="2400" b="0" i="1" smtClean="0">
                        <a:latin typeface="Cambria Math"/>
                        <a:cs typeface="Times New Roman" panose="02020603050405020304" pitchFamily="18" charset="0"/>
                      </a:rPr>
                      <m:t>𝑇</m:t>
                    </m:r>
                    <m:r>
                      <a:rPr lang="en-US" sz="2400" b="0" i="1" smtClean="0">
                        <a:latin typeface="Cambria Math"/>
                        <a:cs typeface="Times New Roman" panose="02020603050405020304" pitchFamily="18" charset="0"/>
                      </a:rPr>
                      <m:t>=0 </m:t>
                    </m:r>
                    <m:r>
                      <a:rPr lang="en-US" sz="2400" b="0" i="1" smtClean="0">
                        <a:latin typeface="Cambria Math"/>
                        <a:cs typeface="Times New Roman" panose="02020603050405020304" pitchFamily="18" charset="0"/>
                      </a:rPr>
                      <m:t>𝐾</m:t>
                    </m:r>
                  </m:oMath>
                </a14:m>
                <a:r>
                  <a:rPr lang="en-US" sz="2400" dirty="0" smtClean="0">
                    <a:latin typeface="Times New Roman" panose="02020603050405020304" pitchFamily="18" charset="0"/>
                    <a:cs typeface="Times New Roman" panose="02020603050405020304" pitchFamily="18" charset="0"/>
                  </a:rPr>
                  <a:t>.  Choose all of the following statements that are correct.</a:t>
                </a:r>
              </a:p>
              <a:p>
                <a:endParaRPr lang="en-US" sz="2400" dirty="0">
                  <a:latin typeface="Times New Roman" panose="02020603050405020304" pitchFamily="18" charset="0"/>
                  <a:cs typeface="Times New Roman" panose="02020603050405020304" pitchFamily="18" charset="0"/>
                </a:endParaRPr>
              </a:p>
              <a:p>
                <a:pPr marL="514350" indent="-514350">
                  <a:buFont typeface="+mj-lt"/>
                  <a:buAutoNum type="arabicParenR"/>
                </a:pPr>
                <a:r>
                  <a:rPr lang="en-US" sz="2400" b="0" dirty="0" smtClean="0">
                    <a:cs typeface="Times New Roman" panose="02020603050405020304" pitchFamily="18" charset="0"/>
                  </a:rPr>
                  <a:t> </a:t>
                </a:r>
                <a14:m>
                  <m:oMath xmlns:m="http://schemas.openxmlformats.org/officeDocument/2006/math">
                    <m:r>
                      <a:rPr lang="en-US" sz="2400" b="0" i="1" smtClean="0">
                        <a:latin typeface="Cambria Math"/>
                        <a:cs typeface="Times New Roman" panose="02020603050405020304" pitchFamily="18" charset="0"/>
                      </a:rPr>
                      <m:t>𝑑</m:t>
                    </m:r>
                    <m:sSub>
                      <m:sSubPr>
                        <m:ctrlPr>
                          <a:rPr lang="en-US" sz="2400" b="0" i="1" smtClean="0">
                            <a:latin typeface="Cambria Math"/>
                            <a:cs typeface="Times New Roman" panose="02020603050405020304" pitchFamily="18" charset="0"/>
                          </a:rPr>
                        </m:ctrlPr>
                      </m:sSubPr>
                      <m:e>
                        <m:r>
                          <a:rPr lang="en-US" sz="2400" b="0" i="1" smtClean="0">
                            <a:latin typeface="Cambria Math"/>
                            <a:cs typeface="Times New Roman" panose="02020603050405020304" pitchFamily="18" charset="0"/>
                          </a:rPr>
                          <m:t>𝑁</m:t>
                        </m:r>
                      </m:e>
                      <m:sub>
                        <m:r>
                          <a:rPr lang="en-US" sz="2400" b="0" i="1" smtClean="0">
                            <a:latin typeface="Cambria Math"/>
                            <a:cs typeface="Times New Roman" panose="02020603050405020304" pitchFamily="18" charset="0"/>
                          </a:rPr>
                          <m:t>𝑏</m:t>
                        </m:r>
                      </m:sub>
                    </m:sSub>
                    <m:r>
                      <a:rPr lang="en-US" sz="2400" b="0" i="1" smtClean="0">
                        <a:latin typeface="Cambria Math"/>
                        <a:cs typeface="Times New Roman" panose="02020603050405020304" pitchFamily="18" charset="0"/>
                      </a:rPr>
                      <m:t>=−</m:t>
                    </m:r>
                    <m:sSub>
                      <m:sSubPr>
                        <m:ctrlPr>
                          <a:rPr lang="en-US" sz="2400" b="0" i="1" smtClean="0">
                            <a:latin typeface="Cambria Math"/>
                            <a:cs typeface="Times New Roman" panose="02020603050405020304" pitchFamily="18" charset="0"/>
                          </a:rPr>
                        </m:ctrlPr>
                      </m:sSubPr>
                      <m:e>
                        <m:r>
                          <a:rPr lang="en-US" sz="2400" b="0" i="1" smtClean="0">
                            <a:latin typeface="Cambria Math"/>
                            <a:cs typeface="Times New Roman" panose="02020603050405020304" pitchFamily="18" charset="0"/>
                          </a:rPr>
                          <m:t>𝐴</m:t>
                        </m:r>
                      </m:e>
                      <m:sub>
                        <m:r>
                          <a:rPr lang="en-US" sz="2400" b="0" i="1" smtClean="0">
                            <a:latin typeface="Cambria Math"/>
                            <a:cs typeface="Times New Roman" panose="02020603050405020304" pitchFamily="18" charset="0"/>
                          </a:rPr>
                          <m:t>1</m:t>
                        </m:r>
                      </m:sub>
                    </m:sSub>
                    <m:sSub>
                      <m:sSubPr>
                        <m:ctrlPr>
                          <a:rPr lang="en-US" sz="2400" b="0" i="1" smtClean="0">
                            <a:latin typeface="Cambria Math"/>
                            <a:cs typeface="Times New Roman" panose="02020603050405020304" pitchFamily="18" charset="0"/>
                          </a:rPr>
                        </m:ctrlPr>
                      </m:sSubPr>
                      <m:e>
                        <m:r>
                          <a:rPr lang="en-US" sz="2400" b="0" i="1" smtClean="0">
                            <a:latin typeface="Cambria Math"/>
                            <a:cs typeface="Times New Roman" panose="02020603050405020304" pitchFamily="18" charset="0"/>
                          </a:rPr>
                          <m:t>𝑁</m:t>
                        </m:r>
                      </m:e>
                      <m:sub>
                        <m:r>
                          <a:rPr lang="en-US" sz="2400" b="0" i="1" smtClean="0">
                            <a:latin typeface="Cambria Math"/>
                            <a:cs typeface="Times New Roman" panose="02020603050405020304" pitchFamily="18" charset="0"/>
                          </a:rPr>
                          <m:t>𝑎</m:t>
                        </m:r>
                        <m:r>
                          <a:rPr lang="en-US" sz="2400" b="0" i="1" smtClean="0">
                            <a:latin typeface="Cambria Math"/>
                            <a:cs typeface="Times New Roman" panose="02020603050405020304" pitchFamily="18" charset="0"/>
                          </a:rPr>
                          <m:t>1</m:t>
                        </m:r>
                      </m:sub>
                    </m:sSub>
                    <m:r>
                      <a:rPr lang="en-US" sz="2400" b="0" i="1" smtClean="0">
                        <a:latin typeface="Cambria Math"/>
                        <a:cs typeface="Times New Roman" panose="02020603050405020304" pitchFamily="18" charset="0"/>
                      </a:rPr>
                      <m:t>𝑑𝑡</m:t>
                    </m:r>
                    <m:r>
                      <a:rPr lang="en-US" sz="2400" b="0" i="1" smtClean="0">
                        <a:latin typeface="Cambria Math"/>
                        <a:cs typeface="Times New Roman" panose="02020603050405020304" pitchFamily="18" charset="0"/>
                      </a:rPr>
                      <m:t>−</m:t>
                    </m:r>
                    <m:sSub>
                      <m:sSubPr>
                        <m:ctrlPr>
                          <a:rPr lang="en-US" sz="2400" b="0" i="1" smtClean="0">
                            <a:latin typeface="Cambria Math"/>
                            <a:cs typeface="Times New Roman" panose="02020603050405020304" pitchFamily="18" charset="0"/>
                          </a:rPr>
                        </m:ctrlPr>
                      </m:sSubPr>
                      <m:e>
                        <m:r>
                          <a:rPr lang="en-US" sz="2400" b="0" i="1" smtClean="0">
                            <a:latin typeface="Cambria Math"/>
                            <a:cs typeface="Times New Roman" panose="02020603050405020304" pitchFamily="18" charset="0"/>
                          </a:rPr>
                          <m:t>𝐴</m:t>
                        </m:r>
                      </m:e>
                      <m:sub>
                        <m:r>
                          <a:rPr lang="en-US" sz="2400" b="0" i="1" smtClean="0">
                            <a:latin typeface="Cambria Math"/>
                            <a:cs typeface="Times New Roman" panose="02020603050405020304" pitchFamily="18" charset="0"/>
                          </a:rPr>
                          <m:t>2</m:t>
                        </m:r>
                      </m:sub>
                    </m:sSub>
                    <m:sSub>
                      <m:sSubPr>
                        <m:ctrlPr>
                          <a:rPr lang="en-US" sz="2400" b="0" i="1" smtClean="0">
                            <a:latin typeface="Cambria Math"/>
                            <a:cs typeface="Times New Roman" panose="02020603050405020304" pitchFamily="18" charset="0"/>
                          </a:rPr>
                        </m:ctrlPr>
                      </m:sSubPr>
                      <m:e>
                        <m:r>
                          <a:rPr lang="en-US" sz="2400" b="0" i="1" smtClean="0">
                            <a:latin typeface="Cambria Math"/>
                            <a:cs typeface="Times New Roman" panose="02020603050405020304" pitchFamily="18" charset="0"/>
                          </a:rPr>
                          <m:t>𝑁</m:t>
                        </m:r>
                      </m:e>
                      <m:sub>
                        <m:r>
                          <a:rPr lang="en-US" sz="2400" b="0" i="1" smtClean="0">
                            <a:latin typeface="Cambria Math"/>
                            <a:cs typeface="Times New Roman" panose="02020603050405020304" pitchFamily="18" charset="0"/>
                          </a:rPr>
                          <m:t>𝑎</m:t>
                        </m:r>
                        <m:r>
                          <a:rPr lang="en-US" sz="2400" b="0" i="1" smtClean="0">
                            <a:latin typeface="Cambria Math"/>
                            <a:cs typeface="Times New Roman" panose="02020603050405020304" pitchFamily="18" charset="0"/>
                          </a:rPr>
                          <m:t>2</m:t>
                        </m:r>
                      </m:sub>
                    </m:sSub>
                    <m:r>
                      <a:rPr lang="en-US" sz="2400" b="0" i="1" smtClean="0">
                        <a:latin typeface="Cambria Math"/>
                        <a:cs typeface="Times New Roman" panose="02020603050405020304" pitchFamily="18" charset="0"/>
                      </a:rPr>
                      <m:t>𝑑𝑡</m:t>
                    </m:r>
                  </m:oMath>
                </a14:m>
                <a:r>
                  <a:rPr lang="en-US" sz="2400" dirty="0" smtClean="0">
                    <a:latin typeface="Times New Roman" panose="02020603050405020304" pitchFamily="18" charset="0"/>
                    <a:cs typeface="Times New Roman" panose="02020603050405020304" pitchFamily="18" charset="0"/>
                  </a:rPr>
                  <a:t> where </a:t>
                </a:r>
                <a14:m>
                  <m:oMath xmlns:m="http://schemas.openxmlformats.org/officeDocument/2006/math">
                    <m:sSub>
                      <m:sSubPr>
                        <m:ctrlPr>
                          <a:rPr lang="en-US" sz="2400" b="0" i="1" smtClean="0">
                            <a:latin typeface="Cambria Math"/>
                            <a:cs typeface="Times New Roman" panose="02020603050405020304" pitchFamily="18" charset="0"/>
                          </a:rPr>
                        </m:ctrlPr>
                      </m:sSubPr>
                      <m:e>
                        <m:r>
                          <a:rPr lang="en-US" sz="2400" b="0" i="1" smtClean="0">
                            <a:latin typeface="Cambria Math"/>
                            <a:cs typeface="Times New Roman" panose="02020603050405020304" pitchFamily="18" charset="0"/>
                          </a:rPr>
                          <m:t>𝑁</m:t>
                        </m:r>
                      </m:e>
                      <m:sub>
                        <m:r>
                          <a:rPr lang="en-US" sz="2400" b="0" i="1" smtClean="0">
                            <a:latin typeface="Cambria Math"/>
                            <a:cs typeface="Times New Roman" panose="02020603050405020304" pitchFamily="18" charset="0"/>
                          </a:rPr>
                          <m:t>𝑎</m:t>
                        </m:r>
                        <m:r>
                          <a:rPr lang="en-US" sz="2400" b="0" i="1" smtClean="0">
                            <a:latin typeface="Cambria Math"/>
                            <a:cs typeface="Times New Roman" panose="02020603050405020304" pitchFamily="18" charset="0"/>
                          </a:rPr>
                          <m:t>1</m:t>
                        </m:r>
                      </m:sub>
                    </m:sSub>
                  </m:oMath>
                </a14:m>
                <a:r>
                  <a:rPr lang="en-US" sz="2400" dirty="0" smtClean="0">
                    <a:latin typeface="Times New Roman" panose="02020603050405020304" pitchFamily="18" charset="0"/>
                    <a:cs typeface="Times New Roman" panose="02020603050405020304" pitchFamily="18" charset="0"/>
                  </a:rPr>
                  <a:t> and </a:t>
                </a:r>
                <a14:m>
                  <m:oMath xmlns:m="http://schemas.openxmlformats.org/officeDocument/2006/math">
                    <m:sSub>
                      <m:sSubPr>
                        <m:ctrlPr>
                          <a:rPr lang="en-US" sz="2400" b="0" i="1" smtClean="0">
                            <a:latin typeface="Cambria Math"/>
                            <a:cs typeface="Times New Roman" panose="02020603050405020304" pitchFamily="18" charset="0"/>
                          </a:rPr>
                        </m:ctrlPr>
                      </m:sSubPr>
                      <m:e>
                        <m:r>
                          <a:rPr lang="en-US" sz="2400" b="0" i="1" smtClean="0">
                            <a:latin typeface="Cambria Math"/>
                            <a:cs typeface="Times New Roman" panose="02020603050405020304" pitchFamily="18" charset="0"/>
                          </a:rPr>
                          <m:t>𝑁</m:t>
                        </m:r>
                      </m:e>
                      <m:sub>
                        <m:r>
                          <a:rPr lang="en-US" sz="2400" b="0" i="1" smtClean="0">
                            <a:latin typeface="Cambria Math"/>
                            <a:cs typeface="Times New Roman" panose="02020603050405020304" pitchFamily="18" charset="0"/>
                          </a:rPr>
                          <m:t>𝑎</m:t>
                        </m:r>
                        <m:r>
                          <a:rPr lang="en-US" sz="2400" b="0" i="1" smtClean="0">
                            <a:latin typeface="Cambria Math"/>
                            <a:cs typeface="Times New Roman" panose="02020603050405020304" pitchFamily="18" charset="0"/>
                          </a:rPr>
                          <m:t>2</m:t>
                        </m:r>
                      </m:sub>
                    </m:sSub>
                  </m:oMath>
                </a14:m>
                <a:r>
                  <a:rPr lang="en-US" sz="2400" dirty="0" smtClean="0">
                    <a:latin typeface="Times New Roman" panose="02020603050405020304" pitchFamily="18" charset="0"/>
                    <a:cs typeface="Times New Roman" panose="02020603050405020304" pitchFamily="18" charset="0"/>
                  </a:rPr>
                  <a:t> are the number of particles in the two lower states at a given time </a:t>
                </a:r>
                <a14:m>
                  <m:oMath xmlns:m="http://schemas.openxmlformats.org/officeDocument/2006/math">
                    <m:r>
                      <a:rPr lang="en-US" sz="2400" i="1" dirty="0" smtClean="0">
                        <a:latin typeface="Cambria Math"/>
                        <a:cs typeface="Times New Roman" panose="02020603050405020304" pitchFamily="18" charset="0"/>
                      </a:rPr>
                      <m:t>𝑡</m:t>
                    </m:r>
                  </m:oMath>
                </a14:m>
                <a:r>
                  <a:rPr lang="en-US" sz="2400" dirty="0" smtClean="0">
                    <a:latin typeface="Times New Roman" panose="02020603050405020304" pitchFamily="18" charset="0"/>
                    <a:cs typeface="Times New Roman" panose="02020603050405020304" pitchFamily="18" charset="0"/>
                  </a:rPr>
                  <a:t>.</a:t>
                </a:r>
              </a:p>
              <a:p>
                <a:pPr marL="514350" indent="-514350">
                  <a:buFont typeface="+mj-lt"/>
                  <a:buAutoNum type="arabicParenR"/>
                </a:pPr>
                <a:r>
                  <a:rPr lang="en-US" sz="2400" dirty="0" smtClean="0">
                    <a:latin typeface="Times New Roman" panose="02020603050405020304" pitchFamily="18" charset="0"/>
                    <a:cs typeface="Times New Roman" panose="02020603050405020304" pitchFamily="18" charset="0"/>
                  </a:rPr>
                  <a:t>The number of particles in the uppermost state will decrease exponentially in time.  </a:t>
                </a:r>
              </a:p>
              <a:p>
                <a:pPr marL="514350" indent="-514350">
                  <a:buFont typeface="+mj-lt"/>
                  <a:buAutoNum type="arabicParenR"/>
                </a:pPr>
                <a:r>
                  <a:rPr lang="en-US" sz="2400" dirty="0" smtClean="0">
                    <a:latin typeface="Times New Roman" panose="02020603050405020304" pitchFamily="18" charset="0"/>
                    <a:cs typeface="Times New Roman" panose="02020603050405020304" pitchFamily="18" charset="0"/>
                  </a:rPr>
                  <a:t>The lifetime of the uppermost state of this three-level system is </a:t>
                </a:r>
                <a14:m>
                  <m:oMath xmlns:m="http://schemas.openxmlformats.org/officeDocument/2006/math">
                    <m:r>
                      <a:rPr lang="en-US" sz="2400" i="1" smtClean="0">
                        <a:latin typeface="Cambria Math"/>
                        <a:ea typeface="Cambria Math"/>
                        <a:cs typeface="Times New Roman" panose="02020603050405020304" pitchFamily="18" charset="0"/>
                      </a:rPr>
                      <m:t>𝜏</m:t>
                    </m:r>
                    <m:r>
                      <a:rPr lang="en-US" sz="2400" b="0" i="1" smtClean="0">
                        <a:latin typeface="Cambria Math"/>
                        <a:ea typeface="Cambria Math"/>
                        <a:cs typeface="Times New Roman" panose="02020603050405020304" pitchFamily="18" charset="0"/>
                      </a:rPr>
                      <m:t>=</m:t>
                    </m:r>
                    <m:f>
                      <m:fPr>
                        <m:ctrlPr>
                          <a:rPr lang="en-US" sz="2400" b="0" i="1" smtClean="0">
                            <a:latin typeface="Cambria Math"/>
                            <a:ea typeface="Cambria Math"/>
                            <a:cs typeface="Times New Roman" panose="02020603050405020304" pitchFamily="18" charset="0"/>
                          </a:rPr>
                        </m:ctrlPr>
                      </m:fPr>
                      <m:num>
                        <m:r>
                          <a:rPr lang="en-US" sz="2400" b="0" i="1" smtClean="0">
                            <a:latin typeface="Cambria Math"/>
                            <a:ea typeface="Cambria Math"/>
                            <a:cs typeface="Times New Roman" panose="02020603050405020304" pitchFamily="18" charset="0"/>
                          </a:rPr>
                          <m:t>1</m:t>
                        </m:r>
                      </m:num>
                      <m:den>
                        <m:sSub>
                          <m:sSubPr>
                            <m:ctrlPr>
                              <a:rPr lang="en-US" sz="2400" b="0" i="1" smtClean="0">
                                <a:latin typeface="Cambria Math"/>
                                <a:ea typeface="Cambria Math"/>
                                <a:cs typeface="Times New Roman" panose="02020603050405020304" pitchFamily="18" charset="0"/>
                              </a:rPr>
                            </m:ctrlPr>
                          </m:sSubPr>
                          <m:e>
                            <m:r>
                              <a:rPr lang="en-US" sz="2400" b="0" i="1" smtClean="0">
                                <a:latin typeface="Cambria Math"/>
                                <a:ea typeface="Cambria Math"/>
                                <a:cs typeface="Times New Roman" panose="02020603050405020304" pitchFamily="18" charset="0"/>
                              </a:rPr>
                              <m:t>𝐴</m:t>
                            </m:r>
                          </m:e>
                          <m:sub>
                            <m:r>
                              <a:rPr lang="en-US" sz="2400" b="0" i="1" smtClean="0">
                                <a:latin typeface="Cambria Math"/>
                                <a:ea typeface="Cambria Math"/>
                                <a:cs typeface="Times New Roman" panose="02020603050405020304" pitchFamily="18" charset="0"/>
                              </a:rPr>
                              <m:t>1</m:t>
                            </m:r>
                          </m:sub>
                        </m:sSub>
                        <m:r>
                          <a:rPr lang="en-US" sz="2400" b="0" i="1" smtClean="0">
                            <a:latin typeface="Cambria Math"/>
                            <a:ea typeface="Cambria Math"/>
                            <a:cs typeface="Times New Roman" panose="02020603050405020304" pitchFamily="18" charset="0"/>
                          </a:rPr>
                          <m:t>+</m:t>
                        </m:r>
                        <m:sSub>
                          <m:sSubPr>
                            <m:ctrlPr>
                              <a:rPr lang="en-US" sz="2400" b="0" i="1" smtClean="0">
                                <a:latin typeface="Cambria Math"/>
                                <a:ea typeface="Cambria Math"/>
                                <a:cs typeface="Times New Roman" panose="02020603050405020304" pitchFamily="18" charset="0"/>
                              </a:rPr>
                            </m:ctrlPr>
                          </m:sSubPr>
                          <m:e>
                            <m:r>
                              <a:rPr lang="en-US" sz="2400" b="0" i="1" smtClean="0">
                                <a:latin typeface="Cambria Math"/>
                                <a:ea typeface="Cambria Math"/>
                                <a:cs typeface="Times New Roman" panose="02020603050405020304" pitchFamily="18" charset="0"/>
                              </a:rPr>
                              <m:t>𝐴</m:t>
                            </m:r>
                          </m:e>
                          <m:sub>
                            <m:r>
                              <a:rPr lang="en-US" sz="2400" b="0" i="1" smtClean="0">
                                <a:latin typeface="Cambria Math"/>
                                <a:ea typeface="Cambria Math"/>
                                <a:cs typeface="Times New Roman" panose="02020603050405020304" pitchFamily="18" charset="0"/>
                              </a:rPr>
                              <m:t>2</m:t>
                            </m:r>
                          </m:sub>
                        </m:sSub>
                      </m:den>
                    </m:f>
                  </m:oMath>
                </a14:m>
                <a:r>
                  <a:rPr lang="en-US" sz="2400" dirty="0" smtClean="0">
                    <a:latin typeface="Times New Roman" panose="02020603050405020304" pitchFamily="18" charset="0"/>
                    <a:cs typeface="Times New Roman" panose="02020603050405020304" pitchFamily="18" charset="0"/>
                  </a:rPr>
                  <a:t>.</a:t>
                </a:r>
              </a:p>
              <a:p>
                <a:pPr marL="514350" indent="-514350">
                  <a:buFont typeface="+mj-lt"/>
                  <a:buAutoNum type="arabicParenR"/>
                </a:pPr>
                <a:endParaRPr lang="en-US" sz="2400" dirty="0">
                  <a:latin typeface="Times New Roman" panose="02020603050405020304" pitchFamily="18" charset="0"/>
                  <a:cs typeface="Times New Roman" panose="02020603050405020304" pitchFamily="18" charset="0"/>
                </a:endParaRPr>
              </a:p>
              <a:p>
                <a:r>
                  <a:rPr lang="en-US" sz="2400" dirty="0" smtClean="0">
                    <a:latin typeface="Times New Roman" panose="02020603050405020304" pitchFamily="18" charset="0"/>
                    <a:cs typeface="Times New Roman" panose="02020603050405020304" pitchFamily="18" charset="0"/>
                  </a:rPr>
                  <a:t>A.  1 only  B.  3 only   C.  1 and 2 only  C.  1 and 3 only   E.  2 and 3 only</a:t>
                </a:r>
                <a:r>
                  <a:rPr lang="en-US" sz="2400" dirty="0" smtClean="0">
                    <a:solidFill>
                      <a:srgbClr val="FF0000"/>
                    </a:solidFill>
                    <a:latin typeface="Times New Roman" panose="02020603050405020304" pitchFamily="18" charset="0"/>
                    <a:cs typeface="Times New Roman" panose="02020603050405020304" pitchFamily="18" charset="0"/>
                  </a:rPr>
                  <a:t>  </a:t>
                </a:r>
                <a:endParaRPr lang="en-US" sz="2400" dirty="0">
                  <a:solidFill>
                    <a:srgbClr val="FF0000"/>
                  </a:solidFill>
                  <a:latin typeface="Times New Roman" panose="02020603050405020304" pitchFamily="18" charset="0"/>
                  <a:cs typeface="Times New Roman" panose="02020603050405020304" pitchFamily="18" charset="0"/>
                </a:endParaRPr>
              </a:p>
            </p:txBody>
          </p:sp>
        </mc:Choice>
        <mc:Fallback xmlns="">
          <p:sp>
            <p:nvSpPr>
              <p:cNvPr id="2" name="TextBox 1"/>
              <p:cNvSpPr txBox="1">
                <a:spLocks noRot="1" noChangeAspect="1" noMove="1" noResize="1" noEditPoints="1" noAdjustHandles="1" noChangeArrowheads="1" noChangeShapeType="1" noTextEdit="1"/>
              </p:cNvSpPr>
              <p:nvPr/>
            </p:nvSpPr>
            <p:spPr>
              <a:xfrm>
                <a:off x="0" y="0"/>
                <a:ext cx="9144000" cy="6721199"/>
              </a:xfrm>
              <a:prstGeom prst="rect">
                <a:avLst/>
              </a:prstGeom>
              <a:blipFill rotWithShape="1">
                <a:blip r:embed="rId2"/>
                <a:stretch>
                  <a:fillRect l="-1000" t="-725" b="-1088"/>
                </a:stretch>
              </a:blipFill>
            </p:spPr>
            <p:txBody>
              <a:bodyPr/>
              <a:lstStyle/>
              <a:p>
                <a:r>
                  <a:rPr lang="en-US">
                    <a:noFill/>
                  </a:rPr>
                  <a:t> </a:t>
                </a:r>
              </a:p>
            </p:txBody>
          </p:sp>
        </mc:Fallback>
      </mc:AlternateContent>
    </p:spTree>
    <p:extLst>
      <p:ext uri="{BB962C8B-B14F-4D97-AF65-F5344CB8AC3E}">
        <p14:creationId xmlns:p14="http://schemas.microsoft.com/office/powerpoint/2010/main" val="69986618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594</TotalTime>
  <Words>1374</Words>
  <Application>Microsoft Office PowerPoint</Application>
  <PresentationFormat>On-screen Show (4:3)</PresentationFormat>
  <Paragraphs>62</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emily</dc:creator>
  <cp:lastModifiedBy>emily</cp:lastModifiedBy>
  <cp:revision>10</cp:revision>
  <dcterms:created xsi:type="dcterms:W3CDTF">2014-03-24T19:15:11Z</dcterms:created>
  <dcterms:modified xsi:type="dcterms:W3CDTF">2014-03-27T13:35:44Z</dcterms:modified>
</cp:coreProperties>
</file>