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280" y="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E2B63-8956-4D51-92B7-60A8D909118F}" type="datetimeFigureOut">
              <a:rPr lang="en-US" smtClean="0"/>
              <a:t>11/7/2014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6BAA9-0CB3-4E27-BA11-B3F330BAB7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954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E2B63-8956-4D51-92B7-60A8D909118F}" type="datetimeFigureOut">
              <a:rPr lang="en-US" smtClean="0"/>
              <a:t>11/7/2014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6BAA9-0CB3-4E27-BA11-B3F330BAB7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1839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E2B63-8956-4D51-92B7-60A8D909118F}" type="datetimeFigureOut">
              <a:rPr lang="en-US" smtClean="0"/>
              <a:t>11/7/2014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6BAA9-0CB3-4E27-BA11-B3F330BAB7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6756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E2B63-8956-4D51-92B7-60A8D909118F}" type="datetimeFigureOut">
              <a:rPr lang="en-US" smtClean="0"/>
              <a:t>11/7/2014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6BAA9-0CB3-4E27-BA11-B3F330BAB7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59404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E2B63-8956-4D51-92B7-60A8D909118F}" type="datetimeFigureOut">
              <a:rPr lang="en-US" smtClean="0"/>
              <a:t>11/7/2014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6BAA9-0CB3-4E27-BA11-B3F330BAB7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0909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E2B63-8956-4D51-92B7-60A8D909118F}" type="datetimeFigureOut">
              <a:rPr lang="en-US" smtClean="0"/>
              <a:t>11/7/2014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6BAA9-0CB3-4E27-BA11-B3F330BAB7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0056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E2B63-8956-4D51-92B7-60A8D909118F}" type="datetimeFigureOut">
              <a:rPr lang="en-US" smtClean="0"/>
              <a:t>11/7/2014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6BAA9-0CB3-4E27-BA11-B3F330BAB7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53485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E2B63-8956-4D51-92B7-60A8D909118F}" type="datetimeFigureOut">
              <a:rPr lang="en-US" smtClean="0"/>
              <a:t>11/7/2014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6BAA9-0CB3-4E27-BA11-B3F330BAB7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9047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E2B63-8956-4D51-92B7-60A8D909118F}" type="datetimeFigureOut">
              <a:rPr lang="en-US" smtClean="0"/>
              <a:t>11/7/2014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6BAA9-0CB3-4E27-BA11-B3F330BAB7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6707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E2B63-8956-4D51-92B7-60A8D909118F}" type="datetimeFigureOut">
              <a:rPr lang="en-US" smtClean="0"/>
              <a:t>11/7/2014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6BAA9-0CB3-4E27-BA11-B3F330BAB7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226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E2B63-8956-4D51-92B7-60A8D909118F}" type="datetimeFigureOut">
              <a:rPr lang="en-US" smtClean="0"/>
              <a:t>11/7/2014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6BAA9-0CB3-4E27-BA11-B3F330BAB7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09538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BE2B63-8956-4D51-92B7-60A8D909118F}" type="datetimeFigureOut">
              <a:rPr lang="en-US" smtClean="0"/>
              <a:t>11/7/2014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86BAA9-0CB3-4E27-BA11-B3F330BAB7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82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/>
              <p:cNvSpPr txBox="1"/>
              <p:nvPr/>
            </p:nvSpPr>
            <p:spPr>
              <a:xfrm>
                <a:off x="-25400" y="0"/>
                <a:ext cx="9144000" cy="72943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Concept test 14.1</a:t>
                </a:r>
              </a:p>
              <a:p>
                <a:endParaRPr lang="en-US" dirty="0"/>
              </a:p>
              <a:p>
                <a:pPr lvl="0"/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Is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function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graph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 below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 possible </a:t>
                </a:r>
                <a:r>
                  <a:rPr lang="en-US" sz="2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wavefunction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for an electron in a 1-D infinite square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well between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sz="2400" i="1" dirty="0" smtClean="0">
                        <a:latin typeface="Cambria Math"/>
                        <a:cs typeface="Times New Roman" panose="02020603050405020304" pitchFamily="18" charset="0"/>
                      </a:rPr>
                      <m:t>=0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sz="2400" i="1" dirty="0" smtClean="0"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2400" i="1" dirty="0" smtClean="0">
                        <a:latin typeface="Cambria Math"/>
                        <a:cs typeface="Times New Roman" panose="02020603050405020304" pitchFamily="18" charset="0"/>
                      </a:rPr>
                      <m:t>𝑎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at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time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  <a:cs typeface="Times New Roman" panose="02020603050405020304" pitchFamily="18" charset="0"/>
                      </a:rPr>
                      <m:t>𝑡</m:t>
                    </m:r>
                    <m:r>
                      <a:rPr lang="en-US" sz="2400" i="1" dirty="0" smtClean="0">
                        <a:latin typeface="Cambria Math"/>
                        <a:cs typeface="Times New Roman" panose="02020603050405020304" pitchFamily="18" charset="0"/>
                      </a:rPr>
                      <m:t>=0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?</a:t>
                </a:r>
              </a:p>
              <a:p>
                <a:pPr lvl="0"/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/>
                <a:endPara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/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/>
                <a:endPara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/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/>
                <a:endPara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/>
                <a:endPara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lvl="0" indent="-457200">
                  <a:buFont typeface="+mj-lt"/>
                  <a:buAutoNum type="alphaUcPeriod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It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is a possible </a:t>
                </a:r>
                <a:r>
                  <a:rPr lang="en-US" sz="24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wavefunction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457200" lvl="0" indent="-457200">
                  <a:buFont typeface="+mj-lt"/>
                  <a:buAutoNum type="alphaUcPeriod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It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is not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 possible </a:t>
                </a:r>
                <a:r>
                  <a:rPr lang="en-US" sz="24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wavefunction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because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it does not satisfy 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Time-independent </a:t>
                </a:r>
                <a:r>
                  <a:rPr lang="en-US" sz="24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Schroedinger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Equation.</a:t>
                </a:r>
              </a:p>
              <a:p>
                <a:pPr marL="457200" lvl="0" indent="-457200">
                  <a:buFont typeface="+mj-lt"/>
                  <a:buAutoNum type="alphaUcPeriod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It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is not possible because it is neither symmetric nor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anti-symmetric about the center of the well. </a:t>
                </a:r>
              </a:p>
              <a:p>
                <a:pPr marL="457200" lvl="0" indent="-457200">
                  <a:buFont typeface="+mj-lt"/>
                  <a:buAutoNum type="alphaUcPeriod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It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is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not a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possible wave function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because it does not satisfy the boundary conditions of the system.</a:t>
                </a:r>
              </a:p>
              <a:p>
                <a:pPr marL="457200" lvl="0" indent="-457200">
                  <a:buFont typeface="+mj-lt"/>
                  <a:buAutoNum type="alphaUcPeriod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None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of the above</a:t>
                </a:r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5400" y="0"/>
                <a:ext cx="9144000" cy="7294305"/>
              </a:xfrm>
              <a:prstGeom prst="rect">
                <a:avLst/>
              </a:prstGeom>
              <a:blipFill rotWithShape="0">
                <a:blip r:embed="rId2"/>
                <a:stretch>
                  <a:fillRect l="-1067" t="-66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676400"/>
            <a:ext cx="3581400" cy="20681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48259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5080" y="20320"/>
                <a:ext cx="9138920" cy="73448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algn="ctr"/>
                <a:r>
                  <a:rPr lang="en-US" sz="22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Concept Test 14.2</a:t>
                </a:r>
              </a:p>
              <a:p>
                <a:pPr lvl="0"/>
                <a:endParaRPr lang="en-US" sz="22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/>
                <a:r>
                  <a:rPr lang="en-US" sz="2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Choose </a:t>
                </a: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all of the following statements that are correct about the wave function </a:t>
                </a:r>
                <a:r>
                  <a:rPr lang="en-US" sz="2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shown below </a:t>
                </a: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for an electron </a:t>
                </a:r>
                <a:r>
                  <a:rPr lang="en-US" sz="2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interacting with </a:t>
                </a: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 </a:t>
                </a:r>
                <a:r>
                  <a:rPr lang="en-US" sz="2200" u="sng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infinite</a:t>
                </a: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square well of width </a:t>
                </a:r>
                <a14:m>
                  <m:oMath xmlns:m="http://schemas.openxmlformats.org/officeDocument/2006/math">
                    <m:r>
                      <a:rPr lang="en-US" sz="2200" i="1" dirty="0" smtClean="0">
                        <a:latin typeface="Cambria Math"/>
                        <a:cs typeface="Times New Roman" panose="02020603050405020304" pitchFamily="18" charset="0"/>
                      </a:rPr>
                      <m:t>𝑎</m:t>
                    </m:r>
                  </m:oMath>
                </a14:m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between </a:t>
                </a:r>
                <a14:m>
                  <m:oMath xmlns:m="http://schemas.openxmlformats.org/officeDocument/2006/math">
                    <m:r>
                      <a:rPr lang="en-US" sz="2200" i="1" dirty="0" smtClean="0">
                        <a:latin typeface="Cambria Math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sz="2200" i="1" dirty="0" smtClean="0">
                        <a:latin typeface="Cambria Math"/>
                        <a:cs typeface="Times New Roman" panose="02020603050405020304" pitchFamily="18" charset="0"/>
                      </a:rPr>
                      <m:t>=0</m:t>
                    </m:r>
                  </m:oMath>
                </a14:m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</a:t>
                </a:r>
                <a14:m>
                  <m:oMath xmlns:m="http://schemas.openxmlformats.org/officeDocument/2006/math">
                    <m:r>
                      <a:rPr lang="en-US" sz="2200" i="1" dirty="0" smtClean="0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2200" i="1" dirty="0" smtClean="0">
                        <a:latin typeface="Cambria Math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sz="2200" i="1" dirty="0" smtClean="0"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2200" i="1" dirty="0" smtClean="0">
                        <a:latin typeface="Cambria Math"/>
                        <a:cs typeface="Times New Roman" panose="02020603050405020304" pitchFamily="18" charset="0"/>
                      </a:rPr>
                      <m:t>𝑎</m:t>
                    </m:r>
                    <m:r>
                      <a:rPr lang="en-US" sz="2200" i="1" dirty="0" smtClean="0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sz="2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at time </a:t>
                </a:r>
                <a14:m>
                  <m:oMath xmlns:m="http://schemas.openxmlformats.org/officeDocument/2006/math">
                    <m:r>
                      <a:rPr lang="en-US" sz="2200" i="1" dirty="0" smtClean="0">
                        <a:latin typeface="Cambria Math"/>
                        <a:cs typeface="Times New Roman" panose="02020603050405020304" pitchFamily="18" charset="0"/>
                      </a:rPr>
                      <m:t>𝑡</m:t>
                    </m:r>
                    <m:r>
                      <a:rPr lang="en-US" sz="2200" i="1" dirty="0" smtClean="0">
                        <a:latin typeface="Cambria Math"/>
                        <a:cs typeface="Times New Roman" panose="02020603050405020304" pitchFamily="18" charset="0"/>
                      </a:rPr>
                      <m:t>=0</m:t>
                    </m:r>
                  </m:oMath>
                </a14:m>
                <a:r>
                  <a:rPr lang="en-US" sz="2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400" i="1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Ψ</m:t>
                    </m:r>
                    <m:r>
                      <a:rPr lang="en-US" sz="2400" i="1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(</m:t>
                    </m:r>
                    <m:r>
                      <a:rPr lang="en-US" sz="2400" i="1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sz="2400" i="1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𝜕</m:t>
                        </m:r>
                        <m:r>
                          <m:rPr>
                            <m:sty m:val="p"/>
                          </m:rPr>
                          <a:rPr lang="el-GR" sz="2400" i="1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Ψ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𝜕</m:t>
                        </m:r>
                        <m:r>
                          <a:rPr lang="en-US" sz="2400" i="1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sz="2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are continuous </a:t>
                </a:r>
                <a:r>
                  <a:rPr lang="en-US" sz="2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everywhere.</a:t>
                </a:r>
              </a:p>
              <a:p>
                <a:pPr lvl="0"/>
                <a:endParaRPr lang="en-US" sz="2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/>
                <a:endParaRPr lang="en-US" sz="22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/>
                <a:endParaRPr lang="en-US" sz="2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/>
                <a:endParaRPr lang="en-US" sz="22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14350" lvl="0" indent="-514350">
                  <a:buFont typeface="+mj-lt"/>
                  <a:buAutoNum type="romanUcPeriod"/>
                </a:pPr>
                <a:r>
                  <a:rPr lang="en-US" sz="2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It </a:t>
                </a: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is a possible wave function because it is a continuous, smooth and </a:t>
                </a:r>
                <a:r>
                  <a:rPr lang="en-US" sz="2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normalizable</a:t>
                </a: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function that satisfies the boundary </a:t>
                </a:r>
                <a:r>
                  <a:rPr lang="en-US" sz="2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conditions.</a:t>
                </a:r>
              </a:p>
              <a:p>
                <a:pPr marL="514350" lvl="0" indent="-514350">
                  <a:buFont typeface="+mj-lt"/>
                  <a:buAutoNum type="romanUcPeriod"/>
                </a:pPr>
                <a:r>
                  <a:rPr lang="en-US" sz="2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It </a:t>
                </a: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is a possible wave function, and can be obtained by a superposition of energy </a:t>
                </a:r>
                <a:r>
                  <a:rPr lang="en-US" sz="2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eigenfunctions</a:t>
                </a: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according to Fourier series </a:t>
                </a:r>
                <a:r>
                  <a:rPr lang="en-US" sz="2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analysis.</a:t>
                </a:r>
              </a:p>
              <a:p>
                <a:pPr marL="514350" lvl="0" indent="-514350">
                  <a:buFont typeface="+mj-lt"/>
                  <a:buAutoNum type="romanUcPeriod"/>
                </a:pPr>
                <a:r>
                  <a:rPr lang="en-US" sz="2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It </a:t>
                </a: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is not a possible wave function because it is </a:t>
                </a:r>
                <a:r>
                  <a:rPr lang="en-US" sz="2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neither symmetric nor </a:t>
                </a:r>
                <a:r>
                  <a:rPr lang="en-US" sz="22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antisymmetric</a:t>
                </a:r>
                <a:r>
                  <a:rPr lang="en-US" sz="2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about </a:t>
                </a: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center of the well</a:t>
                </a:r>
                <a:r>
                  <a:rPr lang="en-US" sz="2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lvl="0"/>
                <a:endParaRPr lang="en-US" sz="22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lvl="0" indent="-457200">
                  <a:buFont typeface="+mj-lt"/>
                  <a:buAutoNum type="alphaUcPeriod"/>
                </a:pPr>
                <a:r>
                  <a:rPr lang="en-US" sz="2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I) </a:t>
                </a:r>
                <a:r>
                  <a:rPr lang="en-US" sz="2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only   B.  (II</a:t>
                </a: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</a:t>
                </a:r>
                <a:r>
                  <a:rPr lang="en-US" sz="2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only   C.  (III</a:t>
                </a: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</a:t>
                </a:r>
                <a:r>
                  <a:rPr lang="en-US" sz="2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only   D.  (I</a:t>
                </a: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and (II) </a:t>
                </a:r>
                <a:r>
                  <a:rPr lang="en-US" sz="2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only</a:t>
                </a:r>
              </a:p>
              <a:p>
                <a:pPr lvl="0"/>
                <a:r>
                  <a:rPr lang="en-US" sz="2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E.  None </a:t>
                </a: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of the above.</a:t>
                </a:r>
              </a:p>
              <a:p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 </a:t>
                </a:r>
              </a:p>
              <a:p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80" y="20320"/>
                <a:ext cx="9138920" cy="7344896"/>
              </a:xfrm>
              <a:prstGeom prst="rect">
                <a:avLst/>
              </a:prstGeom>
              <a:blipFill rotWithShape="0">
                <a:blip r:embed="rId2"/>
                <a:stretch>
                  <a:fillRect l="-867" t="-498" r="-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2034540"/>
            <a:ext cx="3023827" cy="16582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282035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0" y="0"/>
                <a:ext cx="9144000" cy="55399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Concept Test 14.3</a:t>
                </a:r>
              </a:p>
              <a:p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/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 electron is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interacting with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 one dimensional </a:t>
                </a:r>
                <a:r>
                  <a:rPr lang="en-US" sz="2400" b="1" u="sng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finite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square well with a wave function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400" i="1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Ψ</m:t>
                    </m:r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𝑥</m:t>
                        </m:r>
                        <m:r>
                          <a:rPr lang="en-US" sz="2400" i="1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,0</m:t>
                        </m:r>
                      </m:e>
                    </m:d>
                    <m:r>
                      <a:rPr lang="en-US" sz="24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at </a:t>
                </a:r>
                <a:r>
                  <a:rPr lang="en-US" sz="2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0. Choose all of the following statements that are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correct:</a:t>
                </a:r>
              </a:p>
              <a:p>
                <a:pPr lvl="0"/>
                <a:endPara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14350" lvl="0" indent="-514350">
                  <a:buFont typeface="+mj-lt"/>
                  <a:buAutoNum type="romanUcPeriod"/>
                </a:pPr>
                <a:r>
                  <a:rPr lang="en-US" sz="2400" dirty="0" smtClean="0"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sz="240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l-GR" sz="240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Ψ</m:t>
                            </m:r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(</m:t>
                            </m:r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𝑥</m:t>
                            </m:r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,0)</m:t>
                            </m:r>
                          </m:e>
                        </m:d>
                      </m:e>
                      <m:sup>
                        <m: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must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 symmetric about the center of the well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514350" lvl="0" indent="-514350">
                  <a:buFont typeface="+mj-lt"/>
                  <a:buAutoNum type="romanUcPeriod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40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Ψ</m:t>
                    </m:r>
                    <m:r>
                      <a:rPr lang="en-US" sz="24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(</m:t>
                    </m:r>
                    <m:r>
                      <a:rPr lang="en-US" sz="24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sz="24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,0)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must reflect the symmetry of the potential energy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well.</a:t>
                </a:r>
              </a:p>
              <a:p>
                <a:pPr marL="514350" lvl="0" indent="-514350">
                  <a:buFont typeface="+mj-lt"/>
                  <a:buAutoNum type="romanUcPeriod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Any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single-valued, smooth </a:t>
                </a:r>
                <a:r>
                  <a:rPr lang="en-US" sz="2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normalizable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function is a possible </a:t>
                </a:r>
                <a:r>
                  <a:rPr lang="en-US" sz="2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wavefunction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40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Ψ</m:t>
                    </m:r>
                    <m:r>
                      <a:rPr lang="en-US" sz="24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(</m:t>
                    </m:r>
                    <m:r>
                      <a:rPr lang="en-US" sz="24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sz="24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,0)</m:t>
                    </m:r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14350" lvl="0" indent="-514350">
                  <a:buFont typeface="+mj-lt"/>
                  <a:buAutoNum type="romanUcPeriod"/>
                </a:pP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/>
                <a:endPara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lvl="0" indent="-457200">
                  <a:buAutoNum type="alphaUcPeriod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(I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only  B.  (II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only  C.  (III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only  D.  (I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and (III)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only  </a:t>
                </a:r>
              </a:p>
              <a:p>
                <a:pPr lvl="0"/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E.  (II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and (III) only</a:t>
                </a:r>
              </a:p>
              <a:p>
                <a:endParaRPr lang="en-US" dirty="0"/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0"/>
                <a:ext cx="9144000" cy="5539978"/>
              </a:xfrm>
              <a:prstGeom prst="rect">
                <a:avLst/>
              </a:prstGeom>
              <a:blipFill rotWithShape="0">
                <a:blip r:embed="rId2"/>
                <a:stretch>
                  <a:fillRect l="-1067" t="-880" r="-4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7290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0" y="20320"/>
                <a:ext cx="9144000" cy="70173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algn="ctr"/>
                <a:r>
                  <a:rPr lang="en-US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Concept Test 14.4</a:t>
                </a:r>
                <a:endPara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/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Choose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all of the following statements that are correct about the wave function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shown below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for an electron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interacting with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 </a:t>
                </a:r>
                <a:r>
                  <a:rPr lang="en-US" sz="2400" b="1" u="sng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finite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square well of width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  <a:cs typeface="Times New Roman" panose="02020603050405020304" pitchFamily="18" charset="0"/>
                      </a:rPr>
                      <m:t>𝑎</m:t>
                    </m:r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>
                        <a:latin typeface="Cambria Math"/>
                        <a:cs typeface="Times New Roman" panose="02020603050405020304" pitchFamily="18" charset="0"/>
                      </a:rPr>
                      <m:t>V</m:t>
                    </m:r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</m:d>
                    <m:r>
                      <a:rPr lang="en-US" sz="2400" i="1">
                        <a:latin typeface="Cambria Math"/>
                        <a:cs typeface="Times New Roman" panose="02020603050405020304" pitchFamily="18" charset="0"/>
                      </a:rPr>
                      <m:t>=−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  <m:r>
                      <a:rPr lang="en-US" sz="2400" i="1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when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  <a:cs typeface="Times New Roman" panose="02020603050405020304" pitchFamily="18" charset="0"/>
                      </a:rPr>
                      <m:t>0</m:t>
                    </m:r>
                    <m:r>
                      <a:rPr lang="en-US" sz="2400" i="1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&lt;</m:t>
                    </m:r>
                    <m:r>
                      <a:rPr lang="en-US" sz="2400" i="1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sz="2400" i="1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&lt;</m:t>
                    </m:r>
                    <m:r>
                      <a:rPr lang="en-US" sz="2400" i="1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𝑎</m:t>
                    </m:r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and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>
                        <a:latin typeface="Cambria Math"/>
                        <a:cs typeface="Times New Roman" panose="02020603050405020304" pitchFamily="18" charset="0"/>
                      </a:rPr>
                      <m:t>V</m:t>
                    </m:r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</m:d>
                    <m:r>
                      <a:rPr lang="en-US" sz="2400" i="1">
                        <a:latin typeface="Cambria Math"/>
                        <a:cs typeface="Times New Roman" panose="02020603050405020304" pitchFamily="18" charset="0"/>
                      </a:rPr>
                      <m:t>=0</m:t>
                    </m:r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anywhere else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  <a:cs typeface="Times New Roman" panose="02020603050405020304" pitchFamily="18" charset="0"/>
                      </a:rPr>
                      <m:t>) </m:t>
                    </m:r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at time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  <a:cs typeface="Times New Roman" panose="02020603050405020304" pitchFamily="18" charset="0"/>
                      </a:rPr>
                      <m:t>𝑡</m:t>
                    </m:r>
                    <m:r>
                      <a:rPr lang="en-US" sz="2400" i="1" dirty="0" smtClean="0">
                        <a:latin typeface="Cambria Math"/>
                        <a:cs typeface="Times New Roman" panose="02020603050405020304" pitchFamily="18" charset="0"/>
                      </a:rPr>
                      <m:t>=0</m:t>
                    </m:r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</a:t>
                </a:r>
                <a:endPara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/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/>
                <a:endPara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/>
                <a:endPara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/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14350" lvl="0" indent="-514350">
                  <a:buFont typeface="+mj-lt"/>
                  <a:buAutoNum type="romanUcPeriod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It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is a possible wave function because it is the first excited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state.</a:t>
                </a:r>
              </a:p>
              <a:p>
                <a:pPr marL="514350" lvl="0" indent="-514350">
                  <a:buFont typeface="+mj-lt"/>
                  <a:buAutoNum type="romanUcPeriod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It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is a possible wave function because it is anti-symmetric about the center of the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well.</a:t>
                </a:r>
              </a:p>
              <a:p>
                <a:pPr marL="514350" lvl="0" indent="-514350">
                  <a:buFont typeface="+mj-lt"/>
                  <a:buAutoNum type="romanUcPeriod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It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is not a possible wave function because it goes to zero at the boundaries of the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well.</a:t>
                </a:r>
              </a:p>
              <a:p>
                <a:pPr marL="514350" lvl="0" indent="-514350">
                  <a:buFont typeface="+mj-lt"/>
                  <a:buAutoNum type="romanUcPeriod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It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is not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 possible wave function because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its derivative is not continuous at the boundaries of the well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457200" lvl="0" indent="-457200">
                  <a:buAutoNum type="alphaUcPeriod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(I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only  B.  (III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only  C.  (IV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only  D.  (I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and (II)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only  </a:t>
                </a:r>
              </a:p>
              <a:p>
                <a:pPr lvl="0"/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E.  (III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and (IV) only</a:t>
                </a:r>
              </a:p>
              <a:p>
                <a:endParaRPr lang="en-US" dirty="0"/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0320"/>
                <a:ext cx="9144000" cy="7017306"/>
              </a:xfrm>
              <a:prstGeom prst="rect">
                <a:avLst/>
              </a:prstGeom>
              <a:blipFill rotWithShape="0">
                <a:blip r:embed="rId2"/>
                <a:stretch>
                  <a:fillRect l="-1000" t="-6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Group 6"/>
          <p:cNvGrpSpPr/>
          <p:nvPr/>
        </p:nvGrpSpPr>
        <p:grpSpPr>
          <a:xfrm>
            <a:off x="2740276" y="1653217"/>
            <a:ext cx="2604406" cy="1799408"/>
            <a:chOff x="1676400" y="990600"/>
            <a:chExt cx="5334000" cy="3514165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76400" y="990600"/>
              <a:ext cx="5334000" cy="35141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4" name="Straight Connector 3"/>
            <p:cNvCxnSpPr/>
            <p:nvPr/>
          </p:nvCxnSpPr>
          <p:spPr>
            <a:xfrm>
              <a:off x="5410200" y="3429000"/>
              <a:ext cx="1219200" cy="0"/>
            </a:xfrm>
            <a:prstGeom prst="line">
              <a:avLst/>
            </a:prstGeom>
            <a:ln w="571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 flipH="1">
              <a:off x="2057400" y="3429000"/>
              <a:ext cx="533400" cy="0"/>
            </a:xfrm>
            <a:prstGeom prst="line">
              <a:avLst/>
            </a:prstGeom>
            <a:ln w="571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05150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-5080" y="25400"/>
                <a:ext cx="9144000" cy="71928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algn="ctr"/>
                <a:r>
                  <a:rPr lang="en-US" sz="20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Concept Test 14.5</a:t>
                </a:r>
                <a:endParaRPr lang="en-US" sz="2000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/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Choose 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all of the following statements that are correct about the wave function </a:t>
                </a: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shown below 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for an electron </a:t>
                </a: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interacting with 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 </a:t>
                </a:r>
                <a:r>
                  <a:rPr lang="en-US" sz="2000" b="1" u="sng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finite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square well of width </a:t>
                </a:r>
                <a:r>
                  <a:rPr lang="en-US" sz="20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0" smtClean="0">
                        <a:latin typeface="Cambria Math"/>
                        <a:cs typeface="Times New Roman" panose="02020603050405020304" pitchFamily="18" charset="0"/>
                      </a:rPr>
                      <m:t>V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</m:d>
                    <m:r>
                      <a:rPr lang="en-US" sz="2000" b="0" i="1" smtClean="0">
                        <a:latin typeface="Cambria Math"/>
                        <a:cs typeface="Times New Roman" panose="02020603050405020304" pitchFamily="18" charset="0"/>
                      </a:rPr>
                      <m:t>=−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  <m:r>
                      <a:rPr lang="en-US" sz="2000" b="0" i="1" smtClean="0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when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/>
                        <a:cs typeface="Times New Roman" panose="02020603050405020304" pitchFamily="18" charset="0"/>
                      </a:rPr>
                      <m:t>0</m:t>
                    </m:r>
                    <m:r>
                      <a:rPr lang="en-US" sz="20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&lt;</m:t>
                    </m:r>
                    <m:r>
                      <a:rPr lang="en-US" sz="20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sz="20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&lt;</m:t>
                    </m:r>
                    <m:r>
                      <a:rPr lang="en-US" sz="20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𝑎</m:t>
                    </m:r>
                  </m:oMath>
                </a14:m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0" smtClean="0">
                        <a:latin typeface="Cambria Math"/>
                        <a:cs typeface="Times New Roman" panose="02020603050405020304" pitchFamily="18" charset="0"/>
                      </a:rPr>
                      <m:t>V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</m:d>
                    <m:r>
                      <a:rPr lang="en-US" sz="2000" b="0" i="1" smtClean="0">
                        <a:latin typeface="Cambria Math"/>
                        <a:cs typeface="Times New Roman" panose="02020603050405020304" pitchFamily="18" charset="0"/>
                      </a:rPr>
                      <m:t>=0</m:t>
                    </m:r>
                  </m:oMath>
                </a14:m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anywhere else).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00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Ψ</m:t>
                    </m:r>
                    <m:r>
                      <a:rPr lang="en-US" sz="20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(</m:t>
                    </m:r>
                    <m:r>
                      <a:rPr lang="en-US" sz="20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sz="20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00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𝜕</m:t>
                        </m:r>
                        <m:r>
                          <m:rPr>
                            <m:sty m:val="p"/>
                          </m:rPr>
                          <a:rPr lang="el-GR" sz="200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Ψ</m:t>
                        </m:r>
                      </m:num>
                      <m:den>
                        <m:r>
                          <a:rPr lang="en-US" sz="200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𝜕</m:t>
                        </m:r>
                        <m:r>
                          <a:rPr lang="en-US" sz="20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are 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continuous and single valued everywhere</a:t>
                </a: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lvl="0"/>
                <a:endPara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/>
                <a:endPara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/>
                <a:endPara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/>
                <a:endPara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/>
                <a:endPara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/>
                <a:endPara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/>
                <a:endPara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:r>
                  <a:rPr lang="en-US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Smooth 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function that goes to zero within the region </a:t>
                </a:r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x=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 and </a:t>
                </a:r>
                <a:r>
                  <a:rPr lang="en-US" sz="16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x=a</a:t>
                </a:r>
                <a:r>
                  <a:rPr lang="en-US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algn="ctr"/>
                <a:endParaRPr lang="en-US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14350" indent="-514350">
                  <a:buFont typeface="+mj-lt"/>
                  <a:buAutoNum type="romanUcPeriod"/>
                </a:pP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It 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is a possible wave function because it is a continuous, smooth </a:t>
                </a: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and </a:t>
                </a:r>
                <a:r>
                  <a:rPr lang="en-US" sz="20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normalizable</a:t>
                </a: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function 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that satisfies the boundary </a:t>
                </a: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conditions.</a:t>
                </a:r>
              </a:p>
              <a:p>
                <a:pPr marL="514350" indent="-514350">
                  <a:buFont typeface="+mj-lt"/>
                  <a:buAutoNum type="romanUcPeriod"/>
                </a:pP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It 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is not a possible wave function because it doesn’t satisfy the boundary conditions; it goes to zero inside the </a:t>
                </a: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well.</a:t>
                </a:r>
              </a:p>
              <a:p>
                <a:pPr marL="514350" indent="-514350">
                  <a:buFont typeface="+mj-lt"/>
                  <a:buAutoNum type="romanUcPeriod"/>
                </a:pP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It 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is not a possible wave function because the probability of finding the particle outside the finite square well is zero but quantum mechanically it must be </a:t>
                </a: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nonzero.</a:t>
                </a:r>
              </a:p>
              <a:p>
                <a:pPr marL="514350" indent="-514350">
                  <a:buFont typeface="+mj-lt"/>
                  <a:buAutoNum type="romanUcPeriod"/>
                </a:pPr>
                <a:endPara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A.  (I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</a:t>
                </a: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only  B.  (II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</a:t>
                </a: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only  C.  (III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</a:t>
                </a: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only  D.  (II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and (III) </a:t>
                </a: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only  E.  None 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of the above. </a:t>
                </a:r>
              </a:p>
              <a:p>
                <a:endParaRPr lang="en-US" sz="2000" dirty="0"/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5080" y="25400"/>
                <a:ext cx="9144000" cy="7192867"/>
              </a:xfrm>
              <a:prstGeom prst="rect">
                <a:avLst/>
              </a:prstGeom>
              <a:blipFill rotWithShape="0">
                <a:blip r:embed="rId2"/>
                <a:stretch>
                  <a:fillRect l="-667" t="-424" r="-12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1553156"/>
            <a:ext cx="2743200" cy="2218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1175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0" y="0"/>
                <a:ext cx="9144000" cy="66479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Concept test 14.6</a:t>
                </a:r>
              </a:p>
              <a:p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/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Choose all of the following wave functions that are possible wave functions for an electron in a one dimensional </a:t>
                </a:r>
                <a:r>
                  <a:rPr lang="en-US" sz="2400" b="1" u="sng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infinite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square well of width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  <a:cs typeface="Times New Roman" panose="02020603050405020304" pitchFamily="18" charset="0"/>
                      </a:rPr>
                      <m:t>𝑎</m:t>
                    </m:r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(boundaries between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sz="2400" i="1" dirty="0" smtClean="0">
                        <a:latin typeface="Cambria Math"/>
                        <a:cs typeface="Times New Roman" panose="02020603050405020304" pitchFamily="18" charset="0"/>
                      </a:rPr>
                      <m:t>=0</m:t>
                    </m:r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sz="2400" i="1" dirty="0" smtClean="0"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2400" i="1" dirty="0" smtClean="0">
                        <a:latin typeface="Cambria Math"/>
                        <a:cs typeface="Times New Roman" panose="02020603050405020304" pitchFamily="18" charset="0"/>
                      </a:rPr>
                      <m:t>𝑎</m:t>
                    </m:r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at time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2400" i="1" dirty="0" smtClean="0">
                        <a:latin typeface="Cambria Math"/>
                        <a:cs typeface="Times New Roman" panose="02020603050405020304" pitchFamily="18" charset="0"/>
                      </a:rPr>
                      <m:t>𝑡</m:t>
                    </m:r>
                    <m:r>
                      <a:rPr lang="en-US" sz="2400" i="1" dirty="0" smtClean="0">
                        <a:latin typeface="Cambria Math"/>
                        <a:cs typeface="Times New Roman" panose="02020603050405020304" pitchFamily="18" charset="0"/>
                      </a:rPr>
                      <m:t>=0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pPr lvl="0"/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/>
                <a:endPara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/>
                <a:endPara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/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/>
                <a:endPara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/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/>
                <a:endPara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lvl="0" indent="-457200">
                  <a:buFont typeface="+mj-lt"/>
                  <a:buAutoNum type="alphaUcPeriod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I)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only</a:t>
                </a:r>
              </a:p>
              <a:p>
                <a:pPr marL="457200" lvl="0" indent="-457200">
                  <a:buFont typeface="+mj-lt"/>
                  <a:buAutoNum type="alphaUcPeriod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(I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and (II)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only</a:t>
                </a:r>
              </a:p>
              <a:p>
                <a:pPr marL="457200" lvl="0" indent="-457200">
                  <a:buFont typeface="+mj-lt"/>
                  <a:buAutoNum type="alphaUcPeriod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(I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and (III)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only</a:t>
                </a:r>
              </a:p>
              <a:p>
                <a:pPr marL="457200" lvl="0" indent="-457200">
                  <a:buFont typeface="+mj-lt"/>
                  <a:buAutoNum type="alphaUcPeriod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(II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and (III)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only</a:t>
                </a:r>
              </a:p>
              <a:p>
                <a:pPr marL="457200" lvl="0" indent="-457200">
                  <a:buFont typeface="+mj-lt"/>
                  <a:buAutoNum type="alphaUcPeriod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All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of the above</a:t>
                </a:r>
              </a:p>
              <a:p>
                <a:endParaRPr lang="en-US" dirty="0"/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0"/>
                <a:ext cx="9144000" cy="6647974"/>
              </a:xfrm>
              <a:prstGeom prst="rect">
                <a:avLst/>
              </a:prstGeom>
              <a:blipFill rotWithShape="0">
                <a:blip r:embed="rId2"/>
                <a:stretch>
                  <a:fillRect l="-1000" t="-7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101216"/>
            <a:ext cx="7608580" cy="20897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151066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0" y="0"/>
                <a:ext cx="9144000" cy="61164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6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Concept Test 14.7</a:t>
                </a:r>
              </a:p>
              <a:p>
                <a:endParaRPr lang="en-US" sz="2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Select all of the following wave functions which are possible at time t=0 for an electron in a one dimensional infinite square well of width a (</a:t>
                </a:r>
                <a14:m>
                  <m:oMath xmlns:m="http://schemas.openxmlformats.org/officeDocument/2006/math">
                    <m:r>
                      <a:rPr lang="en-US" sz="2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0≤</m:t>
                    </m:r>
                    <m:r>
                      <a:rPr lang="en-US" sz="2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  <m:r>
                      <a:rPr lang="en-US" sz="2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r>
                      <a:rPr lang="en-US" sz="2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). </a:t>
                </a:r>
                <a14:m>
                  <m:oMath xmlns:m="http://schemas.openxmlformats.org/officeDocument/2006/math">
                    <m:r>
                      <a:rPr lang="en-US" sz="2600" i="1" dirty="0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a suitable normalization constant.</a:t>
                </a:r>
              </a:p>
              <a:p>
                <a:endParaRPr lang="en-US" sz="2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00050" indent="-400050">
                  <a:buAutoNum type="romanUcPeriod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Ψ</m:t>
                    </m:r>
                    <m:d>
                      <m:dPr>
                        <m:ctrlPr>
                          <a:rPr lang="en-US" sz="2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sz="2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sz="2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26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sz="2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5</m:t>
                            </m:r>
                          </m:den>
                        </m:f>
                      </m:e>
                    </m:rad>
                    <m:r>
                      <a:rPr lang="en-US" sz="2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𝑠𝑖𝑛</m:t>
                    </m:r>
                    <m:d>
                      <m:dPr>
                        <m:ctrlPr>
                          <a:rPr lang="en-US" sz="2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2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sz="2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  <m:r>
                              <a:rPr lang="en-US" sz="2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num>
                          <m:den>
                            <m:r>
                              <a:rPr lang="en-US" sz="2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𝑎</m:t>
                            </m:r>
                          </m:den>
                        </m:f>
                      </m:e>
                    </m:d>
                    <m:r>
                      <a:rPr lang="en-US" sz="2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ad>
                      <m:radPr>
                        <m:degHide m:val="on"/>
                        <m:ctrlPr>
                          <a:rPr lang="en-US" sz="2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2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4</m:t>
                            </m:r>
                          </m:num>
                          <m:den>
                            <m:r>
                              <a:rPr lang="en-US" sz="2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5</m:t>
                            </m:r>
                          </m:den>
                        </m:f>
                      </m:e>
                    </m:rad>
                    <m:r>
                      <a:rPr lang="en-US" sz="2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𝑠𝑖𝑛</m:t>
                    </m:r>
                    <m:d>
                      <m:dPr>
                        <m:ctrlPr>
                          <a:rPr lang="en-US" sz="2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2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3</m:t>
                            </m:r>
                            <m:r>
                              <a:rPr lang="en-US" sz="2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  <m:r>
                              <a:rPr lang="en-US" sz="2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num>
                          <m:den>
                            <m:r>
                              <a:rPr lang="en-US" sz="2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𝑎</m:t>
                            </m:r>
                          </m:den>
                        </m:f>
                      </m:e>
                    </m:d>
                  </m:oMath>
                </a14:m>
                <a:endParaRPr lang="en-US" sz="26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00050" indent="-400050">
                  <a:buAutoNum type="romanUcPeriod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Ψ</m:t>
                    </m:r>
                    <m:d>
                      <m:dPr>
                        <m:ctrlPr>
                          <a:rPr lang="en-US" sz="2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sz="2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2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𝐴</m:t>
                    </m:r>
                    <m:sSup>
                      <m:sSupPr>
                        <m:ctrlPr>
                          <a:rPr lang="en-US" sz="2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2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en-US" sz="2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(</m:t>
                            </m:r>
                            <m:f>
                              <m:fPr>
                                <m:ctrlPr>
                                  <a:rPr lang="en-US" sz="2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sz="2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2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𝑎</m:t>
                                </m:r>
                              </m:num>
                              <m:den>
                                <m:r>
                                  <a:rPr lang="en-US" sz="2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𝑎</m:t>
                                </m:r>
                              </m:den>
                            </m:f>
                            <m:r>
                              <a:rPr lang="en-US" sz="2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US" sz="2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sup>
                    </m:sSup>
                  </m:oMath>
                </a14:m>
                <a:endParaRPr lang="en-US" sz="2600" b="0" dirty="0" smtClean="0"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L="400050" indent="-400050">
                  <a:buFontTx/>
                  <a:buAutoNum type="romanUcPeriod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Ψ</m:t>
                    </m:r>
                    <m:d>
                      <m:dPr>
                        <m:ctrlPr>
                          <a:rPr lang="en-US" sz="2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sz="2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2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𝐴</m:t>
                    </m:r>
                    <m:sSup>
                      <m:sSupPr>
                        <m:ctrlPr>
                          <a:rPr lang="en-US" sz="2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sz="2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en-US" sz="2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sz="2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</m:t>
                    </m:r>
                    <m:r>
                      <a:rPr lang="en-US" sz="2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en-US" sz="2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  <m:r>
                      <a:rPr lang="en-US" sz="2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for </a:t>
                </a:r>
                <a14:m>
                  <m:oMath xmlns:m="http://schemas.openxmlformats.org/officeDocument/2006/math">
                    <m:r>
                      <a:rPr lang="en-US" sz="2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0≤</m:t>
                    </m:r>
                    <m:r>
                      <a:rPr lang="en-US" sz="2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  <m:r>
                      <a:rPr lang="en-US" sz="2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r>
                      <a:rPr lang="en-US" sz="2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US" sz="2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Ψ</m:t>
                    </m:r>
                    <m:d>
                      <m:dPr>
                        <m:ctrlPr>
                          <a:rPr lang="en-US" sz="2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sz="2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sz="26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otherwise </a:t>
                </a:r>
              </a:p>
              <a:p>
                <a:endParaRPr lang="en-US" sz="2600" b="0" dirty="0" smtClean="0"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L="400050" indent="-400050">
                  <a:buAutoNum type="romanUcPeriod"/>
                </a:pPr>
                <a:endParaRPr lang="en-US" sz="26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14350" indent="-514350">
                  <a:buAutoNum type="alphaUcPeriod"/>
                </a:pPr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 only	 B. I and II only	 C. I and III only 	</a:t>
                </a:r>
              </a:p>
              <a:p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D. II and III only	 E. all of the above</a:t>
                </a:r>
              </a:p>
              <a:p>
                <a:pPr marL="400050" indent="-400050">
                  <a:buAutoNum type="romanUcPeriod"/>
                </a:pPr>
                <a:endParaRPr lang="en-US" dirty="0"/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0"/>
                <a:ext cx="9144000" cy="6116483"/>
              </a:xfrm>
              <a:prstGeom prst="rect">
                <a:avLst/>
              </a:prstGeom>
              <a:blipFill rotWithShape="0">
                <a:blip r:embed="rId2"/>
                <a:stretch>
                  <a:fillRect l="-1200" t="-897" r="-17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143656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</TotalTime>
  <Words>351</Words>
  <Application>Microsoft Office PowerPoint</Application>
  <PresentationFormat>On-screen Show (4:3)</PresentationFormat>
  <Paragraphs>94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Cambria Math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emily</dc:creator>
  <cp:lastModifiedBy>emily marshman</cp:lastModifiedBy>
  <cp:revision>19</cp:revision>
  <dcterms:created xsi:type="dcterms:W3CDTF">2013-11-17T01:52:30Z</dcterms:created>
  <dcterms:modified xsi:type="dcterms:W3CDTF">2014-11-07T17:28:45Z</dcterms:modified>
</cp:coreProperties>
</file>