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1" r:id="rId2"/>
    <p:sldId id="256" r:id="rId3"/>
    <p:sldId id="257" r:id="rId4"/>
    <p:sldId id="258" r:id="rId5"/>
    <p:sldId id="269" r:id="rId6"/>
    <p:sldId id="259" r:id="rId7"/>
    <p:sldId id="262" r:id="rId8"/>
    <p:sldId id="263" r:id="rId9"/>
    <p:sldId id="266" r:id="rId10"/>
    <p:sldId id="264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92" y="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DAC686-6226-469A-925E-8DB17A876032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847E75-3064-4732-A76A-C4795B4FF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13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47E75-3064-4732-A76A-C4795B4FF1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754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062E-8CEB-4347-9BC3-41D93AB43DB8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6F1B7-02D2-4230-A4C0-85A777D1B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849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062E-8CEB-4347-9BC3-41D93AB43DB8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6F1B7-02D2-4230-A4C0-85A777D1B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621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062E-8CEB-4347-9BC3-41D93AB43DB8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6F1B7-02D2-4230-A4C0-85A777D1B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030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062E-8CEB-4347-9BC3-41D93AB43DB8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6F1B7-02D2-4230-A4C0-85A777D1B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290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062E-8CEB-4347-9BC3-41D93AB43DB8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6F1B7-02D2-4230-A4C0-85A777D1B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19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062E-8CEB-4347-9BC3-41D93AB43DB8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6F1B7-02D2-4230-A4C0-85A777D1B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92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062E-8CEB-4347-9BC3-41D93AB43DB8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6F1B7-02D2-4230-A4C0-85A777D1B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229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062E-8CEB-4347-9BC3-41D93AB43DB8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6F1B7-02D2-4230-A4C0-85A777D1B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22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062E-8CEB-4347-9BC3-41D93AB43DB8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6F1B7-02D2-4230-A4C0-85A777D1B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94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062E-8CEB-4347-9BC3-41D93AB43DB8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6F1B7-02D2-4230-A4C0-85A777D1B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71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062E-8CEB-4347-9BC3-41D93AB43DB8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6F1B7-02D2-4230-A4C0-85A777D1B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97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7062E-8CEB-4347-9BC3-41D93AB43DB8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6F1B7-02D2-4230-A4C0-85A777D1B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02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-38100" y="-58430"/>
                <a:ext cx="9144000" cy="1846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2.1</a:t>
                </a:r>
                <a:endPara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Which one of the following pictures represents the surface of constant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 smtClean="0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</m:d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𝜓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/>
                          </a:rPr>
                          <m:t>00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100" y="-58430"/>
                <a:ext cx="9144000" cy="1846659"/>
              </a:xfrm>
              <a:prstGeom prst="rect">
                <a:avLst/>
              </a:prstGeom>
              <a:blipFill rotWithShape="1">
                <a:blip r:embed="rId2"/>
                <a:stretch>
                  <a:fillRect l="-1067" t="-26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68294"/>
            <a:ext cx="2276475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504091"/>
            <a:ext cx="17716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75" y="4559333"/>
            <a:ext cx="20764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206908"/>
            <a:ext cx="21907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971" y="1381125"/>
            <a:ext cx="2428875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8600" y="1504091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33750" y="1504091"/>
            <a:ext cx="400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43600" y="153566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" y="40386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52900" y="4206908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442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0" y="0"/>
                <a:ext cx="9144000" cy="59917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2.10</a:t>
                </a:r>
                <a:endPara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hydrogen atom is initially in the state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𝟐𝟎𝟎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𝟐𝟏𝟎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 time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𝑡</m:t>
                    </m:r>
                    <m:r>
                      <a:rPr lang="en-US" sz="240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expectation value of  the distance of the electron from the nucleus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depends on time.  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expectation value of the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angular momentum of the electron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depends on time.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expectation value of the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𝑧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angular momentum of the electron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depends on time.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1 and 2 only  D.  1 and 3 only  E.  None of the above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5991705"/>
              </a:xfrm>
              <a:prstGeom prst="rect">
                <a:avLst/>
              </a:prstGeom>
              <a:blipFill rotWithShape="1">
                <a:blip r:embed="rId2"/>
                <a:stretch>
                  <a:fillRect l="-1000" t="-814" r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0297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23648"/>
                <a:ext cx="9144000" cy="54377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2.11</a:t>
                </a:r>
                <a:endPara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hydrogen atom is initially in the state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21</m:t>
                        </m:r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 time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𝑡</m:t>
                    </m:r>
                    <m:r>
                      <a:rPr lang="en-US" sz="240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expectation value of  the distance of the electron from the nucleus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depends on time.  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expectation value of the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angular momentum of the electron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depends on time.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expectation value of the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𝑧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angular momentum of the electron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depends on time.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1 and 2 only  D.  1 and 3 only  E.  None of the above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648"/>
                <a:ext cx="9144000" cy="5437707"/>
              </a:xfrm>
              <a:prstGeom prst="rect">
                <a:avLst/>
              </a:prstGeom>
              <a:blipFill rotWithShape="1">
                <a:blip r:embed="rId2"/>
                <a:stretch>
                  <a:fillRect l="-1000" t="-897" r="-1267" b="-16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0008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37288" y="30804"/>
                <a:ext cx="9106711" cy="5275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QM1 Concept test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2.12</a:t>
                </a:r>
                <a:endPara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𝐻</m:t>
                        </m:r>
                      </m:e>
                    </m:acc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Hamiltonian for the electron in a Hydrogen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atom with Coulomb potential energy only.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𝐿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𝑧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/>
                      </a:rPr>
                      <m:t>=0</m:t>
                    </m:r>
                  </m:oMath>
                </a14:m>
                <a:endParaRPr lang="en-US" sz="24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𝐿</m:t>
                                </m:r>
                              </m:e>
                            </m:acc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2400" b="0" i="1" smtClean="0">
                        <a:latin typeface="Cambria Math"/>
                      </a:rPr>
                      <m:t>=0</m:t>
                    </m:r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 indent="-342900">
                  <a:buFont typeface="+mj-lt"/>
                  <a:buAutoNum type="arabicPeriod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spherical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polar coordinates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potential energy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the Hydrogen atom is independent of the angular variables 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𝜃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𝜙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lvl="0"/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3 only    B. 1 and 2 only    C. 1 and 3 only    D. 2 and 3 only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88" y="30804"/>
                <a:ext cx="9106711" cy="5275547"/>
              </a:xfrm>
              <a:prstGeom prst="rect">
                <a:avLst/>
              </a:prstGeom>
              <a:blipFill rotWithShape="1">
                <a:blip r:embed="rId2"/>
                <a:stretch>
                  <a:fillRect l="-1004" t="-925" r="-1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4838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-32426" y="0"/>
                <a:ext cx="9147243" cy="49762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QM1 Concept test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2.13</a:t>
                </a:r>
                <a:endPara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stationary states of a hydrogen atom are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𝑛𝑙𝑚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correct. </a:t>
                </a: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𝑛𝑙𝑚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𝑙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𝑙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+1)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ℏ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𝑛𝑙𝑚</m:t>
                        </m:r>
                      </m:sub>
                    </m:sSub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𝑛𝑙𝑚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ℏ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𝑛𝑙𝑚</m:t>
                        </m:r>
                      </m:sub>
                    </m:sSub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eriod"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</m:acc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𝑛𝑙𝑚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−13.6</m:t>
                        </m:r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𝑒𝑉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𝑛</m:t>
                        </m:r>
                      </m:den>
                    </m:f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𝑛𝑙𝑚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</m:acc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Hamiltonian of the system.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   B. 2 only    C. 1 and 2 only    D. 2 and 3 only    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2426" y="0"/>
                <a:ext cx="9147243" cy="4976234"/>
              </a:xfrm>
              <a:prstGeom prst="rect">
                <a:avLst/>
              </a:prstGeom>
              <a:blipFill rotWithShape="1">
                <a:blip r:embed="rId2"/>
                <a:stretch>
                  <a:fillRect l="-1067" t="-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0338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25400"/>
                <a:ext cx="9144000" cy="6947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2.2</a:t>
                </a:r>
                <a:endPara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true about the quantum number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sz="2400" b="0" i="0" dirty="0" smtClean="0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quantum number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determined by using separation of variables to solve for the angular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𝑌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𝜙</m:t>
                        </m:r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l-GR" sz="2400" b="0" i="1" smtClean="0">
                        <a:latin typeface="Cambria Math"/>
                        <a:ea typeface="Cambria Math"/>
                      </a:rPr>
                      <m:t>Θ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𝜃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)</m:t>
                    </m:r>
                    <m:r>
                      <m:rPr>
                        <m:sty m:val="p"/>
                      </m:rPr>
                      <a:rPr lang="el-GR" sz="2400" b="0" i="1" smtClean="0">
                        <a:latin typeface="Cambria Math"/>
                        <a:ea typeface="Cambria Math"/>
                      </a:rPr>
                      <m:t>Φ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𝜙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).</m:t>
                    </m:r>
                  </m:oMath>
                </a14:m>
                <a:endParaRPr lang="en-US" sz="2400" b="0" dirty="0" smtClean="0"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Using separation of variables to solve the angular equation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𝑌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𝜙</m:t>
                        </m:r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l-GR" sz="2400" b="0" i="1" smtClean="0">
                        <a:latin typeface="Cambria Math"/>
                        <a:ea typeface="Cambria Math"/>
                      </a:rPr>
                      <m:t>Θ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d>
                    <m:r>
                      <m:rPr>
                        <m:sty m:val="p"/>
                      </m:rPr>
                      <a:rPr lang="el-GR" sz="2400" b="0" i="1" smtClean="0">
                        <a:latin typeface="Cambria Math"/>
                        <a:ea typeface="Cambria Math"/>
                      </a:rPr>
                      <m:t>Φ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𝜙</m:t>
                        </m:r>
                      </m:e>
                    </m:d>
                  </m:oMath>
                </a14:m>
                <a:r>
                  <a:rPr lang="en-US" sz="2400" b="0" dirty="0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 yields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l-GR" sz="2400" i="1">
                            <a:latin typeface="Cambria Math"/>
                            <a:ea typeface="Cambria Math"/>
                          </a:rPr>
                          <m:t>Φ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𝑑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𝜙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=−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l-GR" sz="2400" i="1">
                        <a:latin typeface="Cambria Math"/>
                        <a:ea typeface="Cambria Math"/>
                      </a:rPr>
                      <m:t>Φ</m:t>
                    </m:r>
                    <m:r>
                      <a:rPr lang="el-GR" sz="2400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2400" i="1">
                        <a:latin typeface="Cambria Math"/>
                        <a:ea typeface="Cambria Math"/>
                      </a:rPr>
                      <m:t>Φ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𝜙</m:t>
                        </m:r>
                      </m:e>
                    </m:d>
                    <m:r>
                      <a:rPr lang="en-US" sz="2400" i="1">
                        <a:latin typeface="Cambria Math"/>
                        <a:ea typeface="Cambria Math"/>
                      </a:rPr>
                      <m:t>~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𝑖𝑚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𝜙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quantum number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must be an integer </a:t>
                </a:r>
              </a:p>
              <a:p>
                <a:pPr lvl="1"/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𝑚</m:t>
                    </m:r>
                    <m:r>
                      <a:rPr lang="en-US" sz="2400" b="0" i="1" smtClean="0">
                        <a:latin typeface="Cambria Math"/>
                      </a:rPr>
                      <m:t>=0, ±1, ±2…)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/>
                        <a:ea typeface="Cambria Math"/>
                      </a:rPr>
                      <m:t>b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ecause  when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𝜙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advances by 2</a:t>
                </a:r>
                <a:r>
                  <a:rPr lang="el-GR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π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we return to        the same point in space, i.e.,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/>
                        <a:ea typeface="Cambria Math"/>
                      </a:rPr>
                      <m:t>Φ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𝜙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+2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l-GR" sz="2400" b="0" i="1" smtClean="0">
                        <a:latin typeface="Cambria Math"/>
                        <a:ea typeface="Cambria Math"/>
                      </a:rPr>
                      <m:t>Φ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𝜙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lvl="1"/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B.  3 only  C.  1 and 2 only  D.  1 and 3 only  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 smtClean="0"/>
              </a:p>
              <a:p>
                <a:pPr marL="342900" indent="-342900">
                  <a:buFont typeface="+mj-lt"/>
                  <a:buAutoNum type="arabicPeriod"/>
                </a:pPr>
                <a:endParaRPr lang="en-US" b="0" dirty="0" smtClean="0">
                  <a:ea typeface="Cambria Math"/>
                </a:endParaRPr>
              </a:p>
              <a:p>
                <a:pPr marL="342900" indent="-342900">
                  <a:buFont typeface="+mj-lt"/>
                  <a:buAutoNum type="arabicPeriod"/>
                </a:pPr>
                <a:endParaRPr lang="en-US" b="0" dirty="0" smtClean="0">
                  <a:ea typeface="Cambria Math"/>
                </a:endParaRPr>
              </a:p>
              <a:p>
                <a:pPr marL="342900" indent="-342900">
                  <a:buFont typeface="+mj-lt"/>
                  <a:buAutoNum type="arabicPeriod"/>
                </a:pPr>
                <a:endParaRPr lang="en-US" b="0" dirty="0" smtClean="0">
                  <a:ea typeface="Cambria Math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400"/>
                <a:ext cx="9144000" cy="6947030"/>
              </a:xfrm>
              <a:prstGeom prst="rect">
                <a:avLst/>
              </a:prstGeom>
              <a:blipFill rotWithShape="1">
                <a:blip r:embed="rId2"/>
                <a:stretch>
                  <a:fillRect l="-1000" t="-702" r="-35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7760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71000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2.3</a:t>
                </a:r>
                <a:endPara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true related to the quantum number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𝑙</m:t>
                    </m:r>
                    <m:r>
                      <a:rPr lang="en-US" sz="2400" b="0" i="0" dirty="0" smtClean="0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The associated Legendre function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𝑙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𝑚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</m:d>
                    <m:r>
                      <a:rPr lang="en-US" sz="2400" i="1"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f>
                          <m:fPr>
                            <m:type m:val="skw"/>
                            <m:ctrlPr>
                              <a:rPr lang="en-US" sz="2400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𝑚</m:t>
                                </m:r>
                              </m:e>
                            </m:d>
                          </m:num>
                          <m:den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𝑑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𝑑𝑥</m:t>
                                </m:r>
                              </m:den>
                            </m:f>
                          </m:e>
                        </m:d>
                      </m:e>
                      <m:sup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</m:d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𝑙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the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𝑙</m:t>
                    </m:r>
                  </m:oMath>
                </a14:m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Legendre polynomial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𝑙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</m:d>
                    <m:r>
                      <a:rPr lang="en-US" sz="2400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400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𝑙</m:t>
                            </m:r>
                          </m:sup>
                        </m:sSup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𝑙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!</m:t>
                        </m:r>
                      </m:den>
                    </m:f>
                    <m:sSup>
                      <m:sSup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𝑑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𝑑𝑥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𝑙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𝑙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b="0" dirty="0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We use separation of variables to solve for the angular </a:t>
                </a:r>
                <a:r>
                  <a:rPr lang="en-US" sz="2400" b="0" dirty="0" err="1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wavefunction</a:t>
                </a:r>
                <a:r>
                  <a:rPr lang="en-US" sz="2400" b="0" dirty="0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𝑌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𝜙</m:t>
                        </m:r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l-GR" sz="2400" b="0" i="1" smtClean="0">
                        <a:latin typeface="Cambria Math"/>
                        <a:ea typeface="Cambria Math"/>
                      </a:rPr>
                      <m:t>Θ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𝜃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)</m:t>
                    </m:r>
                    <m:r>
                      <m:rPr>
                        <m:sty m:val="p"/>
                      </m:rPr>
                      <a:rPr lang="el-GR" sz="2400" b="0" i="1" smtClean="0">
                        <a:latin typeface="Cambria Math"/>
                        <a:ea typeface="Cambria Math"/>
                      </a:rPr>
                      <m:t>Φ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𝜙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400" b="0" dirty="0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 which yields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b="0" i="1" smtClean="0">
                        <a:latin typeface="Cambria Math"/>
                        <a:ea typeface="Cambria Math"/>
                      </a:rPr>
                      <m:t>Θ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</a:rPr>
                      <m:t> ~ 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𝑙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  <a:ea typeface="Cambria Math"/>
                      </a:rPr>
                      <m:t>(</m:t>
                    </m:r>
                    <m:func>
                      <m:func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  <a:ea typeface="Cambria Math"/>
                          </a:rPr>
                          <m:t>cos</m:t>
                        </m:r>
                      </m:fName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Due to the definition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𝑙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𝑙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must be a nonnegative integer.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the relation between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𝑙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𝑚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𝑙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𝑙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𝑚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=0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unless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</m:d>
                    <m:r>
                      <a:rPr lang="en-US" sz="2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𝑙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So for a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normalizable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for any given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𝑙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=−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𝑙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, …,−1, 0, 1, …,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𝑙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B.  3 only  C.  1 and 2 only  D.  1 and 3 only  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7100085"/>
              </a:xfrm>
              <a:prstGeom prst="rect">
                <a:avLst/>
              </a:prstGeom>
              <a:blipFill rotWithShape="1">
                <a:blip r:embed="rId2"/>
                <a:stretch>
                  <a:fillRect l="-1000" t="-6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4071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0" y="18393"/>
                <a:ext cx="9144000" cy="6192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2.4</a:t>
                </a:r>
                <a:endPara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true about the radial equation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dirty="0" smtClean="0">
                        <a:latin typeface="Cambria Math"/>
                      </a:rPr>
                      <m:t>and</m:t>
                    </m:r>
                    <m:r>
                      <a:rPr lang="en-US" sz="2400" b="0" i="0" dirty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latin typeface="Cambria Math"/>
                      </a:rPr>
                      <m:t>radial</m:t>
                    </m:r>
                    <m:r>
                      <a:rPr lang="en-US" sz="2400" b="0" i="0" dirty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latin typeface="Cambria Math"/>
                      </a:rPr>
                      <m:t>wavefunction</m:t>
                    </m:r>
                    <m:r>
                      <a:rPr lang="en-US" sz="2400" b="0" i="0" dirty="0" smtClean="0">
                        <a:latin typeface="Cambria Math"/>
                      </a:rPr>
                      <m:t> </m:t>
                    </m:r>
                    <m:r>
                      <a:rPr lang="en-US" sz="2400" i="1" dirty="0" smtClean="0">
                        <a:latin typeface="Cambria Math"/>
                      </a:rPr>
                      <m:t>𝑅</m:t>
                    </m:r>
                    <m:r>
                      <a:rPr lang="en-US" sz="2400" i="1" dirty="0" smtClean="0">
                        <a:latin typeface="Cambria Math"/>
                      </a:rPr>
                      <m:t>(</m:t>
                    </m:r>
                    <m:r>
                      <a:rPr lang="en-US" sz="2400" i="1" dirty="0" smtClean="0">
                        <a:latin typeface="Cambria Math"/>
                      </a:rPr>
                      <m:t>𝑟</m:t>
                    </m:r>
                    <m:r>
                      <a:rPr lang="en-US" sz="24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spherically symmetric potential energy:</a:t>
                </a:r>
              </a:p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radial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𝑅</m:t>
                    </m:r>
                    <m:r>
                      <a:rPr lang="en-US" sz="2400" i="1" dirty="0" smtClean="0">
                        <a:latin typeface="Cambria Math"/>
                      </a:rPr>
                      <m:t>(</m:t>
                    </m:r>
                    <m:r>
                      <a:rPr lang="en-US" sz="2400" i="1" dirty="0" smtClean="0">
                        <a:latin typeface="Cambria Math"/>
                      </a:rPr>
                      <m:t>𝑟</m:t>
                    </m:r>
                    <m:r>
                      <a:rPr lang="en-US" sz="24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cannot be found until a specific potential energy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𝑉</m:t>
                    </m:r>
                    <m:r>
                      <a:rPr lang="en-US" sz="2400" i="1" dirty="0" smtClean="0">
                        <a:latin typeface="Cambria Math"/>
                      </a:rPr>
                      <m:t>(</m:t>
                    </m:r>
                    <m:r>
                      <a:rPr lang="en-US" sz="2400" i="1" dirty="0" smtClean="0">
                        <a:latin typeface="Cambria Math"/>
                      </a:rPr>
                      <m:t>𝑟</m:t>
                    </m:r>
                    <m:r>
                      <a:rPr lang="en-US" sz="24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provided.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Solving for the radial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𝑅</m:t>
                    </m:r>
                    <m:r>
                      <a:rPr lang="en-US" sz="2400" i="1" dirty="0" smtClean="0">
                        <a:latin typeface="Cambria Math"/>
                      </a:rPr>
                      <m:t>(</m:t>
                    </m:r>
                    <m:r>
                      <a:rPr lang="en-US" sz="2400" i="1" dirty="0" smtClean="0">
                        <a:latin typeface="Cambria Math"/>
                      </a:rPr>
                      <m:t>𝑟</m:t>
                    </m:r>
                    <m:r>
                      <a:rPr lang="en-US" sz="24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determines the possible quantum number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𝑛</m:t>
                    </m:r>
                    <m:r>
                      <a:rPr lang="en-US" sz="2400" b="0" i="0" dirty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latin typeface="Cambria Math"/>
                      </a:rPr>
                      <m:t>and</m:t>
                    </m:r>
                    <m:r>
                      <a:rPr lang="en-US" sz="2400" b="0" i="0" dirty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latin typeface="Cambria Math"/>
                      </a:rPr>
                      <m:t>its</m:t>
                    </m:r>
                    <m:r>
                      <a:rPr lang="en-US" sz="2400" b="0" i="0" dirty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latin typeface="Cambria Math"/>
                      </a:rPr>
                      <m:t>relation</m:t>
                    </m:r>
                    <m:r>
                      <a:rPr lang="en-US" sz="2400" b="0" i="0" dirty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latin typeface="Cambria Math"/>
                      </a:rPr>
                      <m:t>to</m:t>
                    </m:r>
                    <m:r>
                      <a:rPr lang="en-US" sz="2400" b="0" i="0" dirty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latin typeface="Cambria Math"/>
                      </a:rPr>
                      <m:t>quantum</m:t>
                    </m:r>
                    <m:r>
                      <a:rPr lang="en-US" sz="2400" b="0" i="0" dirty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latin typeface="Cambria Math"/>
                      </a:rPr>
                      <m:t>number</m:t>
                    </m:r>
                    <m:r>
                      <a:rPr lang="en-US" sz="2400" b="0" i="0" dirty="0" smtClean="0">
                        <a:latin typeface="Cambria Math"/>
                      </a:rPr>
                      <m:t> </m:t>
                    </m:r>
                    <m:r>
                      <a:rPr lang="en-US" sz="2400" b="0" i="1" dirty="0" smtClean="0">
                        <a:latin typeface="Cambria Math"/>
                      </a:rPr>
                      <m:t>𝑙</m:t>
                    </m:r>
                  </m:oMath>
                </a14:m>
                <a:endPara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Solving the radial equation shows that the degeneracy of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𝑡h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energy level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hydrogen atom is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2</m:t>
                    </m:r>
                    <m:r>
                      <a:rPr lang="en-US" sz="2400" b="0" i="1" smtClean="0">
                        <a:latin typeface="Cambria Math"/>
                      </a:rPr>
                      <m:t>𝑛</m:t>
                    </m:r>
                    <m:r>
                      <a:rPr lang="en-US" sz="2400" b="0" i="1" smtClean="0">
                        <a:latin typeface="Cambria Math"/>
                      </a:rPr>
                      <m:t>.</m:t>
                    </m:r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B.  1 and 2 only  C.  1 and 3 only  D.  2 and 3 only  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US" dirty="0"/>
              </a:p>
              <a:p>
                <a:pPr marL="342900" indent="-342900">
                  <a:buFont typeface="+mj-lt"/>
                  <a:buAutoNum type="arabicPeriod"/>
                </a:pPr>
                <a:endParaRPr lang="en-US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8393"/>
                <a:ext cx="9144000" cy="6192849"/>
              </a:xfrm>
              <a:prstGeom prst="rect">
                <a:avLst/>
              </a:prstGeom>
              <a:blipFill rotWithShape="1">
                <a:blip r:embed="rId3"/>
                <a:stretch>
                  <a:fillRect l="-1000" t="-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3205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10510"/>
                <a:ext cx="9144000" cy="4134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2.5</a:t>
                </a:r>
                <a:endPara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hydrogen atom is in the ground 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</m:d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𝜋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sup>
                            </m:sSup>
                          </m:e>
                        </m:rad>
                      </m:den>
                    </m:f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num>
                          <m:den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Bohr radius. 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What is the most probable value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𝑟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=0 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240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2400" b="0" i="1" dirty="0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US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sz="2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=2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2400" b="0" i="1" dirty="0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None of the above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0510"/>
                <a:ext cx="9144000" cy="4134209"/>
              </a:xfrm>
              <a:prstGeom prst="rect">
                <a:avLst/>
              </a:prstGeom>
              <a:blipFill rotWithShape="1">
                <a:blip r:embed="rId2"/>
                <a:stretch>
                  <a:fillRect l="-1000" t="-1180" b="-25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3155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0" y="0"/>
                <a:ext cx="9144000" cy="62880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2.6</a:t>
                </a:r>
              </a:p>
              <a:p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hydrogen atom is initially in the state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200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210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 time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/>
                      </a:rPr>
                      <m:t>𝑡</m:t>
                    </m:r>
                    <m:r>
                      <a:rPr lang="en-US" sz="200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 about measurements performed on the atom </a:t>
                </a:r>
                <a:r>
                  <a:rPr lang="en-US" sz="20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time </a:t>
                </a:r>
                <a14:m>
                  <m:oMath xmlns:m="http://schemas.openxmlformats.org/officeDocument/2006/math">
                    <m:r>
                      <a:rPr lang="en-US" sz="2000" i="1" u="sng" dirty="0" smtClean="0">
                        <a:latin typeface="Cambria Math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000" i="1" u="sng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 indent="-342900">
                  <a:buFont typeface="+mj-lt"/>
                  <a:buAutoNum type="arabicPeriod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you make a measurement of the square of the magnitude of the angular momentum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sz="20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</m:acc>
                      </m:e>
                      <m:sup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immediately following a measurement of the </a:t>
                </a:r>
                <a:r>
                  <a:rPr lang="en-US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the orbital angular momentum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the electron at time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000" i="1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measurement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sz="20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</m:acc>
                      </m:e>
                      <m:sup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will yield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2</m:t>
                    </m:r>
                    <m:sSup>
                      <m:sSupPr>
                        <m:ctrlP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ℏ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 zero with 50% probability.</a:t>
                </a:r>
              </a:p>
              <a:p>
                <a:pPr marL="342900" lvl="0" indent="-342900">
                  <a:buFont typeface="+mj-lt"/>
                  <a:buAutoNum type="arabicPeriod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you make a measurement of the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𝑧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the orbital angular momentum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immediately following a measurement of the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the orbital angular momentum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the electron at time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000" i="1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measurement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will yield zero with 100% probability.</a:t>
                </a:r>
              </a:p>
              <a:p>
                <a:pPr marL="342900" lvl="0" indent="-342900">
                  <a:buFont typeface="+mj-lt"/>
                  <a:buAutoNum type="arabicPeriod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you make a measurement of the energy of the electron immediately following a measurement of the </a:t>
                </a:r>
                <a:r>
                  <a:rPr lang="en-US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the orbital angular momentum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time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000" i="1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energy measurement will yield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−13.6</m:t>
                        </m:r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𝑒𝑉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100% probability.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3 only  C.  1 and 2 only   D.  1 and 3 only  E.  None of the above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288068"/>
              </a:xfrm>
              <a:prstGeom prst="rect">
                <a:avLst/>
              </a:prstGeom>
              <a:blipFill rotWithShape="1">
                <a:blip r:embed="rId2"/>
                <a:stretch>
                  <a:fillRect l="-667" t="-484" r="-667" b="-7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1233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0" y="0"/>
                <a:ext cx="9144000" cy="59802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2.7</a:t>
                </a:r>
              </a:p>
              <a:p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hydrogen atom is initially in the state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200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210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 time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/>
                      </a:rPr>
                      <m:t>𝑡</m:t>
                    </m:r>
                    <m:r>
                      <a:rPr lang="en-US" sz="200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 about measurements performed on the atom </a:t>
                </a:r>
                <a:r>
                  <a:rPr lang="en-US" sz="20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after a long time </a:t>
                </a:r>
                <a14:m>
                  <m:oMath xmlns:m="http://schemas.openxmlformats.org/officeDocument/2006/math">
                    <m:r>
                      <a:rPr lang="en-US" sz="2000" i="1" u="sng" dirty="0" smtClean="0">
                        <a:latin typeface="Cambria Math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 indent="-342900">
                  <a:buFont typeface="+mj-lt"/>
                  <a:buAutoNum type="arabicPeriod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you make a measurement of the square of the magnitude of the angular momentum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sz="20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</m:acc>
                      </m:e>
                      <m:sup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immediately following a measurement of the </a:t>
                </a:r>
                <a:r>
                  <a:rPr lang="en-US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the orbital angular momentum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measurement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sz="20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</m:acc>
                      </m:e>
                      <m:sup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will yield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2</m:t>
                    </m:r>
                    <m:sSup>
                      <m:sSupPr>
                        <m:ctrlP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ℏ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 zero with 50% probability.</a:t>
                </a:r>
              </a:p>
              <a:p>
                <a:pPr marL="342900" lvl="0" indent="-342900">
                  <a:buFont typeface="+mj-lt"/>
                  <a:buAutoNum type="arabicPeriod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you make a measurement of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/>
                        <a:cs typeface="Times New Roman" panose="02020603050405020304" pitchFamily="18" charset="0"/>
                      </a:rPr>
                      <m:t>𝑧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the orbital angular momentum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immediately following a measurement of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the orbital angular momentum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measurement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will yield zero with 100% probability.</a:t>
                </a:r>
              </a:p>
              <a:p>
                <a:pPr marL="342900" lvl="0" indent="-342900">
                  <a:buFont typeface="+mj-lt"/>
                  <a:buAutoNum type="arabicPeriod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you make a measurement of the energy of the atom immediately following a measurement of the </a:t>
                </a:r>
                <a:r>
                  <a:rPr lang="en-US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the orbital angular momentum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time, the energy measurement will yield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−13.6</m:t>
                        </m:r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𝑒𝑉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100% probability.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3 only  C.  1 and 2 only   D.  1 and 3 only  E.  None of the above</a:t>
                </a:r>
                <a:endParaRPr lang="en-US" sz="20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5980291"/>
              </a:xfrm>
              <a:prstGeom prst="rect">
                <a:avLst/>
              </a:prstGeom>
              <a:blipFill rotWithShape="1">
                <a:blip r:embed="rId2"/>
                <a:stretch>
                  <a:fillRect l="-667" t="-510" b="-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404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2572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2.8</a:t>
                </a:r>
              </a:p>
              <a:p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hydrogen atom is initially in the state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𝟏𝟎</m:t>
                        </m:r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𝟐𝟏𝟎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 time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/>
                      </a:rPr>
                      <m:t>𝑡</m:t>
                    </m:r>
                    <m:r>
                      <a:rPr lang="en-US" sz="200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 about measurements performed on the atom </a:t>
                </a:r>
                <a:r>
                  <a:rPr lang="en-US" sz="20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after a long time </a:t>
                </a:r>
                <a14:m>
                  <m:oMath xmlns:m="http://schemas.openxmlformats.org/officeDocument/2006/math">
                    <m:r>
                      <a:rPr lang="en-US" sz="2000" i="1" u="sng" dirty="0" smtClean="0">
                        <a:latin typeface="Cambria Math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 indent="-342900">
                  <a:buFont typeface="+mj-lt"/>
                  <a:buAutoNum type="arabicPeriod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you make a measurement of the square of the magnitude of the angular momentum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sz="20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</m:acc>
                      </m:e>
                      <m:sup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immediately following a measurement of the </a:t>
                </a:r>
                <a:r>
                  <a:rPr lang="en-US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the orbital angular momentum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measurement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sz="20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</m:acc>
                      </m:e>
                      <m:sup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will yield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2</m:t>
                    </m:r>
                    <m:sSup>
                      <m:sSupPr>
                        <m:ctrlP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ℏ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 zero with 50% probability.</a:t>
                </a:r>
              </a:p>
              <a:p>
                <a:pPr marL="342900" lvl="0" indent="-342900">
                  <a:buFont typeface="+mj-lt"/>
                  <a:buAutoNum type="arabicPeriod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you make a measurement of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/>
                        <a:cs typeface="Times New Roman" panose="02020603050405020304" pitchFamily="18" charset="0"/>
                      </a:rPr>
                      <m:t>𝑧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the orbital angular momentum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immediately following a measurement of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the orbital angular momentum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measurement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will yield zero with 100% probability.</a:t>
                </a:r>
              </a:p>
              <a:p>
                <a:pPr marL="342900" lvl="0" indent="-342900">
                  <a:buFont typeface="+mj-lt"/>
                  <a:buAutoNum type="arabicPeriod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you make a measurement of the energy of the electron immediately following a measurement of the </a:t>
                </a:r>
                <a:r>
                  <a:rPr lang="en-US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the orbital angular momentum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energy measurement will yield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−13.6</m:t>
                        </m:r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𝑒𝑉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100% probability.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3 only  C.  1 and 2 only   D.  1 and 3 only  E.  None of the above</a:t>
                </a:r>
                <a:endParaRPr lang="en-US" sz="2000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257290"/>
              </a:xfrm>
              <a:prstGeom prst="rect">
                <a:avLst/>
              </a:prstGeom>
              <a:blipFill rotWithShape="1">
                <a:blip r:embed="rId2"/>
                <a:stretch>
                  <a:fillRect l="-667" t="-487" r="-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2428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-21021" y="0"/>
                <a:ext cx="9144000" cy="70997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2.9</a:t>
                </a:r>
              </a:p>
              <a:p>
                <a:endParaRPr lang="en-US" sz="2400" dirty="0"/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hydrogen atom is initially in the 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20</m:t>
                        </m:r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 time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𝑡</m:t>
                    </m:r>
                    <m:r>
                      <a:rPr lang="en-US" sz="240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expectation value of  the distance of the electron from the nucleus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depends on time.  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expectation value of the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angular momentum of the electron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depends on time.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expectation value of the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𝑧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angular momentum of the electron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depends on time.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1 and 2 only  D.  1 and 3 only  E.  None of the above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1021" y="0"/>
                <a:ext cx="9144000" cy="7099700"/>
              </a:xfrm>
              <a:prstGeom prst="rect">
                <a:avLst/>
              </a:prstGeom>
              <a:blipFill rotWithShape="1">
                <a:blip r:embed="rId2"/>
                <a:stretch>
                  <a:fillRect l="-1067" t="-687" r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6507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</TotalTime>
  <Words>1989</Words>
  <Application>Microsoft Office PowerPoint</Application>
  <PresentationFormat>On-screen Show (4:3)</PresentationFormat>
  <Paragraphs>130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</cp:lastModifiedBy>
  <cp:revision>46</cp:revision>
  <dcterms:created xsi:type="dcterms:W3CDTF">2014-01-08T14:47:37Z</dcterms:created>
  <dcterms:modified xsi:type="dcterms:W3CDTF">2014-01-14T18:38:36Z</dcterms:modified>
</cp:coreProperties>
</file>