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E02C5-134F-4FC6-AA6E-DCB7EFDCDA1F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EDA30-711D-4AEA-BC3D-4EA2B7FC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EDA30-711D-4AEA-BC3D-4EA2B7FC6F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4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6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9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48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27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9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2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2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3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BB457-FA3D-4DDB-B456-761003142A5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43E84-84CD-4775-98DC-A7EE5276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9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"/>
            <a:ext cx="91440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 13.1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quantum mechanical bound state is always the same as a classical bound state.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quantum mechanical bound state, the particle cannot be found in the classically forbidden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quantum mechanical bound state, the particle can be found in the classically forbidden region, but its wave function will decay in that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quantum mechanical bound state, the particle can be found in the classically forbidden region and it can have an oscillatory wave function in that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classically forbidden region.</a:t>
            </a:r>
          </a:p>
          <a:p>
            <a:pPr marL="400050" indent="-400050">
              <a:buFont typeface="+mj-lt"/>
              <a:buAutoNum type="romanUcPeriod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(II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B.  (III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C.  (IV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D.  (I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(III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(IV) only</a:t>
            </a:r>
          </a:p>
          <a:p>
            <a:pPr marL="400050" indent="-400050">
              <a:buFont typeface="+mj-lt"/>
              <a:buAutoNum type="roman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2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13.2</a:t>
            </a:r>
          </a:p>
          <a:p>
            <a:endParaRPr lang="en-US" dirty="0"/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an electron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interacting with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finite square well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shown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figure below.</a:t>
            </a: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 function is zero outside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well.</a:t>
            </a:r>
          </a:p>
          <a:p>
            <a:pPr marL="514350" lvl="0" indent="-5143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wave function must be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normalizable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lvl="0" indent="-514350"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only have discrete energies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B.  (II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C.  (I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D. (I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(III)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(II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(III) only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267200" cy="201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5240"/>
            <a:ext cx="91440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13.3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an electron interacting with a finite square well with the energy as shown in the Figure above.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not sent from one side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in a scattering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wave functions that are possible wave functions assuming that the energy is very localized around the particular value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lphaUcPeriod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B.  (II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C.  (III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D.  (I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</a:t>
            </a:r>
          </a:p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(II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(III) only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20" y="457200"/>
            <a:ext cx="354116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" y="3586391"/>
            <a:ext cx="7863570" cy="194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40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13.4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an electron with energy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interacting with a potential energy barrier, as shown in the figure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below.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 a bound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state.</a:t>
            </a: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 a scattering state.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energy level is not possible because energy should be higher inside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barrier.</a:t>
            </a: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in a bound state in region II and it is in a scattering state in regions I and III.</a:t>
            </a:r>
          </a:p>
          <a:p>
            <a:pPr marL="457200" lvl="0" indent="-4572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above.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047" y="1716645"/>
            <a:ext cx="4086225" cy="213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3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160" y="39409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13.5</a:t>
            </a:r>
          </a:p>
          <a:p>
            <a:pPr lvl="0" algn="ctr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of the following statements that are correct about an electron with energy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interacting with a potential energy barrier, as shown in the figure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below.</a:t>
            </a: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 a bound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 a scattering state.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is not possible because energy should be lower outside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well.</a:t>
            </a:r>
          </a:p>
          <a:p>
            <a:pPr marL="342900" lvl="0" indent="-342900">
              <a:buAutoNum type="alphaU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in a bound state in region II and it is in a scattering state in regions I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above.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649" y="1752600"/>
            <a:ext cx="450166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71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13.6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of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statements is correct about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bound and scattering states for the potential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barrier shown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figure below?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allows bound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allows scattering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both bound states and scattering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bound states inside the barrier and scattering states outside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barrier.</a:t>
            </a:r>
          </a:p>
          <a:p>
            <a:pPr marL="342900" lvl="0" indent="-342900">
              <a:buAutoNum type="alpha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Nothing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said without knowing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height of the barrier explicitly.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1524001"/>
            <a:ext cx="3733801" cy="245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36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160" y="0"/>
            <a:ext cx="914400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13.7</a:t>
            </a: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of the following figures best represents the scattering state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electron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interacting with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finite square well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no directional preference (no preference for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direction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which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launched)?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A.                                       B.                                        C.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D.                                                 E.  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dirty="0" smtClean="0"/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285999"/>
            <a:ext cx="2768600" cy="172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86000"/>
            <a:ext cx="2667000" cy="1700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882" y="2209800"/>
            <a:ext cx="2632118" cy="17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96" y="4572000"/>
            <a:ext cx="2711204" cy="17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731040"/>
            <a:ext cx="2667000" cy="159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44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417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 13.8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figure that best represents the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scattering state wave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 of the electron interacting with the potential energy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barrier shown above.  Assume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incident particle is launched from the left side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→−∞)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potential energy barrier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                                               B.                                                  C.</a:t>
                </a: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          D.                                                       E. 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417415"/>
              </a:xfrm>
              <a:prstGeom prst="rect">
                <a:avLst/>
              </a:prstGeom>
              <a:blipFill rotWithShape="0">
                <a:blip r:embed="rId2"/>
                <a:stretch>
                  <a:fillRect l="-667" t="-411" r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304800"/>
            <a:ext cx="3276600" cy="155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2362200" cy="145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99" y="2895600"/>
            <a:ext cx="2362201" cy="145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570" y="2895600"/>
            <a:ext cx="2459230" cy="1359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2" y="4853463"/>
            <a:ext cx="2319338" cy="162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285" y="4786789"/>
            <a:ext cx="2519715" cy="161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7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"/>
            <a:ext cx="9144000" cy="8248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Test 14.7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are true about a particle interacting with a double delta function potential energy barrier, as shown below: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possible to find the particle in all three regions.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particle starts out in region II, then the particle is in a bound state.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energy levels for this system are discrete.</a:t>
            </a:r>
          </a:p>
          <a:p>
            <a:pPr marL="400050" indent="-400050">
              <a:buFont typeface="+mj-lt"/>
              <a:buAutoNum type="romanUcPeriod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(I) only  B.  (II) only  C.  (III) only  D.  (II) and (III) only  E.  None of the above</a:t>
            </a:r>
          </a:p>
          <a:p>
            <a:pPr marL="400050" indent="-400050">
              <a:buFont typeface="+mj-lt"/>
              <a:buAutoNum type="romanUcPeriod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47541" y="1219200"/>
            <a:ext cx="7798108" cy="3291156"/>
            <a:chOff x="647541" y="926856"/>
            <a:chExt cx="7798108" cy="3291156"/>
          </a:xfrm>
        </p:grpSpPr>
        <p:grpSp>
          <p:nvGrpSpPr>
            <p:cNvPr id="18" name="Group 17"/>
            <p:cNvGrpSpPr/>
            <p:nvPr/>
          </p:nvGrpSpPr>
          <p:grpSpPr>
            <a:xfrm>
              <a:off x="647541" y="926856"/>
              <a:ext cx="7798108" cy="3291156"/>
              <a:chOff x="1003498" y="2042844"/>
              <a:chExt cx="7798108" cy="329115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003498" y="2042844"/>
                <a:ext cx="7798108" cy="3291156"/>
                <a:chOff x="1516651" y="1371600"/>
                <a:chExt cx="3760199" cy="3417332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1516651" y="1371600"/>
                  <a:ext cx="3760199" cy="3210559"/>
                  <a:chOff x="1516651" y="1371600"/>
                  <a:chExt cx="3760199" cy="3210559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516651" y="1371600"/>
                    <a:ext cx="3760199" cy="3210559"/>
                    <a:chOff x="1516651" y="1371600"/>
                    <a:chExt cx="3760199" cy="3210559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1905000" y="1371600"/>
                      <a:ext cx="2971800" cy="2971800"/>
                      <a:chOff x="2057400" y="152400"/>
                      <a:chExt cx="2971800" cy="2971800"/>
                    </a:xfrm>
                  </p:grpSpPr>
                  <p:cxnSp>
                    <p:nvCxnSpPr>
                      <p:cNvPr id="4" name="Straight Arrow Connector 3"/>
                      <p:cNvCxnSpPr/>
                      <p:nvPr/>
                    </p:nvCxnSpPr>
                    <p:spPr>
                      <a:xfrm>
                        <a:off x="2057400" y="3124200"/>
                        <a:ext cx="297180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" name="Straight Arrow Connector 4"/>
                      <p:cNvCxnSpPr/>
                      <p:nvPr/>
                    </p:nvCxnSpPr>
                    <p:spPr>
                      <a:xfrm rot="16200000">
                        <a:off x="571500" y="1638300"/>
                        <a:ext cx="297180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7" name="TextBox 6"/>
                    <p:cNvSpPr txBox="1"/>
                    <p:nvPr/>
                  </p:nvSpPr>
                  <p:spPr>
                    <a:xfrm>
                      <a:off x="1516651" y="1600200"/>
                      <a:ext cx="76200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400" dirty="0" smtClean="0"/>
                        <a:t>V(x)</a:t>
                      </a:r>
                      <a:endParaRPr lang="en-US" sz="2400" dirty="0"/>
                    </a:p>
                  </p:txBody>
                </p:sp>
                <p:sp>
                  <p:nvSpPr>
                    <p:cNvPr id="8" name="TextBox 7"/>
                    <p:cNvSpPr txBox="1"/>
                    <p:nvPr/>
                  </p:nvSpPr>
                  <p:spPr>
                    <a:xfrm>
                      <a:off x="4876800" y="4120494"/>
                      <a:ext cx="40005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p:txBody>
                </p:sp>
              </p:grpSp>
              <p:sp>
                <p:nvSpPr>
                  <p:cNvPr id="10" name="Freeform 9"/>
                  <p:cNvSpPr/>
                  <p:nvPr/>
                </p:nvSpPr>
                <p:spPr>
                  <a:xfrm>
                    <a:off x="2304749" y="1573910"/>
                    <a:ext cx="133651" cy="2794890"/>
                  </a:xfrm>
                  <a:custGeom>
                    <a:avLst/>
                    <a:gdLst>
                      <a:gd name="connsiteX0" fmla="*/ 11731 w 133651"/>
                      <a:gd name="connsiteY0" fmla="*/ 2743206 h 2763526"/>
                      <a:gd name="connsiteX1" fmla="*/ 11731 w 133651"/>
                      <a:gd name="connsiteY1" fmla="*/ 6 h 2763526"/>
                      <a:gd name="connsiteX2" fmla="*/ 133651 w 133651"/>
                      <a:gd name="connsiteY2" fmla="*/ 2763526 h 2763526"/>
                      <a:gd name="connsiteX3" fmla="*/ 133651 w 133651"/>
                      <a:gd name="connsiteY3" fmla="*/ 2763526 h 2763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651" h="2763526">
                        <a:moveTo>
                          <a:pt x="11731" y="2743206"/>
                        </a:moveTo>
                        <a:cubicBezTo>
                          <a:pt x="1571" y="1369912"/>
                          <a:pt x="-8589" y="-3381"/>
                          <a:pt x="11731" y="6"/>
                        </a:cubicBezTo>
                        <a:cubicBezTo>
                          <a:pt x="32051" y="3393"/>
                          <a:pt x="133651" y="2763526"/>
                          <a:pt x="133651" y="2763526"/>
                        </a:cubicBezTo>
                        <a:lnTo>
                          <a:pt x="133651" y="2763526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Freeform 10"/>
                  <p:cNvSpPr/>
                  <p:nvPr/>
                </p:nvSpPr>
                <p:spPr>
                  <a:xfrm>
                    <a:off x="3581400" y="1600200"/>
                    <a:ext cx="133651" cy="2763526"/>
                  </a:xfrm>
                  <a:custGeom>
                    <a:avLst/>
                    <a:gdLst>
                      <a:gd name="connsiteX0" fmla="*/ 11731 w 133651"/>
                      <a:gd name="connsiteY0" fmla="*/ 2743206 h 2763526"/>
                      <a:gd name="connsiteX1" fmla="*/ 11731 w 133651"/>
                      <a:gd name="connsiteY1" fmla="*/ 6 h 2763526"/>
                      <a:gd name="connsiteX2" fmla="*/ 133651 w 133651"/>
                      <a:gd name="connsiteY2" fmla="*/ 2763526 h 2763526"/>
                      <a:gd name="connsiteX3" fmla="*/ 133651 w 133651"/>
                      <a:gd name="connsiteY3" fmla="*/ 2763526 h 2763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651" h="2763526">
                        <a:moveTo>
                          <a:pt x="11731" y="2743206"/>
                        </a:moveTo>
                        <a:cubicBezTo>
                          <a:pt x="1571" y="1369912"/>
                          <a:pt x="-8589" y="-3381"/>
                          <a:pt x="11731" y="6"/>
                        </a:cubicBezTo>
                        <a:cubicBezTo>
                          <a:pt x="32051" y="3393"/>
                          <a:pt x="133651" y="2763526"/>
                          <a:pt x="133651" y="2763526"/>
                        </a:cubicBezTo>
                        <a:lnTo>
                          <a:pt x="133651" y="2763526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1752600" y="4419600"/>
                      <a:ext cx="12192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3" name="TextBox 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52600" y="4419600"/>
                      <a:ext cx="1219200" cy="369332"/>
                    </a:xfrm>
                    <a:prstGeom prst="rect">
                      <a:avLst/>
                    </a:prstGeom>
                    <a:blipFill rotWithShape="0">
                      <a:blip r:embed="rId2"/>
                      <a:stretch>
                        <a:fillRect b="-1724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3124200" y="4419600"/>
                      <a:ext cx="10668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Text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124200" y="4419600"/>
                      <a:ext cx="1066800" cy="369332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 b="-1724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589021" y="2237684"/>
                    <a:ext cx="2287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89021" y="2237684"/>
                    <a:ext cx="2287779" cy="646331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5181600" y="2249269"/>
                    <a:ext cx="2374852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81600" y="2249269"/>
                    <a:ext cx="2374852" cy="646331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TextBox 18"/>
            <p:cNvSpPr txBox="1"/>
            <p:nvPr/>
          </p:nvSpPr>
          <p:spPr>
            <a:xfrm>
              <a:off x="1828800" y="2472681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I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57465" y="2472681"/>
              <a:ext cx="1447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II</a:t>
              </a:r>
              <a:endParaRPr lang="en-US" sz="2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46054" y="2482647"/>
              <a:ext cx="1295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III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18562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814</Words>
  <Application>Microsoft Office PowerPoint</Application>
  <PresentationFormat>On-screen Show (4:3)</PresentationFormat>
  <Paragraphs>152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15</cp:revision>
  <dcterms:created xsi:type="dcterms:W3CDTF">2013-11-15T14:10:27Z</dcterms:created>
  <dcterms:modified xsi:type="dcterms:W3CDTF">2014-11-17T19:56:45Z</dcterms:modified>
</cp:coreProperties>
</file>