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280" y="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B6BEB-7A4C-4C6F-8E31-4B9A01B88CDE}" type="datetimeFigureOut">
              <a:rPr lang="en-US" smtClean="0"/>
              <a:t>4/7/2014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2A3AC-38F5-4D3B-A50E-8F68D9743C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56419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B6BEB-7A4C-4C6F-8E31-4B9A01B88CDE}" type="datetimeFigureOut">
              <a:rPr lang="en-US" smtClean="0"/>
              <a:t>4/7/2014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2A3AC-38F5-4D3B-A50E-8F68D9743C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56520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B6BEB-7A4C-4C6F-8E31-4B9A01B88CDE}" type="datetimeFigureOut">
              <a:rPr lang="en-US" smtClean="0"/>
              <a:t>4/7/2014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2A3AC-38F5-4D3B-A50E-8F68D9743C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5134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B6BEB-7A4C-4C6F-8E31-4B9A01B88CDE}" type="datetimeFigureOut">
              <a:rPr lang="en-US" smtClean="0"/>
              <a:t>4/7/2014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2A3AC-38F5-4D3B-A50E-8F68D9743C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1923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B6BEB-7A4C-4C6F-8E31-4B9A01B88CDE}" type="datetimeFigureOut">
              <a:rPr lang="en-US" smtClean="0"/>
              <a:t>4/7/2014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2A3AC-38F5-4D3B-A50E-8F68D9743C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0475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B6BEB-7A4C-4C6F-8E31-4B9A01B88CDE}" type="datetimeFigureOut">
              <a:rPr lang="en-US" smtClean="0"/>
              <a:t>4/7/2014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2A3AC-38F5-4D3B-A50E-8F68D9743C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7971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B6BEB-7A4C-4C6F-8E31-4B9A01B88CDE}" type="datetimeFigureOut">
              <a:rPr lang="en-US" smtClean="0"/>
              <a:t>4/7/2014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2A3AC-38F5-4D3B-A50E-8F68D9743C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827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B6BEB-7A4C-4C6F-8E31-4B9A01B88CDE}" type="datetimeFigureOut">
              <a:rPr lang="en-US" smtClean="0"/>
              <a:t>4/7/2014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2A3AC-38F5-4D3B-A50E-8F68D9743C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641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B6BEB-7A4C-4C6F-8E31-4B9A01B88CDE}" type="datetimeFigureOut">
              <a:rPr lang="en-US" smtClean="0"/>
              <a:t>4/7/2014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2A3AC-38F5-4D3B-A50E-8F68D9743C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876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B6BEB-7A4C-4C6F-8E31-4B9A01B88CDE}" type="datetimeFigureOut">
              <a:rPr lang="en-US" smtClean="0"/>
              <a:t>4/7/2014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2A3AC-38F5-4D3B-A50E-8F68D9743C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1403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B6BEB-7A4C-4C6F-8E31-4B9A01B88CDE}" type="datetimeFigureOut">
              <a:rPr lang="en-US" smtClean="0"/>
              <a:t>4/7/2014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2A3AC-38F5-4D3B-A50E-8F68D9743C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0944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9B6BEB-7A4C-4C6F-8E31-4B9A01B88CDE}" type="datetimeFigureOut">
              <a:rPr lang="en-US" smtClean="0"/>
              <a:t>4/7/2014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B2A3AC-38F5-4D3B-A50E-8F68D9743C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546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/>
              <p:cNvSpPr txBox="1"/>
              <p:nvPr/>
            </p:nvSpPr>
            <p:spPr>
              <a:xfrm>
                <a:off x="0" y="5080"/>
                <a:ext cx="9144000" cy="76328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QM2 Concept Test 16.1</a:t>
                </a:r>
              </a:p>
              <a:p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Choose all of the following statements that are correct about the </a:t>
                </a:r>
                <a:r>
                  <a:rPr lang="en-US" sz="28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variational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principle.  </a:t>
                </a:r>
              </a:p>
              <a:p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indent="-457200">
                  <a:buFont typeface="+mj-lt"/>
                  <a:buAutoNum type="arabicParenR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We can only use the </a:t>
                </a:r>
                <a:r>
                  <a:rPr lang="en-US" sz="28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variational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principle when we explicitly know the stationary state </a:t>
                </a:r>
                <a:r>
                  <a:rPr lang="en-US" sz="28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wavefunctions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of a quantum system.</a:t>
                </a:r>
              </a:p>
              <a:p>
                <a:pPr marL="457200" indent="-457200">
                  <a:buFont typeface="+mj-lt"/>
                  <a:buAutoNum type="arabicParenR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We can always use a trial </a:t>
                </a:r>
                <a:r>
                  <a:rPr lang="en-US" sz="28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wavefunction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80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Ψ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to estimate an upper bound for the ground state energy of a quantum system.</a:t>
                </a:r>
              </a:p>
              <a:p>
                <a:pPr marL="457200" indent="-457200">
                  <a:buFont typeface="+mj-lt"/>
                  <a:buAutoNum type="arabicParenR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We can always use a trial </a:t>
                </a:r>
                <a:r>
                  <a:rPr lang="en-US" sz="28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wavefunction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80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Ψ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to estimate an upper bound for any excited state energy of a quantum system.</a:t>
                </a:r>
              </a:p>
              <a:p>
                <a:pPr marL="457200" indent="-457200">
                  <a:buFont typeface="+mj-lt"/>
                  <a:buAutoNum type="arabicParenR"/>
                </a:pPr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A.  1 only  B.  2 only  C.  3 only D.  2 and 3 only  E. all of the above </a:t>
                </a:r>
              </a:p>
              <a:p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en-US" dirty="0"/>
              </a:p>
            </p:txBody>
          </p:sp>
        </mc:Choice>
        <mc:Fallback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080"/>
                <a:ext cx="9144000" cy="7632859"/>
              </a:xfrm>
              <a:prstGeom prst="rect">
                <a:avLst/>
              </a:prstGeom>
              <a:blipFill rotWithShape="0">
                <a:blip r:embed="rId2"/>
                <a:stretch>
                  <a:fillRect l="-1333" t="-879" r="-5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487593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0" y="0"/>
                <a:ext cx="9144000" cy="66323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6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QM2 Concept Test 16.2</a:t>
                </a:r>
              </a:p>
              <a:p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Suppose we use the Gaussian function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60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Ψ</m:t>
                    </m:r>
                    <m:d>
                      <m:dPr>
                        <m:ctrlPr>
                          <a:rPr lang="en-US" sz="2600" b="0" i="1" smtClean="0">
                            <a:latin typeface="Cambria Math" panose="02040503050406030204" pitchFamily="18" charset="0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26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𝑥</m:t>
                        </m:r>
                      </m:e>
                    </m:d>
                    <m:r>
                      <a:rPr lang="en-US" sz="26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=</m:t>
                    </m:r>
                    <m:sSup>
                      <m:sSupPr>
                        <m:ctrlPr>
                          <a:rPr lang="en-US" sz="2600" b="0" i="1" smtClean="0">
                            <a:latin typeface="Cambria Math" panose="02040503050406030204" pitchFamily="18" charset="0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600" i="1">
                                <a:latin typeface="Cambria Math" panose="02040503050406030204" pitchFamily="18" charset="0"/>
                                <a:ea typeface="Cambria Math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600" i="1">
                                    <a:latin typeface="Cambria Math" panose="02040503050406030204" pitchFamily="18" charset="0"/>
                                    <a:ea typeface="Cambria Math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600" i="1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  <m:t>2</m:t>
                                </m:r>
                                <m:r>
                                  <a:rPr lang="en-US" sz="2600" i="1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  <m:t>𝑏</m:t>
                                </m:r>
                              </m:num>
                              <m:den>
                                <m:r>
                                  <a:rPr lang="en-US" sz="2600" i="1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  <m:t>𝜋</m:t>
                                </m:r>
                              </m:den>
                            </m:f>
                          </m:e>
                        </m:d>
                      </m:e>
                      <m:sup>
                        <m:f>
                          <m:fPr>
                            <m:type m:val="skw"/>
                            <m:ctrlPr>
                              <a:rPr lang="en-US" sz="2600" b="0" i="1" smtClean="0">
                                <a:latin typeface="Cambria Math" panose="02040503050406030204" pitchFamily="18" charset="0"/>
                                <a:ea typeface="Cambria Math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sz="2600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sz="2600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4</m:t>
                            </m:r>
                          </m:den>
                        </m:f>
                      </m:sup>
                    </m:sSup>
                    <m:sSup>
                      <m:sSupPr>
                        <m:ctrlPr>
                          <a:rPr lang="en-US" sz="2600" b="0" i="1" smtClean="0">
                            <a:latin typeface="Cambria Math" panose="02040503050406030204" pitchFamily="18" charset="0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6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26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sz="26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𝑏</m:t>
                        </m:r>
                        <m:sSup>
                          <m:sSupPr>
                            <m:ctrlPr>
                              <a:rPr lang="en-US" sz="2600" b="0" i="1" smtClean="0">
                                <a:latin typeface="Cambria Math" panose="02040503050406030204" pitchFamily="18" charset="0"/>
                                <a:ea typeface="Cambria Math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sz="2600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sz="2600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sup>
                    </m:sSup>
                  </m:oMath>
                </a14:m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</a:t>
                </a:r>
                <a14:m>
                  <m:oMath xmlns:m="http://schemas.openxmlformats.org/officeDocument/2006/math">
                    <m:r>
                      <a:rPr lang="en-US" sz="2600" b="0" i="1" dirty="0" smtClean="0">
                        <a:latin typeface="Cambria Math"/>
                        <a:cs typeface="Times New Roman" panose="02020603050405020304" pitchFamily="18" charset="0"/>
                      </a:rPr>
                      <m:t>𝑏</m:t>
                    </m:r>
                    <m:r>
                      <a:rPr lang="en-US" sz="2600" b="0" i="1" dirty="0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&gt;0</m:t>
                    </m:r>
                  </m:oMath>
                </a14:m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 as a trial </a:t>
                </a:r>
                <a:r>
                  <a:rPr lang="en-US" sz="26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wavefunction</a:t>
                </a:r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to estimate the upper bound for the ground state energy of a delta function potential well </a:t>
                </a:r>
                <a14:m>
                  <m:oMath xmlns:m="http://schemas.openxmlformats.org/officeDocument/2006/math">
                    <m:r>
                      <a:rPr lang="en-US" sz="2600" b="0" i="1" smtClean="0">
                        <a:latin typeface="Cambria Math"/>
                        <a:cs typeface="Times New Roman" panose="02020603050405020304" pitchFamily="18" charset="0"/>
                      </a:rPr>
                      <m:t>𝑉</m:t>
                    </m:r>
                    <m:r>
                      <a:rPr lang="en-US" sz="2600" b="0" i="1" smtClean="0">
                        <a:latin typeface="Cambria Math"/>
                        <a:cs typeface="Times New Roman" panose="02020603050405020304" pitchFamily="18" charset="0"/>
                      </a:rPr>
                      <m:t>=−</m:t>
                    </m:r>
                    <m:r>
                      <a:rPr lang="en-US" sz="26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𝛼𝛿</m:t>
                    </m:r>
                    <m:r>
                      <a:rPr lang="en-US" sz="26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(</m:t>
                    </m:r>
                    <m:r>
                      <a:rPr lang="en-US" sz="26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sz="26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 Choose all of the following statements that are correct.  </a:t>
                </a:r>
              </a:p>
              <a:p>
                <a:endParaRPr lang="en-US" sz="2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indent="-457200">
                  <a:buFont typeface="+mj-lt"/>
                  <a:buAutoNum type="arabicParenR"/>
                </a:pP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sz="26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acc>
                          <m:accPr>
                            <m:chr m:val="̂"/>
                            <m:ctrlPr>
                              <a:rPr lang="en-US" sz="260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2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𝐻</m:t>
                            </m:r>
                          </m:e>
                        </m:acc>
                      </m:e>
                    </m:d>
                    <m:r>
                      <a:rPr lang="en-US" sz="2600" b="0" i="1" smtClean="0"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d>
                      <m:dPr>
                        <m:begChr m:val="⟨"/>
                        <m:endChr m:val="⟩"/>
                        <m:ctrlPr>
                          <a:rPr lang="en-US" sz="2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acc>
                          <m:accPr>
                            <m:chr m:val="̂"/>
                            <m:ctrlPr>
                              <a:rPr lang="en-US" sz="2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2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𝑇</m:t>
                            </m:r>
                          </m:e>
                        </m:acc>
                      </m:e>
                    </m:d>
                    <m:r>
                      <a:rPr lang="en-US" sz="2600" b="0" i="1" smtClean="0">
                        <a:latin typeface="Cambria Math"/>
                        <a:cs typeface="Times New Roman" panose="02020603050405020304" pitchFamily="18" charset="0"/>
                      </a:rPr>
                      <m:t>+</m:t>
                    </m:r>
                    <m:d>
                      <m:dPr>
                        <m:begChr m:val="⟨"/>
                        <m:endChr m:val="⟩"/>
                        <m:ctrlPr>
                          <a:rPr lang="en-US" sz="2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acc>
                          <m:accPr>
                            <m:chr m:val="̂"/>
                            <m:ctrlPr>
                              <a:rPr lang="en-US" sz="2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2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𝑉</m:t>
                            </m:r>
                          </m:e>
                        </m:acc>
                      </m:e>
                    </m:d>
                    <m:r>
                      <a:rPr lang="en-US" sz="2600" b="0" i="1" smtClean="0"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d>
                      <m:dPr>
                        <m:begChr m:val="⟨"/>
                        <m:endChr m:val="⟩"/>
                        <m:ctrlPr>
                          <a:rPr lang="en-US" sz="2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l-GR" sz="26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Ψ</m:t>
                        </m:r>
                      </m:e>
                      <m:e>
                        <m:r>
                          <a:rPr lang="en-US" sz="26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sz="2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sz="2600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600" b="0" i="1" smtClean="0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  <m:t>ℏ</m:t>
                                </m:r>
                              </m:e>
                              <m:sup>
                                <m:r>
                                  <a:rPr lang="en-US" sz="2600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en-US" sz="2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2</m:t>
                            </m:r>
                            <m:r>
                              <a:rPr lang="en-US" sz="2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𝑚</m:t>
                            </m:r>
                          </m:den>
                        </m:f>
                        <m:f>
                          <m:fPr>
                            <m:ctrlPr>
                              <a:rPr lang="en-US" sz="2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sz="2600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600" b="0" i="1" smtClean="0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  <m:t>𝜕</m:t>
                                </m:r>
                              </m:e>
                              <m:sup>
                                <m:r>
                                  <a:rPr lang="en-US" sz="2600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en-US" sz="2600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𝜕</m:t>
                            </m:r>
                            <m:sSup>
                              <m:sSupPr>
                                <m:ctrlPr>
                                  <a:rPr lang="en-US" sz="2600" b="0" i="1" smtClean="0">
                                    <a:latin typeface="Cambria Math" panose="02040503050406030204" pitchFamily="18" charset="0"/>
                                    <a:ea typeface="Cambria Math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600" b="0" i="1" smtClean="0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  <m:t>𝑥</m:t>
                                </m:r>
                              </m:e>
                              <m:sup>
                                <m:r>
                                  <a:rPr lang="en-US" sz="2600" b="0" i="1" smtClean="0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</m:e>
                      <m:e>
                        <m:r>
                          <m:rPr>
                            <m:sty m:val="p"/>
                          </m:rPr>
                          <a:rPr lang="el-GR" sz="26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Ψ</m:t>
                        </m:r>
                      </m:e>
                    </m:d>
                    <m:r>
                      <a:rPr lang="en-US" sz="2600" b="0" i="1" smtClean="0">
                        <a:latin typeface="Cambria Math"/>
                        <a:cs typeface="Times New Roman" panose="02020603050405020304" pitchFamily="18" charset="0"/>
                      </a:rPr>
                      <m:t>+</m:t>
                    </m:r>
                    <m:d>
                      <m:dPr>
                        <m:begChr m:val="⟨"/>
                        <m:endChr m:val="⟩"/>
                        <m:ctrlPr>
                          <a:rPr lang="en-US" sz="2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l-GR" sz="26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Ψ</m:t>
                        </m:r>
                      </m:e>
                      <m:e>
                        <m:r>
                          <a:rPr lang="en-US" sz="26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𝑉</m:t>
                        </m:r>
                      </m:e>
                      <m:e>
                        <m:r>
                          <m:rPr>
                            <m:sty m:val="p"/>
                          </m:rPr>
                          <a:rPr lang="el-GR" sz="26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Ψ</m:t>
                        </m:r>
                      </m:e>
                    </m:d>
                  </m:oMath>
                </a14:m>
                <a:endParaRPr lang="en-US" sz="26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indent="-457200">
                  <a:buFont typeface="+mj-lt"/>
                  <a:buAutoNum type="arabicParenR"/>
                </a:pP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sz="26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26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𝑉</m:t>
                        </m:r>
                      </m:e>
                    </m:d>
                    <m:r>
                      <a:rPr lang="en-US" sz="2600" b="0" i="1" smtClean="0">
                        <a:latin typeface="Cambria Math"/>
                        <a:cs typeface="Times New Roman" panose="02020603050405020304" pitchFamily="18" charset="0"/>
                      </a:rPr>
                      <m:t>=−</m:t>
                    </m:r>
                    <m:r>
                      <a:rPr lang="en-US" sz="26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𝛼</m:t>
                    </m:r>
                    <m:rad>
                      <m:radPr>
                        <m:degHide m:val="on"/>
                        <m:ctrlPr>
                          <a:rPr lang="en-US" sz="2600" b="0" i="1" smtClean="0">
                            <a:latin typeface="Cambria Math" panose="02040503050406030204" pitchFamily="18" charset="0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2600" b="0" i="1" smtClean="0">
                                <a:latin typeface="Cambria Math" panose="02040503050406030204" pitchFamily="18" charset="0"/>
                                <a:ea typeface="Cambria Math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sz="2600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2</m:t>
                            </m:r>
                            <m:r>
                              <a:rPr lang="en-US" sz="2600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𝑏</m:t>
                            </m:r>
                          </m:num>
                          <m:den>
                            <m:r>
                              <a:rPr lang="en-US" sz="2600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𝜋</m:t>
                            </m:r>
                          </m:den>
                        </m:f>
                      </m:e>
                    </m:rad>
                  </m:oMath>
                </a14:m>
                <a:endParaRPr lang="en-US" sz="26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indent="-457200">
                  <a:buFont typeface="+mj-lt"/>
                  <a:buAutoNum type="arabicParenR"/>
                </a:pPr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When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sz="26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acc>
                          <m:accPr>
                            <m:chr m:val="̂"/>
                            <m:ctrlPr>
                              <a:rPr lang="en-US" sz="260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2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𝐻</m:t>
                            </m:r>
                          </m:e>
                        </m:acc>
                      </m:e>
                    </m:d>
                    <m:r>
                      <a:rPr lang="en-US" sz="2600" b="0" i="1" smtClean="0"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d>
                      <m:dPr>
                        <m:begChr m:val="⟨"/>
                        <m:endChr m:val="⟩"/>
                        <m:ctrlPr>
                          <a:rPr lang="en-US" sz="2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l-GR" sz="26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Ψ</m:t>
                        </m:r>
                      </m:e>
                      <m:e>
                        <m:acc>
                          <m:accPr>
                            <m:chr m:val="̂"/>
                            <m:ctrlPr>
                              <a:rPr lang="en-US" sz="2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2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𝐻</m:t>
                            </m:r>
                          </m:e>
                        </m:acc>
                      </m:e>
                      <m:e>
                        <m:r>
                          <m:rPr>
                            <m:sty m:val="p"/>
                          </m:rPr>
                          <a:rPr lang="el-GR" sz="26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Ψ</m:t>
                        </m:r>
                      </m:e>
                    </m:d>
                  </m:oMath>
                </a14:m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has the minimum value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6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d>
                          <m:dPr>
                            <m:begChr m:val="⟨"/>
                            <m:endChr m:val="⟩"/>
                            <m:ctrlPr>
                              <a:rPr lang="en-US" sz="260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acc>
                              <m:accPr>
                                <m:chr m:val="̂"/>
                                <m:ctrlPr>
                                  <a:rPr lang="en-US" sz="260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2600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𝐻</m:t>
                                </m:r>
                              </m:e>
                            </m:acc>
                          </m:e>
                        </m:d>
                      </m:e>
                      <m:sub>
                        <m:r>
                          <a:rPr lang="en-US" sz="26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𝑚𝑖𝑛</m:t>
                        </m:r>
                      </m:sub>
                    </m:sSub>
                  </m:oMath>
                </a14:m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60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600" b="0" i="1" dirty="0" smtClean="0">
                            <a:latin typeface="Cambria Math"/>
                            <a:cs typeface="Times New Roman" panose="02020603050405020304" pitchFamily="18" charset="0"/>
                          </a:rPr>
                          <m:t>𝑑</m:t>
                        </m:r>
                        <m:sSub>
                          <m:sSubPr>
                            <m:ctrlPr>
                              <a:rPr lang="en-US" sz="260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d>
                              <m:dPr>
                                <m:begChr m:val="⟨"/>
                                <m:endChr m:val="⟩"/>
                                <m:ctrlPr>
                                  <a:rPr lang="en-US" sz="260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dPr>
                              <m:e>
                                <m:acc>
                                  <m:accPr>
                                    <m:chr m:val="̂"/>
                                    <m:ctrlPr>
                                      <a:rPr lang="en-US" sz="2600" i="1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2600" b="0" i="1" smtClean="0">
                                        <a:latin typeface="Cambria Math"/>
                                        <a:cs typeface="Times New Roman" panose="02020603050405020304" pitchFamily="18" charset="0"/>
                                      </a:rPr>
                                      <m:t>𝐻</m:t>
                                    </m:r>
                                  </m:e>
                                </m:acc>
                              </m:e>
                            </m:d>
                          </m:e>
                          <m:sub>
                            <m:r>
                              <a:rPr lang="en-US" sz="2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𝑚𝑖𝑛</m:t>
                            </m:r>
                          </m:sub>
                        </m:sSub>
                      </m:num>
                      <m:den>
                        <m:r>
                          <a:rPr lang="en-US" sz="2600" b="0" i="1" dirty="0" smtClean="0">
                            <a:latin typeface="Cambria Math"/>
                            <a:cs typeface="Times New Roman" panose="02020603050405020304" pitchFamily="18" charset="0"/>
                          </a:rPr>
                          <m:t>𝑑𝑏</m:t>
                        </m:r>
                      </m:den>
                    </m:f>
                    <m:r>
                      <a:rPr lang="en-US" sz="2600" b="0" i="1" dirty="0" smtClean="0">
                        <a:latin typeface="Cambria Math"/>
                        <a:cs typeface="Times New Roman" panose="02020603050405020304" pitchFamily="18" charset="0"/>
                      </a:rPr>
                      <m:t>=0</m:t>
                    </m:r>
                  </m:oMath>
                </a14:m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457200" indent="-457200">
                  <a:buFont typeface="+mj-lt"/>
                  <a:buAutoNum type="arabicParenR"/>
                </a:pPr>
                <a:endParaRPr lang="en-US" sz="2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indent="-457200">
                  <a:buAutoNum type="alphaUcPeriod"/>
                </a:pPr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 only  B.  1 and 2 only  C.  1 and 3 only  D.  2 and 3 only  </a:t>
                </a:r>
              </a:p>
              <a:p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E.  All of the above</a:t>
                </a:r>
                <a:endParaRPr lang="en-US" sz="2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0"/>
                <a:ext cx="9144000" cy="6632328"/>
              </a:xfrm>
              <a:prstGeom prst="rect">
                <a:avLst/>
              </a:prstGeom>
              <a:blipFill rotWithShape="1">
                <a:blip r:embed="rId2"/>
                <a:stretch>
                  <a:fillRect l="-1133" t="-827" r="-2200" b="-14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925501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0" y="0"/>
                <a:ext cx="9144000" cy="67050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QM2 Concept Test 16.3</a:t>
                </a:r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Suppose we use the function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/>
                        <a:cs typeface="Times New Roman" panose="02020603050405020304" pitchFamily="18" charset="0"/>
                      </a:rPr>
                      <m:t>𝑓</m:t>
                    </m:r>
                    <m:r>
                      <a:rPr lang="en-US" sz="2800" b="0" i="1" smtClean="0">
                        <a:latin typeface="Cambria Math"/>
                        <a:cs typeface="Times New Roman" panose="02020603050405020304" pitchFamily="18" charset="0"/>
                      </a:rPr>
                      <m:t>(</m:t>
                    </m:r>
                    <m:r>
                      <a:rPr lang="en-US" sz="2800" b="0" i="1" smtClean="0">
                        <a:latin typeface="Cambria Math"/>
                        <a:cs typeface="Times New Roman" panose="02020603050405020304" pitchFamily="18" charset="0"/>
                      </a:rPr>
                      <m:t>𝑥</m:t>
                    </m:r>
                    <m:r>
                      <a:rPr lang="en-US" sz="2800" b="0" i="1" smtClean="0">
                        <a:latin typeface="Cambria Math"/>
                        <a:cs typeface="Times New Roman" panose="02020603050405020304" pitchFamily="18" charset="0"/>
                      </a:rPr>
                      <m:t>, </m:t>
                    </m:r>
                    <m:r>
                      <a:rPr lang="en-US" sz="2800" b="0" i="1" smtClean="0">
                        <a:latin typeface="Cambria Math"/>
                        <a:cs typeface="Times New Roman" panose="02020603050405020304" pitchFamily="18" charset="0"/>
                      </a:rPr>
                      <m:t>𝑏</m:t>
                    </m:r>
                    <m:r>
                      <a:rPr lang="en-US" sz="2800" b="0" i="1" smtClean="0">
                        <a:latin typeface="Cambria Math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as the trial </a:t>
                </a:r>
                <a:r>
                  <a:rPr lang="en-US" sz="28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wavefunction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where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/>
                        <a:cs typeface="Times New Roman" panose="02020603050405020304" pitchFamily="18" charset="0"/>
                      </a:rPr>
                      <m:t>0</m:t>
                    </m:r>
                    <m:r>
                      <a:rPr lang="en-US" sz="28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≤</m:t>
                    </m:r>
                    <m:r>
                      <a:rPr lang="en-US" sz="28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𝑏</m:t>
                    </m:r>
                    <m:r>
                      <a:rPr lang="en-US" sz="28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≤1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a </a:t>
                </a:r>
                <a:r>
                  <a:rPr lang="en-US" sz="28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variational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parameter, to estimate the upper bound for the ground state energy of the Hamiltonian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28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𝐻</m:t>
                        </m:r>
                      </m:e>
                    </m:acc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 Choose all of the following statements that are correct.</a:t>
                </a:r>
              </a:p>
              <a:p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indent="-457200">
                  <a:buFont typeface="+mj-lt"/>
                  <a:buAutoNum type="arabicParenR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minimum value of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sz="28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𝐻</m:t>
                            </m:r>
                          </m:e>
                        </m:acc>
                      </m:e>
                    </m:d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can only be obtained for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/>
                        <a:cs typeface="Times New Roman" panose="02020603050405020304" pitchFamily="18" charset="0"/>
                      </a:rPr>
                      <m:t>𝑏</m:t>
                    </m:r>
                    <m:r>
                      <a:rPr lang="en-US" sz="2800" i="1" dirty="0" smtClean="0">
                        <a:latin typeface="Cambria Math"/>
                        <a:cs typeface="Times New Roman" panose="02020603050405020304" pitchFamily="18" charset="0"/>
                      </a:rPr>
                      <m:t>=1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or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/>
                        <a:cs typeface="Times New Roman" panose="02020603050405020304" pitchFamily="18" charset="0"/>
                      </a:rPr>
                      <m:t>𝑏</m:t>
                    </m:r>
                    <m:r>
                      <a:rPr lang="en-US" sz="2800" i="1" dirty="0" smtClean="0">
                        <a:latin typeface="Cambria Math"/>
                        <a:cs typeface="Times New Roman" panose="02020603050405020304" pitchFamily="18" charset="0"/>
                      </a:rPr>
                      <m:t>=0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457200" indent="-457200">
                  <a:buFont typeface="+mj-lt"/>
                  <a:buAutoNum type="arabicParenR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minimum value of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sz="28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𝐻</m:t>
                            </m:r>
                          </m:e>
                        </m:acc>
                      </m:e>
                    </m:d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may be obtained for the value of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/>
                        <a:cs typeface="Times New Roman" panose="02020603050405020304" pitchFamily="18" charset="0"/>
                      </a:rPr>
                      <m:t>𝑏</m:t>
                    </m:r>
                    <m:r>
                      <a:rPr lang="en-US" sz="2800" i="1" dirty="0" smtClean="0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satisfying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𝑑</m:t>
                        </m:r>
                        <m:d>
                          <m:dPr>
                            <m:begChr m:val="⟨"/>
                            <m:endChr m:val="⟩"/>
                            <m:ctrlPr>
                              <a:rPr lang="en-US" sz="280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acc>
                              <m:accPr>
                                <m:chr m:val="̂"/>
                                <m:ctrlPr>
                                  <a:rPr lang="en-US" sz="280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2800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𝐻</m:t>
                                </m:r>
                              </m:e>
                            </m:acc>
                          </m:e>
                        </m:d>
                      </m:num>
                      <m:den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𝑑𝑏</m:t>
                        </m:r>
                      </m:den>
                    </m:f>
                    <m:r>
                      <a:rPr lang="en-US" sz="2800" b="0" i="1" smtClean="0">
                        <a:latin typeface="Cambria Math"/>
                        <a:cs typeface="Times New Roman" panose="02020603050405020304" pitchFamily="18" charset="0"/>
                      </a:rPr>
                      <m:t>=0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457200" indent="-457200">
                  <a:buFont typeface="+mj-lt"/>
                  <a:buAutoNum type="arabicParenR"/>
                </a:pP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When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𝑑</m:t>
                        </m:r>
                        <m:d>
                          <m:dPr>
                            <m:begChr m:val="⟨"/>
                            <m:endChr m:val="⟩"/>
                            <m:ctrlPr>
                              <a:rPr lang="en-US" sz="280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acc>
                              <m:accPr>
                                <m:chr m:val="̂"/>
                                <m:ctrlPr>
                                  <a:rPr lang="en-US" sz="280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2800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𝐻</m:t>
                                </m:r>
                              </m:e>
                            </m:acc>
                          </m:e>
                        </m:d>
                      </m:num>
                      <m:den>
                        <m:r>
                          <a:rPr lang="en-US" sz="28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𝑑𝑏</m:t>
                        </m:r>
                      </m:den>
                    </m:f>
                    <m:r>
                      <a:rPr lang="en-US" sz="2800" b="0" i="1" smtClean="0">
                        <a:latin typeface="Cambria Math"/>
                        <a:cs typeface="Times New Roman" panose="02020603050405020304" pitchFamily="18" charset="0"/>
                      </a:rPr>
                      <m:t>=0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sz="28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acc>
                          <m:accPr>
                            <m:chr m:val="̂"/>
                            <m:ctrlPr>
                              <a:rPr lang="en-US" sz="280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28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𝐻</m:t>
                            </m:r>
                          </m:e>
                        </m:acc>
                      </m:e>
                    </m:d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800" b="1" u="sng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must</a:t>
                </a:r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have the minimum value.</a:t>
                </a:r>
              </a:p>
              <a:p>
                <a:pPr marL="457200" indent="-457200">
                  <a:buFont typeface="+mj-lt"/>
                  <a:buAutoNum type="arabicParenR"/>
                </a:pPr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A.  1 only  B.  2 only  C.  3 only D.  2 and 3 only  E.  None of the above</a:t>
                </a:r>
                <a:endParaRPr lang="en-US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0"/>
                <a:ext cx="9144000" cy="6705041"/>
              </a:xfrm>
              <a:prstGeom prst="rect">
                <a:avLst/>
              </a:prstGeom>
              <a:blipFill rotWithShape="1">
                <a:blip r:embed="rId2"/>
                <a:stretch>
                  <a:fillRect l="-1333" t="-909" r="-2800" b="-1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127836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0" y="0"/>
                <a:ext cx="9144000" cy="65321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QM2 Concept Test 16.4</a:t>
                </a:r>
              </a:p>
              <a:p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ground state </a:t>
                </a:r>
                <a:r>
                  <a:rPr lang="en-US" sz="24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wavefunction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of an electron in a hydrogen atom is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sz="2400" i="1" smtClean="0">
                            <a:latin typeface="Cambria Math" panose="02040503050406030204" pitchFamily="18" charset="0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40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Ψ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100</m:t>
                        </m:r>
                      </m:sub>
                    </m:sSub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𝑟</m:t>
                        </m:r>
                      </m:e>
                    </m:d>
                    <m:r>
                      <a:rPr lang="en-US" sz="24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Cambria Math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𝑒</m:t>
                            </m:r>
                          </m:e>
                          <m:sup>
                            <m:f>
                              <m:fPr>
                                <m:type m:val="lin"/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  <m:t>−</m:t>
                                </m:r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  <m:t>𝑟</m:t>
                                </m:r>
                              </m:num>
                              <m:den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  <m:t>𝑎</m:t>
                                </m:r>
                              </m:den>
                            </m:f>
                          </m:sup>
                        </m:sSup>
                      </m:num>
                      <m:den>
                        <m:rad>
                          <m:radPr>
                            <m:degHide m:val="on"/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Cambria Math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𝜋</m:t>
                            </m:r>
                            <m:sSup>
                              <m:sSup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  <m:t>𝑎</m:t>
                                </m:r>
                              </m:e>
                              <m:sup>
                                <m:r>
                                  <a:rPr lang="en-US" sz="2400" b="0" i="1" smtClean="0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  <m:t>3</m:t>
                                </m:r>
                              </m:sup>
                            </m:sSup>
                          </m:e>
                        </m:rad>
                      </m:den>
                    </m:f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/>
                        <a:cs typeface="Times New Roman" panose="02020603050405020304" pitchFamily="18" charset="0"/>
                      </a:rPr>
                      <m:t>𝑎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the Bohr radius) with the ground state energy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  <a:cs typeface="Times New Roman" panose="02020603050405020304" pitchFamily="18" charset="0"/>
                      </a:rPr>
                      <m:t>=−13.6 </m:t>
                    </m:r>
                    <m:r>
                      <a:rPr lang="en-US" sz="2400" b="0" i="1" smtClean="0">
                        <a:latin typeface="Cambria Math"/>
                        <a:cs typeface="Times New Roman" panose="02020603050405020304" pitchFamily="18" charset="0"/>
                      </a:rPr>
                      <m:t>𝑒𝑉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 Choose all of the statements that are correct about the two electrons in a helium atom.</a:t>
                </a:r>
              </a:p>
              <a:p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indent="-457200">
                  <a:buFont typeface="+mj-lt"/>
                  <a:buAutoNum type="arabicParenR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potential energy for the electron-electron interaction is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40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sz="24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4</m:t>
                        </m:r>
                        <m:r>
                          <a:rPr lang="en-US" sz="24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𝜋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𝜀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0</m:t>
                            </m:r>
                          </m:sub>
                        </m:sSub>
                      </m:den>
                    </m:f>
                    <m:f>
                      <m:fPr>
                        <m:ctrlPr>
                          <a:rPr lang="en-US" sz="24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d>
                          <m:dPr>
                            <m:begChr m:val="|"/>
                            <m:endChr m:val="|"/>
                            <m:ctrlPr>
                              <a:rPr lang="en-US" sz="240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40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acc>
                                  <m:accPr>
                                    <m:chr m:val="⃗"/>
                                    <m:ctrlPr>
                                      <a:rPr lang="en-US" sz="2400" i="1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2400" b="0" i="1" smtClean="0">
                                        <a:latin typeface="Cambria Math"/>
                                        <a:cs typeface="Times New Roman" panose="02020603050405020304" pitchFamily="18" charset="0"/>
                                      </a:rPr>
                                      <m:t>𝑟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en-US" sz="2400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sz="24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acc>
                                  <m:accPr>
                                    <m:chr m:val="⃗"/>
                                    <m:ctrlPr>
                                      <a:rPr lang="en-US" sz="2400" b="0" i="1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2400" b="0" i="1" smtClean="0">
                                        <a:latin typeface="Cambria Math"/>
                                        <a:cs typeface="Times New Roman" panose="02020603050405020304" pitchFamily="18" charset="0"/>
                                      </a:rPr>
                                      <m:t>𝑟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en-US" sz="2400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2</m:t>
                                </m:r>
                              </m:sub>
                            </m:sSub>
                          </m:e>
                        </m:d>
                      </m:den>
                    </m:f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457200" indent="-457200">
                  <a:buFont typeface="+mj-lt"/>
                  <a:buAutoNum type="arabicParenR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ground state energy of helium is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𝑔𝑠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  <a:cs typeface="Times New Roman" panose="02020603050405020304" pitchFamily="18" charset="0"/>
                      </a:rPr>
                      <m:t>=4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400" u="sng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if we ignore the electron-electron interaction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457200" indent="-457200">
                  <a:buFont typeface="+mj-lt"/>
                  <a:buAutoNum type="arabicParenR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ground state </a:t>
                </a:r>
                <a:r>
                  <a:rPr lang="en-US" sz="24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wavefunction</a:t>
                </a: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40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Ψ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  <a:cs typeface="Times New Roman" panose="02020603050405020304" pitchFamily="18" charset="0"/>
                      </a:rPr>
                      <m:t>(</m:t>
                    </m:r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sz="240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24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𝑟</m:t>
                            </m:r>
                          </m:e>
                        </m:acc>
                      </m:e>
                      <m:sub>
                        <m: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  <a:cs typeface="Times New Roman" panose="02020603050405020304" pitchFamily="18" charset="0"/>
                      </a:rPr>
                      <m:t>,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24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𝑟</m:t>
                            </m:r>
                          </m:e>
                        </m:acc>
                      </m:e>
                      <m:sub>
                        <m: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for the two electrons in the helium atom is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40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Ψ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en-US" sz="2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⃗"/>
                                <m:ctrlPr>
                                  <a:rPr lang="en-US" sz="240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2400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𝑟</m:t>
                                </m:r>
                              </m:e>
                            </m:acc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⃗"/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2400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𝑟</m:t>
                                </m:r>
                              </m:e>
                            </m:acc>
                          </m:e>
                          <m:sub>
                            <m:r>
                              <a:rPr lang="en-US" sz="24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</m:e>
                    </m:d>
                    <m:r>
                      <a:rPr lang="en-US" sz="2400" b="0" i="1" smtClean="0"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4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Ψ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100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  <a:cs typeface="Times New Roman" panose="02020603050405020304" pitchFamily="18" charset="0"/>
                      </a:rPr>
                      <m:t>(</m:t>
                    </m:r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sz="240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24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𝑟</m:t>
                            </m:r>
                          </m:e>
                        </m:acc>
                      </m:e>
                      <m:sub>
                        <m: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  <a:cs typeface="Times New Roman" panose="02020603050405020304" pitchFamily="18" charset="0"/>
                      </a:rPr>
                      <m:t>)</m:t>
                    </m:r>
                    <m:r>
                      <a:rPr lang="en-US" sz="240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∙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4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Ψ</m:t>
                        </m:r>
                      </m:e>
                      <m:sub>
                        <m: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100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  <a:cs typeface="Times New Roman" panose="02020603050405020304" pitchFamily="18" charset="0"/>
                      </a:rPr>
                      <m:t>(</m:t>
                    </m:r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sz="240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24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𝑟</m:t>
                            </m:r>
                          </m:e>
                        </m:acc>
                      </m:e>
                      <m:sub>
                        <m:r>
                          <a:rPr lang="en-US" sz="24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sub>
                    </m:sSub>
                    <m:r>
                      <a:rPr lang="en-US" sz="2400" b="0" i="1" smtClean="0">
                        <a:latin typeface="Cambria Math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2400" u="sng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if we ignore the electron-electron interaction.</a:t>
                </a:r>
              </a:p>
              <a:p>
                <a:pPr marL="457200" indent="-457200">
                  <a:buFont typeface="+mj-lt"/>
                  <a:buAutoNum type="arabicParenR"/>
                </a:pPr>
                <a:endParaRPr lang="en-US" sz="2400" u="sng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indent="-457200">
                  <a:buAutoNum type="alphaUcPeriod"/>
                </a:pPr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 only  B.  2 only  C.  1 and 2 only  D. 1 and 3 only  </a:t>
                </a:r>
              </a:p>
              <a:p>
                <a:r>
                  <a:rPr lang="en-US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E. all of the above</a:t>
                </a:r>
                <a:endParaRPr lang="en-US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0"/>
                <a:ext cx="9144000" cy="6532109"/>
              </a:xfrm>
              <a:prstGeom prst="rect">
                <a:avLst/>
              </a:prstGeom>
              <a:blipFill rotWithShape="1">
                <a:blip r:embed="rId2"/>
                <a:stretch>
                  <a:fillRect l="-1000" t="-746" r="-933" b="-11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238121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0" y="5080"/>
                <a:ext cx="9144000" cy="686854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6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QM2 Concept Test 16.5</a:t>
                </a:r>
                <a:endParaRPr lang="en-US" sz="2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Due to the electron-electron interaction term, the exact solution for the ground-state </a:t>
                </a:r>
                <a:r>
                  <a:rPr lang="en-US" sz="26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wavefunction</a:t>
                </a:r>
                <a:r>
                  <a:rPr lang="en-US" sz="2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for helium </a:t>
                </a:r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cannot be obtained.  We can use a trial </a:t>
                </a:r>
                <a:r>
                  <a:rPr lang="en-US" sz="2600" dirty="0" err="1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wavefunction</a:t>
                </a:r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6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260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Ψ</m:t>
                        </m:r>
                      </m:e>
                      <m:sub>
                        <m:r>
                          <a:rPr lang="en-US" sz="26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sz="2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60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⃗"/>
                                <m:ctrlPr>
                                  <a:rPr lang="en-US" sz="260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2600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𝑟</m:t>
                                </m:r>
                              </m:e>
                            </m:acc>
                          </m:e>
                          <m:sub>
                            <m:r>
                              <a:rPr lang="en-US" sz="2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sz="26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2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⃗"/>
                                <m:ctrlPr>
                                  <a:rPr lang="en-US" sz="2600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2600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𝑟</m:t>
                                </m:r>
                              </m:e>
                            </m:acc>
                          </m:e>
                          <m:sub>
                            <m:r>
                              <a:rPr lang="en-US" sz="2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2</m:t>
                            </m:r>
                          </m:sub>
                        </m:sSub>
                      </m:e>
                    </m:d>
                    <m:r>
                      <a:rPr lang="en-US" sz="2600" b="0" i="0" smtClean="0"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sz="2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sz="2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𝑍</m:t>
                            </m:r>
                          </m:e>
                          <m:sup>
                            <m:r>
                              <a:rPr lang="en-US" sz="2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3</m:t>
                            </m:r>
                          </m:sup>
                        </m:sSup>
                      </m:num>
                      <m:den>
                        <m:r>
                          <a:rPr lang="en-US" sz="26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𝜋</m:t>
                        </m:r>
                        <m:sSup>
                          <m:sSupPr>
                            <m:ctrlPr>
                              <a:rPr lang="en-US" sz="2600" b="0" i="1" smtClean="0">
                                <a:latin typeface="Cambria Math" panose="02040503050406030204" pitchFamily="18" charset="0"/>
                                <a:ea typeface="Cambria Math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n-US" sz="2600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𝑎</m:t>
                            </m:r>
                          </m:e>
                          <m:sup>
                            <m:r>
                              <a:rPr lang="en-US" sz="2600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3</m:t>
                            </m:r>
                          </m:sup>
                        </m:sSup>
                      </m:den>
                    </m:f>
                    <m:sSup>
                      <m:sSupPr>
                        <m:ctrlPr>
                          <a:rPr lang="en-US" sz="2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26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𝑒</m:t>
                        </m:r>
                      </m:e>
                      <m:sup>
                        <m:f>
                          <m:fPr>
                            <m:ctrlPr>
                              <a:rPr lang="en-US" sz="2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r>
                              <a:rPr lang="en-US" sz="2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r>
                              <a:rPr lang="en-US" sz="2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𝑍</m:t>
                            </m:r>
                            <m:r>
                              <a:rPr lang="en-US" sz="2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n-US" sz="2600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600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𝑟</m:t>
                                </m:r>
                              </m:e>
                              <m:sub>
                                <m:r>
                                  <a:rPr lang="en-US" sz="2600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sz="2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sz="2600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600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𝑟</m:t>
                                </m:r>
                              </m:e>
                              <m:sub>
                                <m:r>
                                  <a:rPr lang="en-US" sz="2600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sz="2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)</m:t>
                            </m:r>
                          </m:num>
                          <m:den>
                            <m:r>
                              <a:rPr lang="en-US" sz="2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𝑎</m:t>
                            </m:r>
                          </m:den>
                        </m:f>
                      </m:sup>
                    </m:sSup>
                  </m:oMath>
                </a14:m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to estimate the upper bound energy on the ground state of helium.  The parameter </a:t>
                </a:r>
                <a14:m>
                  <m:oMath xmlns:m="http://schemas.openxmlformats.org/officeDocument/2006/math">
                    <m:r>
                      <a:rPr lang="en-US" sz="2600" i="1" dirty="0" smtClean="0">
                        <a:latin typeface="Cambria Math"/>
                        <a:cs typeface="Times New Roman" panose="02020603050405020304" pitchFamily="18" charset="0"/>
                      </a:rPr>
                      <m:t>𝑍</m:t>
                    </m:r>
                    <m:r>
                      <a:rPr lang="en-US" sz="2600" i="1" dirty="0" smtClean="0">
                        <a:latin typeface="Cambria Math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 the trial function is the effective nuclear charge seen by each electron.  Choose all of the following statements that are correct.</a:t>
                </a:r>
              </a:p>
              <a:p>
                <a:endParaRPr lang="en-US" sz="2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indent="-457200">
                  <a:buFont typeface="+mj-lt"/>
                  <a:buAutoNum type="arabicParenR"/>
                </a:pPr>
                <a14:m>
                  <m:oMath xmlns:m="http://schemas.openxmlformats.org/officeDocument/2006/math">
                    <m:r>
                      <a:rPr lang="en-US" sz="2600" b="0" i="1" smtClean="0">
                        <a:latin typeface="Cambria Math"/>
                        <a:cs typeface="Times New Roman" panose="02020603050405020304" pitchFamily="18" charset="0"/>
                      </a:rPr>
                      <m:t>1</m:t>
                    </m:r>
                    <m:r>
                      <a:rPr lang="en-US" sz="26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&lt;</m:t>
                    </m:r>
                    <m:r>
                      <a:rPr lang="en-US" sz="26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𝑍</m:t>
                    </m:r>
                    <m:r>
                      <a:rPr lang="en-US" sz="2600" b="0" i="1" smtClean="0"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&lt;2</m:t>
                    </m:r>
                  </m:oMath>
                </a14:m>
                <a:endParaRPr lang="en-US" sz="26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indent="-457200">
                  <a:buFont typeface="+mj-lt"/>
                  <a:buAutoNum type="arabicParenR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26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26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𝑑</m:t>
                        </m:r>
                        <m:d>
                          <m:dPr>
                            <m:begChr m:val="⟨"/>
                            <m:endChr m:val="⟩"/>
                            <m:ctrlPr>
                              <a:rPr lang="en-US" sz="2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acc>
                              <m:accPr>
                                <m:chr m:val="̂"/>
                                <m:ctrlPr>
                                  <a:rPr lang="en-US" sz="2600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2600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𝐻</m:t>
                                </m:r>
                              </m:e>
                            </m:acc>
                          </m:e>
                        </m:d>
                      </m:num>
                      <m:den>
                        <m:r>
                          <a:rPr lang="en-US" sz="26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𝑑𝑍</m:t>
                        </m:r>
                      </m:den>
                    </m:f>
                    <m:r>
                      <a:rPr lang="en-US" sz="2600" b="0" i="1" smtClean="0">
                        <a:latin typeface="Cambria Math"/>
                        <a:cs typeface="Times New Roman" panose="02020603050405020304" pitchFamily="18" charset="0"/>
                      </a:rPr>
                      <m:t>=0</m:t>
                    </m:r>
                  </m:oMath>
                </a14:m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when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sz="26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acc>
                          <m:accPr>
                            <m:chr m:val="̂"/>
                            <m:ctrlPr>
                              <a:rPr lang="en-US" sz="260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2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𝐻</m:t>
                            </m:r>
                          </m:e>
                        </m:acc>
                      </m:e>
                    </m:d>
                    <m:r>
                      <a:rPr lang="en-US" sz="2600" b="0" i="1" smtClean="0"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en-US" sz="2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d>
                          <m:dPr>
                            <m:begChr m:val="⟨"/>
                            <m:endChr m:val="⟩"/>
                            <m:ctrlPr>
                              <a:rPr lang="en-US" sz="2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acc>
                              <m:accPr>
                                <m:chr m:val="̂"/>
                                <m:ctrlPr>
                                  <a:rPr lang="en-US" sz="2600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2600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𝐻</m:t>
                                </m:r>
                              </m:e>
                            </m:acc>
                          </m:e>
                        </m:d>
                      </m:e>
                      <m:sub>
                        <m:r>
                          <a:rPr lang="en-US" sz="26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𝑚𝑖𝑛</m:t>
                        </m:r>
                      </m:sub>
                    </m:sSub>
                  </m:oMath>
                </a14:m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457200" indent="-457200">
                  <a:buFont typeface="+mj-lt"/>
                  <a:buAutoNum type="arabicParenR"/>
                </a:pP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sz="26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acc>
                          <m:accPr>
                            <m:chr m:val="̂"/>
                            <m:ctrlPr>
                              <a:rPr lang="en-US" sz="260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2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𝐻</m:t>
                            </m:r>
                          </m:e>
                        </m:acc>
                      </m:e>
                    </m:d>
                    <m:r>
                      <a:rPr lang="en-US" sz="2600" b="0" i="1" smtClean="0"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d>
                      <m:dPr>
                        <m:begChr m:val="⟨"/>
                        <m:endChr m:val="⟩"/>
                        <m:ctrlPr>
                          <a:rPr lang="en-US" sz="2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acc>
                          <m:accPr>
                            <m:chr m:val="̂"/>
                            <m:ctrlPr>
                              <a:rPr lang="en-US" sz="2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2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𝑇</m:t>
                            </m:r>
                          </m:e>
                        </m:acc>
                      </m:e>
                    </m:d>
                    <m:r>
                      <a:rPr lang="en-US" sz="2600" b="0" i="1" smtClean="0">
                        <a:latin typeface="Cambria Math"/>
                        <a:cs typeface="Times New Roman" panose="02020603050405020304" pitchFamily="18" charset="0"/>
                      </a:rPr>
                      <m:t>+</m:t>
                    </m:r>
                    <m:d>
                      <m:dPr>
                        <m:begChr m:val="⟨"/>
                        <m:endChr m:val="⟩"/>
                        <m:ctrlPr>
                          <a:rPr lang="en-US" sz="2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acc>
                          <m:accPr>
                            <m:chr m:val="̂"/>
                            <m:ctrlPr>
                              <a:rPr lang="en-US" sz="2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2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𝑉</m:t>
                            </m:r>
                          </m:e>
                        </m:acc>
                      </m:e>
                    </m:d>
                    <m:r>
                      <a:rPr lang="en-US" sz="2600" b="0" i="1" smtClean="0">
                        <a:latin typeface="Cambria Math"/>
                        <a:cs typeface="Times New Roman" panose="02020603050405020304" pitchFamily="18" charset="0"/>
                      </a:rPr>
                      <m:t>=</m:t>
                    </m:r>
                    <m:d>
                      <m:dPr>
                        <m:begChr m:val="⟨"/>
                        <m:endChr m:val="⟩"/>
                        <m:ctrlPr>
                          <a:rPr lang="en-US" sz="2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acc>
                          <m:accPr>
                            <m:chr m:val="̂"/>
                            <m:ctrlPr>
                              <a:rPr lang="en-US" sz="2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sz="2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𝑇</m:t>
                            </m:r>
                          </m:e>
                        </m:acc>
                      </m:e>
                    </m:d>
                    <m:r>
                      <a:rPr lang="en-US" sz="2600" b="0" i="1" smtClean="0">
                        <a:latin typeface="Cambria Math"/>
                        <a:cs typeface="Times New Roman" panose="02020603050405020304" pitchFamily="18" charset="0"/>
                      </a:rPr>
                      <m:t>+</m:t>
                    </m:r>
                    <m:d>
                      <m:dPr>
                        <m:begChr m:val="⟨"/>
                        <m:endChr m:val="⟩"/>
                        <m:ctrlPr>
                          <a:rPr lang="en-US" sz="26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l-GR" sz="26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Ψ</m:t>
                        </m:r>
                      </m:e>
                      <m:e>
                        <m:r>
                          <a:rPr lang="en-US" sz="2600" b="0" i="1" smtClean="0">
                            <a:latin typeface="Cambria Math"/>
                            <a:cs typeface="Times New Roman" panose="020206030504050203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sz="2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sz="2600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600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𝑒</m:t>
                                </m:r>
                              </m:e>
                              <m:sup>
                                <m:r>
                                  <a:rPr lang="en-US" sz="2600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en-US" sz="2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4</m:t>
                            </m:r>
                            <m:r>
                              <a:rPr lang="en-US" sz="2600" b="0" i="1" smtClean="0"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𝜋</m:t>
                            </m:r>
                            <m:sSub>
                              <m:sSubPr>
                                <m:ctrlPr>
                                  <a:rPr lang="en-US" sz="2600" b="0" i="1" smtClean="0">
                                    <a:latin typeface="Cambria Math" panose="02040503050406030204" pitchFamily="18" charset="0"/>
                                    <a:ea typeface="Cambria Math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600" b="0" i="1" smtClean="0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  <m:t>𝜀</m:t>
                                </m:r>
                              </m:e>
                              <m:sub>
                                <m:r>
                                  <a:rPr lang="en-US" sz="2600" b="0" i="1" smtClean="0"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  <m:t>0</m:t>
                                </m:r>
                              </m:sub>
                            </m:sSub>
                          </m:den>
                        </m:f>
                        <m:d>
                          <m:dPr>
                            <m:ctrlPr>
                              <a:rPr lang="en-US" sz="2600" b="0" i="1" smtClean="0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600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600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𝑍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US" sz="2600" b="0" i="1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600" b="0" i="1" smtClean="0">
                                        <a:latin typeface="Cambria Math"/>
                                        <a:cs typeface="Times New Roman" panose="02020603050405020304" pitchFamily="18" charset="0"/>
                                      </a:rPr>
                                      <m:t>𝑟</m:t>
                                    </m:r>
                                  </m:e>
                                  <m:sub>
                                    <m:r>
                                      <a:rPr lang="en-US" sz="2600" b="0" i="1" smtClean="0">
                                        <a:latin typeface="Cambria Math"/>
                                        <a:cs typeface="Times New Roman" panose="020206030504050203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den>
                            </m:f>
                            <m:r>
                              <a:rPr lang="en-US" sz="2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en-US" sz="2600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600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𝑍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US" sz="2600" b="0" i="1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600" b="0" i="1" smtClean="0">
                                        <a:latin typeface="Cambria Math"/>
                                        <a:cs typeface="Times New Roman" panose="02020603050405020304" pitchFamily="18" charset="0"/>
                                      </a:rPr>
                                      <m:t>𝑟</m:t>
                                    </m:r>
                                  </m:e>
                                  <m:sub>
                                    <m:r>
                                      <a:rPr lang="en-US" sz="2600" b="0" i="1" smtClean="0">
                                        <a:latin typeface="Cambria Math"/>
                                        <a:cs typeface="Times New Roman" panose="020206030504050203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den>
                            </m:f>
                            <m:r>
                              <a:rPr lang="en-US" sz="2600" b="0" i="1" smtClean="0">
                                <a:latin typeface="Cambria Math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US" sz="2600" b="0" i="1" smtClean="0"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600" b="0" i="1" smtClean="0">
                                    <a:latin typeface="Cambria Math"/>
                                    <a:cs typeface="Times New Roman" panose="02020603050405020304" pitchFamily="18" charset="0"/>
                                  </a:rPr>
                                  <m:t>1</m:t>
                                </m:r>
                              </m:num>
                              <m:den>
                                <m:d>
                                  <m:dPr>
                                    <m:begChr m:val="|"/>
                                    <m:endChr m:val="|"/>
                                    <m:ctrlPr>
                                      <a:rPr lang="en-US" sz="2600" i="1" smtClean="0"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sz="2600" i="1" smtClean="0">
                                            <a:latin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sSubPr>
                                      <m:e>
                                        <m:acc>
                                          <m:accPr>
                                            <m:chr m:val="⃗"/>
                                            <m:ctrlPr>
                                              <a:rPr lang="en-US" sz="2600" i="1" smtClean="0">
                                                <a:latin typeface="Cambria Math" panose="02040503050406030204" pitchFamily="18" charset="0"/>
                                                <a:cs typeface="Times New Roman" panose="02020603050405020304" pitchFamily="18" charset="0"/>
                                              </a:rPr>
                                            </m:ctrlPr>
                                          </m:accPr>
                                          <m:e>
                                            <m:r>
                                              <a:rPr lang="en-US" sz="2600" b="0" i="1" smtClean="0">
                                                <a:latin typeface="Cambria Math"/>
                                                <a:cs typeface="Times New Roman" panose="02020603050405020304" pitchFamily="18" charset="0"/>
                                              </a:rPr>
                                              <m:t>𝑟</m:t>
                                            </m:r>
                                          </m:e>
                                        </m:acc>
                                      </m:e>
                                      <m:sub>
                                        <m:r>
                                          <a:rPr lang="en-US" sz="2600" b="0" i="1" smtClean="0">
                                            <a:latin typeface="Cambria Math"/>
                                            <a:cs typeface="Times New Roman" panose="020206030504050203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  <m:r>
                                      <a:rPr lang="en-US" sz="2600" b="0" i="1" smtClean="0">
                                        <a:latin typeface="Cambria Math"/>
                                        <a:cs typeface="Times New Roman" panose="02020603050405020304" pitchFamily="18" charset="0"/>
                                      </a:rPr>
                                      <m:t>−</m:t>
                                    </m:r>
                                    <m:sSub>
                                      <m:sSubPr>
                                        <m:ctrlPr>
                                          <a:rPr lang="en-US" sz="2600" b="0" i="1" smtClean="0">
                                            <a:latin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sSubPr>
                                      <m:e>
                                        <m:acc>
                                          <m:accPr>
                                            <m:chr m:val="⃗"/>
                                            <m:ctrlPr>
                                              <a:rPr lang="en-US" sz="2600" b="0" i="1" smtClean="0">
                                                <a:latin typeface="Cambria Math" panose="02040503050406030204" pitchFamily="18" charset="0"/>
                                                <a:cs typeface="Times New Roman" panose="02020603050405020304" pitchFamily="18" charset="0"/>
                                              </a:rPr>
                                            </m:ctrlPr>
                                          </m:accPr>
                                          <m:e>
                                            <m:r>
                                              <a:rPr lang="en-US" sz="2600" b="0" i="1" smtClean="0">
                                                <a:latin typeface="Cambria Math"/>
                                                <a:cs typeface="Times New Roman" panose="02020603050405020304" pitchFamily="18" charset="0"/>
                                              </a:rPr>
                                              <m:t>𝑟</m:t>
                                            </m:r>
                                          </m:e>
                                        </m:acc>
                                      </m:e>
                                      <m:sub>
                                        <m:r>
                                          <a:rPr lang="en-US" sz="2600" b="0" i="1" smtClean="0">
                                            <a:latin typeface="Cambria Math"/>
                                            <a:cs typeface="Times New Roman" panose="020206030504050203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e>
                                </m:d>
                              </m:den>
                            </m:f>
                          </m:e>
                        </m:d>
                      </m:e>
                      <m:e>
                        <m:r>
                          <m:rPr>
                            <m:sty m:val="p"/>
                          </m:rPr>
                          <a:rPr lang="el-GR" sz="2600" b="0" i="1" smtClean="0"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Ψ</m:t>
                        </m:r>
                      </m:e>
                    </m:d>
                  </m:oMath>
                </a14:m>
                <a:endParaRPr lang="en-US" sz="2600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indent="-457200">
                  <a:buFont typeface="+mj-lt"/>
                  <a:buAutoNum type="arabicParenR"/>
                </a:pPr>
                <a:endParaRPr lang="en-US" sz="2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457200" indent="-457200">
                  <a:buAutoNum type="alphaUcPeriod"/>
                </a:pPr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 only  B. 1 and 2 only  C.  1 and 3 only  D.  2 and 3 only  </a:t>
                </a:r>
              </a:p>
              <a:p>
                <a:r>
                  <a:rPr lang="en-US" sz="26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E. all of the above</a:t>
                </a:r>
                <a:endParaRPr lang="en-US" sz="2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080"/>
                <a:ext cx="9144000" cy="6868547"/>
              </a:xfrm>
              <a:prstGeom prst="rect">
                <a:avLst/>
              </a:prstGeom>
              <a:blipFill rotWithShape="1">
                <a:blip r:embed="rId2"/>
                <a:stretch>
                  <a:fillRect l="-1133" t="-799" r="-1533" b="-12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478391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209</Words>
  <Application>Microsoft Office PowerPoint</Application>
  <PresentationFormat>On-screen Show (4:3)</PresentationFormat>
  <Paragraphs>43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Cambria Math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emily</dc:creator>
  <cp:lastModifiedBy>emily marshman</cp:lastModifiedBy>
  <cp:revision>11</cp:revision>
  <dcterms:created xsi:type="dcterms:W3CDTF">2014-03-28T13:19:43Z</dcterms:created>
  <dcterms:modified xsi:type="dcterms:W3CDTF">2014-04-07T18:24:21Z</dcterms:modified>
</cp:coreProperties>
</file>