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62" r:id="rId5"/>
    <p:sldId id="258" r:id="rId6"/>
    <p:sldId id="260" r:id="rId7"/>
    <p:sldId id="259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66" d="100"/>
          <a:sy n="66" d="100"/>
        </p:scale>
        <p:origin x="128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D73A-FF9F-43CF-AAFB-80A0545CA529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BD0A-9AC3-4BBA-984A-BA5B0464AC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D73A-FF9F-43CF-AAFB-80A0545CA529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BD0A-9AC3-4BBA-984A-BA5B0464AC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D73A-FF9F-43CF-AAFB-80A0545CA529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BD0A-9AC3-4BBA-984A-BA5B0464AC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D73A-FF9F-43CF-AAFB-80A0545CA529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BD0A-9AC3-4BBA-984A-BA5B0464AC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D73A-FF9F-43CF-AAFB-80A0545CA529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BD0A-9AC3-4BBA-984A-BA5B0464AC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D73A-FF9F-43CF-AAFB-80A0545CA529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BD0A-9AC3-4BBA-984A-BA5B0464AC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D73A-FF9F-43CF-AAFB-80A0545CA529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BD0A-9AC3-4BBA-984A-BA5B0464AC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D73A-FF9F-43CF-AAFB-80A0545CA529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BD0A-9AC3-4BBA-984A-BA5B0464AC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D73A-FF9F-43CF-AAFB-80A0545CA529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BD0A-9AC3-4BBA-984A-BA5B0464AC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D73A-FF9F-43CF-AAFB-80A0545CA529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BD0A-9AC3-4BBA-984A-BA5B0464AC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D73A-FF9F-43CF-AAFB-80A0545CA529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BD0A-9AC3-4BBA-984A-BA5B0464AC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BD73A-FF9F-43CF-AAFB-80A0545CA529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BBD0A-9AC3-4BBA-984A-BA5B0464AC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8106" y="27561"/>
            <a:ext cx="9144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QM1 Concept test 1.1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an ensemble of hydrogen atoms all in the 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state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Choose all of the following statements that are correct.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you make measurements of the distance of the electron from the nucleus, you will find all electrons at the same distance from the nucleus.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you make measurements of the magnitude of the orbital angular momentum of the electrons, you will obtain the same value for all electrons.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you make measurements of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-component of the orbital angular momentum of the electrons, you will obtain the same value for all electrons. </a:t>
            </a:r>
          </a:p>
          <a:p>
            <a:pPr marL="457200" lvl="0" indent="-457200">
              <a:buFont typeface="+mj-lt"/>
              <a:buAutoNum type="arabicPeriod"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1 only    B. 2 only    C. 1 and 3 only    D. 2 and 3 only   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all of the above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11349"/>
                <a:ext cx="9144000" cy="61961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1.10</a:t>
                </a:r>
                <a:endPara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the energy eigenfunctions of the hydrogen atom (ignore spin). Choose all of the following statements that are correct about a hydrogen atom in the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ground state,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probability of finding the electron between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𝑑𝑟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from the nucleus of the atom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begChr m:val="|"/>
                            <m:endChr m:val="|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𝑟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 smtClean="0">
                                        <a:latin typeface="Cambria Math"/>
                                        <a:ea typeface="Cambria Math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100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𝑑𝑟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probability of finding the electron between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𝑑𝑟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from the nucleus of the atom is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sup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′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100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′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𝑑𝑟</m:t>
                        </m:r>
                        <m:r>
                          <a:rPr lang="en-US" sz="2400" b="0" i="1" smtClean="0">
                            <a:latin typeface="Cambria Math"/>
                          </a:rPr>
                          <m:t>′</m:t>
                        </m:r>
                      </m:e>
                    </m:nary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probability of finding the electron between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𝑑𝑟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the nucleus of the atom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100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𝑟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)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𝑑𝑟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3 only  D.  1 and 3 only  E.  None of the above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dirty="0"/>
              </a:p>
              <a:p>
                <a:pPr marL="342900" indent="-342900">
                  <a:buFont typeface="+mj-lt"/>
                  <a:buAutoNum type="arabicPeriod"/>
                </a:pPr>
                <a:endParaRPr lang="en-US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349"/>
                <a:ext cx="9144000" cy="6196183"/>
              </a:xfrm>
              <a:prstGeom prst="rect">
                <a:avLst/>
              </a:prstGeom>
              <a:blipFill rotWithShape="0">
                <a:blip r:embed="rId2"/>
                <a:stretch>
                  <a:fillRect l="-1000" t="-787" r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1078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0" y="0"/>
                <a:ext cx="9144000" cy="6666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1.11</a:t>
                </a:r>
                <a:endParaRPr lang="en-US" sz="2400" i="1" dirty="0" smtClean="0">
                  <a:latin typeface="Cambria Math"/>
                  <a:cs typeface="Times New Roman" panose="02020603050405020304" pitchFamily="18" charset="0"/>
                </a:endParaRPr>
              </a:p>
              <a:p>
                <a:endParaRPr lang="en-US" sz="2400" i="1" dirty="0" smtClean="0">
                  <a:latin typeface="Cambria Math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the energy eigenfunctions of the hydrogen atom (ignore spin). Choose all of the following statements that are correct about a hydrogen atom in the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21</m:t>
                        </m:r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All notation is standard.</a:t>
                </a: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probability of finding the electron between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𝑑𝑟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from the nucleus of the atom is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/>
                      </a:rPr>
                      <m:t>4</m:t>
                    </m:r>
                    <m:r>
                      <m:rPr>
                        <m:sty m:val="p"/>
                      </m:rPr>
                      <a:rPr lang="el-GR" sz="2400" b="0" i="1" smtClean="0">
                        <a:latin typeface="Cambria Math"/>
                        <a:ea typeface="Cambria Math"/>
                      </a:rPr>
                      <m:t>π</m:t>
                    </m:r>
                    <m:sSup>
                      <m:sSupPr>
                        <m:ctrlPr>
                          <a:rPr lang="el-GR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21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𝑟</m:t>
                                </m:r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, </m:t>
                                </m:r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𝑑𝑟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probability of finding the electron between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𝑑𝑟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from the nucleus of the atom is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sup>
                      <m:e>
                        <m:nary>
                          <m:naryPr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𝜋</m:t>
                            </m:r>
                          </m:sup>
                          <m:e>
                            <m:func>
                              <m:func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uncPr>
                              <m:fName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21</m:t>
                                            </m:r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d>
                                          <m:d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𝑟</m:t>
                                            </m:r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,</m:t>
                                            </m:r>
                                            <m:r>
                                              <a:rPr lang="en-US" sz="24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𝜃</m:t>
                                            </m:r>
                                          </m:e>
                                        </m:d>
                                      </m:e>
                                    </m:d>
                                  </m:e>
                                  <m:sup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𝑑𝑟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/>
                                    <a:ea typeface="Cambria Math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𝑑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𝑑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𝜙</m:t>
                                </m:r>
                              </m:e>
                            </m:func>
                          </m:e>
                        </m:nary>
                      </m:e>
                    </m:nary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probability of finding the electron between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𝑑𝑟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from the nucleus of the atom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2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21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𝑟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  <a:ea typeface="Cambria Math"/>
                      </a:rPr>
                      <m:t>𝑑𝑟</m:t>
                    </m:r>
                    <m:nary>
                      <m:nary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sup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  <m:t>𝑌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 (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𝜃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func>
                          <m:func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𝑑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func>
                      </m:e>
                    </m:nary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2 only  C. 3 only  D. 2 and 3 only  E.  None of the above 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666761"/>
              </a:xfrm>
              <a:prstGeom prst="rect">
                <a:avLst/>
              </a:prstGeom>
              <a:blipFill rotWithShape="0">
                <a:blip r:embed="rId2"/>
                <a:stretch>
                  <a:fillRect l="-1000" t="-731" r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2018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0" y="8467"/>
                <a:ext cx="9144000" cy="5473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1.12</a:t>
                </a:r>
                <a:endPara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the energy eigenfunctions of the hydrogen atom (ignore spin). Choose all of the following statements that are correct about a hydrogen atom in the ground state,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expectation value of the electron radius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i="1" dirty="0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𝑟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/>
                                            <a:ea typeface="Cambria Math"/>
                                          </a:rPr>
                                          <m:t>𝜓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100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𝑑𝑟</m:t>
                        </m:r>
                      </m:e>
                    </m:nary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expectation value of the electron radius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∞</m:t>
                        </m:r>
                      </m:sup>
                      <m:e>
                        <m:r>
                          <a:rPr lang="en-US" sz="2400" i="1">
                            <a:latin typeface="Cambria Math"/>
                          </a:rPr>
                          <m:t>𝑟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∙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100</m:t>
                                    </m:r>
                                  </m:sub>
                                </m:sSub>
                                <m:r>
                                  <a:rPr lang="en-US" sz="2400" i="1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𝑟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)</m:t>
                                </m:r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𝑑𝑟</m:t>
                        </m:r>
                      </m:e>
                    </m:nary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expectation value of the electron radius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:endParaRPr lang="en-US" sz="2400" b="0" i="1" dirty="0" smtClean="0">
                  <a:latin typeface="Cambria Math"/>
                </a:endParaRPr>
              </a:p>
              <a:p>
                <a:r>
                  <a:rPr lang="en-US" sz="2400" dirty="0" smtClean="0">
                    <a:cs typeface="Times New Roman" panose="02020603050405020304" pitchFamily="18" charset="0"/>
                  </a:rPr>
                  <a:t>    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∞</m:t>
                        </m:r>
                      </m:sup>
                      <m:e>
                        <m:r>
                          <a:rPr lang="en-US" sz="2400" i="1">
                            <a:latin typeface="Cambria Math"/>
                          </a:rPr>
                          <m:t>𝑟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∙</m:t>
                        </m:r>
                        <m:sSup>
                          <m:sSupPr>
                            <m:ctrlPr>
                              <a:rPr lang="el-GR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100</m:t>
                                    </m:r>
                                  </m:sub>
                                </m:sSub>
                                <m:r>
                                  <a:rPr lang="en-US" sz="2400" i="1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𝑟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)</m:t>
                                </m:r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𝑑𝑟</m:t>
                        </m:r>
                      </m:e>
                    </m:nary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3 only  D.  1 and 3 only  E.  None of the above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467"/>
                <a:ext cx="9144000" cy="5473614"/>
              </a:xfrm>
              <a:prstGeom prst="rect">
                <a:avLst/>
              </a:prstGeom>
              <a:blipFill rotWithShape="0">
                <a:blip r:embed="rId2"/>
                <a:stretch>
                  <a:fillRect l="-1000" t="-8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6543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4801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1.13</a:t>
                </a:r>
                <a:endPara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US" sz="2400" dirty="0"/>
              </a:p>
              <a:p>
                <a:r>
                  <a:rPr lang="en-US" sz="2400" dirty="0" smtClean="0"/>
                  <a:t>Which one of the following pictures represents the surface of constant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smtClean="0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200</m:t>
                        </m:r>
                      </m:sub>
                    </m:sSub>
                  </m:oMath>
                </a14:m>
                <a:r>
                  <a:rPr lang="en-US" sz="2400" dirty="0" smtClean="0"/>
                  <a:t>?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 A.			         B.				C.					</a:t>
                </a:r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            D.					E.</a:t>
                </a:r>
                <a:endParaRPr lang="en-US" sz="2400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4801314"/>
              </a:xfrm>
              <a:prstGeom prst="rect">
                <a:avLst/>
              </a:prstGeom>
              <a:blipFill rotWithShape="0">
                <a:blip r:embed="rId2"/>
                <a:stretch>
                  <a:fillRect l="-1000" t="-1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68294"/>
            <a:ext cx="227647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504091"/>
            <a:ext cx="17716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766076"/>
            <a:ext cx="20764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206908"/>
            <a:ext cx="21907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050" y="3911633"/>
            <a:ext cx="242887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6957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Box 64"/>
          <p:cNvSpPr txBox="1"/>
          <p:nvPr/>
        </p:nvSpPr>
        <p:spPr>
          <a:xfrm>
            <a:off x="-8106" y="0"/>
            <a:ext cx="9144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QM1 Concept test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an ensemble of hydrogen atoms all in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excited state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Choose all of the following statements that are correct.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you make measurements of the distance of the electron from the nucleus, you must find all electrons at a larger distance than what you can find in the ground state.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you make measurements of the magnitude of the orbital angular momentum of the electrons, you will obtain the same value for all electrons.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you make measurements of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-component of the orbital angular momentum of the electrons, you will obtain the same value for all electrons.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1 only    B. 2 only    C. 3 only    D. 2 and 3 only   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none of the above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8106"/>
                <a:ext cx="9144000" cy="57028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QM1 Concept test 1.3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the electron in a hydrogen atom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electron can be in an eigenstate of the z-component of the angular momentum operator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electron can be in an eigenstate of the square of the magnitude of the angular momentum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operator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electron can be in an eigenstate of the angular momentum operator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acc>
                          <m:accPr>
                            <m:chr m:val="⃗"/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</m:acc>
                      </m:e>
                    </m:acc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=(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</a:p>
              <a:p>
                <a:pPr marL="457200" lvl="0" indent="-457200">
                  <a:buFont typeface="+mj-lt"/>
                  <a:buAutoNum type="arabicPeriod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   B. 2 only    C. 1 and 2 only    D. 2 and 3 only   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106"/>
                <a:ext cx="9144000" cy="5702843"/>
              </a:xfrm>
              <a:prstGeom prst="rect">
                <a:avLst/>
              </a:prstGeom>
              <a:blipFill rotWithShape="1">
                <a:blip r:embed="rId2"/>
                <a:stretch>
                  <a:fillRect l="-1000" t="-855" r="-1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12970"/>
                <a:ext cx="9144000" cy="5170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QM1 Concept test 1.4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an electron in a hydrogen atom. Ignore the spin degree of freedom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ground state of the electron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non-degenerate.</a:t>
                </a: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first excited state of the electron has only two degenerate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wavefunctions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200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electron can change from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210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200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without an external perturbation because these states are degenerate states.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   B. 2 only    C. 3 only    D. 1 and 2 only  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2970"/>
                <a:ext cx="9144000" cy="5170646"/>
              </a:xfrm>
              <a:prstGeom prst="rect">
                <a:avLst/>
              </a:prstGeom>
              <a:blipFill rotWithShape="1">
                <a:blip r:embed="rId2"/>
                <a:stretch>
                  <a:fillRect l="-1000" t="-943" r="-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3782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30804"/>
                <a:ext cx="9144000" cy="5622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QM1 Concept test 1.5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 the energy eigenfunctions of the hydrogen atom (ignore spin). Choose all of the following statements that are correct about a hydrogen atom in the state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210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200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hydrogen atom has a definite value of energy.</a:t>
                </a: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hydrogen atom has a definite value of the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the angular momentum.</a:t>
                </a: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hydrogen atom has a definite value of the magnitude of the angular momentum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0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   B. 2 only    C. 1 and 2 only    D. 1 and 3 only   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  <a:p>
                <a:r>
                  <a:rPr lang="en-US" dirty="0"/>
                  <a:t> 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804"/>
                <a:ext cx="9144000" cy="5622373"/>
              </a:xfrm>
              <a:prstGeom prst="rect">
                <a:avLst/>
              </a:prstGeom>
              <a:blipFill rotWithShape="1">
                <a:blip r:embed="rId2"/>
                <a:stretch>
                  <a:fillRect l="-1000" t="-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25940"/>
                <a:ext cx="9144000" cy="6278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QM1 Concept test 1.6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possible energy of an electron in a hydrogen atom is denoted by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the stationary state wavefunction is represented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𝜃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𝜙</m:t>
                        </m:r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𝑛𝑙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)∙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𝜙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correct. Ignore the spin degree of freedom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only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depends on the quantum number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both the Bohr model and the quantum mechanical model. </a:t>
                </a: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 is no degeneracy in the stationary states if the azimuthal quantum number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𝑙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degeneracy of a stationary state is typically higher if it corresponds to a higher energy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0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   B. 3 only    C. 1 and 3 only     D. 2 and 3 only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940"/>
                <a:ext cx="9144000" cy="6278642"/>
              </a:xfrm>
              <a:prstGeom prst="rect">
                <a:avLst/>
              </a:prstGeom>
              <a:blipFill rotWithShape="1">
                <a:blip r:embed="rId2"/>
                <a:stretch>
                  <a:fillRect l="-1000" t="-777" r="-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3758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QM1 Concept test 1.7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 spherical polar coordinate, we can write the stationary state wave function for the hydrogen atom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𝜙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𝜃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𝜙</m:t>
                        </m:r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𝑛𝑙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)∙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sub>
                        </m:sSub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 (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𝜙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Choose all of the following statements that are correct about the standard normalization conditions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𝑛𝑙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sub>
                        </m:sSub>
                      </m:e>
                      <m:sup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p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 (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𝜙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sup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𝜙</m:t>
                        </m:r>
                        <m:nary>
                          <m:nary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𝜋</m:t>
                            </m:r>
                          </m:sup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𝑑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𝜃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  <a:ea typeface="Cambria Math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  <a:ea typeface="Cambria Math"/>
                                                <a:cs typeface="Times New Roman" panose="02020603050405020304" pitchFamily="18" charset="0"/>
                                              </a:rPr>
                                              <m:t>𝑌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  <a:ea typeface="Cambria Math"/>
                                                <a:cs typeface="Times New Roman" panose="02020603050405020304" pitchFamily="18" charset="0"/>
                                              </a:rPr>
                                              <m:t>𝑙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sz="2400" i="1"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  <m:t>𝑚</m:t>
                                        </m:r>
                                      </m:sup>
                                    </m:sSup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 (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𝜃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𝜙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e>
                    </m:nary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sup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𝜙</m:t>
                        </m:r>
                        <m:nary>
                          <m:nary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𝜋</m:t>
                            </m:r>
                          </m:sup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𝑑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𝜃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  <a:ea typeface="Cambria Math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  <a:ea typeface="Cambria Math"/>
                                                <a:cs typeface="Times New Roman" panose="02020603050405020304" pitchFamily="18" charset="0"/>
                                              </a:rPr>
                                              <m:t>𝑌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  <a:ea typeface="Cambria Math"/>
                                                <a:cs typeface="Times New Roman" panose="02020603050405020304" pitchFamily="18" charset="0"/>
                                              </a:rPr>
                                              <m:t>𝑙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sz="2400" i="1"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  <m:t>𝑚</m:t>
                                        </m:r>
                                      </m:sup>
                                    </m:sSup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 (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𝜃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𝜙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func>
                              <m:func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 i="0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240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𝜃</m:t>
                                </m:r>
                              </m:e>
                            </m:func>
                          </m:e>
                        </m:nary>
                      </m:e>
                    </m:nary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𝑛𝑙</m:t>
                                    </m:r>
                                  </m:sub>
                                </m:sSub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𝑑𝑟</m:t>
                        </m:r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=1</m:t>
                        </m:r>
                      </m:e>
                    </m:nary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𝑛𝑙</m:t>
                                    </m:r>
                                  </m:sub>
                                </m:sSub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𝑑𝑟</m:t>
                        </m:r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=1</m:t>
                        </m:r>
                      </m:e>
                    </m:nary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eriod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and 3 only    B. 1 and 4 only    C. 2 and 3 only    D. 2 and 4 only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none of the above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375848"/>
              </a:xfrm>
              <a:prstGeom prst="rect">
                <a:avLst/>
              </a:prstGeom>
              <a:blipFill rotWithShape="1">
                <a:blip r:embed="rId2"/>
                <a:stretch>
                  <a:fillRect l="-1000" t="-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609600"/>
                <a:ext cx="9144000" cy="5125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QM1 Concept Test 1.8</a:t>
                </a:r>
              </a:p>
              <a:p>
                <a:endParaRPr lang="en-US" sz="2400" i="1" dirty="0" smtClean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the energy eigenfunctions of the hydrogen atom (ignore spin).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probability of finding an electron between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𝑎𝑛𝑑</m:t>
                    </m:r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𝑑𝑟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a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hydrogen atom in the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ground state,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𝑎𝑛𝑑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𝑑𝑟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sup>
                      <m:e>
                        <m:nary>
                          <m:naryPr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𝜋</m:t>
                            </m:r>
                          </m:sup>
                          <m:e>
                            <m:func>
                              <m:func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uncPr>
                              <m:fName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  <a:ea typeface="Cambria Math"/>
                                              </a:rPr>
                                              <m:t>𝑛𝑙𝑚</m:t>
                                            </m:r>
                                          </m:sub>
                                        </m:sSub>
                                        <m:d>
                                          <m:d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𝑟</m:t>
                                            </m:r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,</m:t>
                                            </m:r>
                                            <m:r>
                                              <a:rPr lang="en-US" sz="24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𝜃</m:t>
                                            </m:r>
                                          </m:e>
                                        </m:d>
                                      </m:e>
                                    </m:d>
                                  </m:e>
                                  <m:sup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𝑑𝑟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/>
                                    <a:ea typeface="Cambria Math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𝑑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𝑑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𝜙</m:t>
                                </m:r>
                              </m:e>
                            </m:func>
                          </m:e>
                        </m:nary>
                      </m:e>
                    </m:nary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𝑎𝑛𝑑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𝑑𝑟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𝜋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𝑛𝑙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𝑑𝑟</m:t>
                    </m:r>
                    <m:nary>
                      <m:nary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sup>
                      <m:e>
                        <m:func>
                          <m:func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  <a:ea typeface="Cambria Math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  <a:ea typeface="Cambria Math"/>
                                                <a:cs typeface="Times New Roman" panose="02020603050405020304" pitchFamily="18" charset="0"/>
                                              </a:rPr>
                                              <m:t>𝑌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  <a:ea typeface="Cambria Math"/>
                                                <a:cs typeface="Times New Roman" panose="02020603050405020304" pitchFamily="18" charset="0"/>
                                              </a:rPr>
                                              <m:t>𝑙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sz="2400" i="1"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  <m:t>𝑚</m:t>
                                        </m:r>
                                      </m:sup>
                                    </m:sSup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 (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𝜃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𝑑𝑟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/>
                                <a:ea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𝑑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func>
                      </m:e>
                    </m:nary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𝑎𝑛𝑑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𝑑𝑟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𝑛𝑙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𝑑𝑟</m:t>
                    </m:r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B. 1 and 2 only C. 1 and 3 only D. 2 and 3 only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9600"/>
                <a:ext cx="9144000" cy="5125827"/>
              </a:xfrm>
              <a:prstGeom prst="rect">
                <a:avLst/>
              </a:prstGeom>
              <a:blipFill rotWithShape="0">
                <a:blip r:embed="rId2"/>
                <a:stretch>
                  <a:fillRect l="-1000" t="-951" b="-17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8713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0" y="802800"/>
                <a:ext cx="9144000" cy="53952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QM1 Concept Test 1.9</a:t>
                </a:r>
                <a:endParaRPr lang="en-US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the energy eigenfunctions of the hydrogen atom (ignore spin). Choose all of the following statements that are correct about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probability of finding an electron between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𝑎𝑛𝑑</m:t>
                    </m:r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𝑑𝑟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a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hydrogen atom in the ground state,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𝑎𝑛𝑑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𝑑𝑟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𝑛𝑙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𝑑𝑟</m:t>
                    </m:r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Tx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𝑎𝑛𝑑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𝑑𝑟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𝑛𝑙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𝑑𝑟</m:t>
                    </m:r>
                    <m:nary>
                      <m:nary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sup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𝜙</m:t>
                        </m:r>
                        <m:nary>
                          <m:naryPr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𝜋</m:t>
                            </m:r>
                          </m:sup>
                          <m:e>
                            <m:func>
                              <m:func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uncPr>
                              <m:fName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  <a:ea typeface="Cambria Math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2400" i="1">
                                                    <a:latin typeface="Cambria Math" panose="02040503050406030204" pitchFamily="18" charset="0"/>
                                                    <a:ea typeface="Cambria Math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400" i="1">
                                                    <a:latin typeface="Cambria Math"/>
                                                    <a:ea typeface="Cambria Math"/>
                                                    <a:cs typeface="Times New Roman" panose="02020603050405020304" pitchFamily="18" charset="0"/>
                                                  </a:rPr>
                                                  <m:t>𝑌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400" i="1">
                                                    <a:latin typeface="Cambria Math"/>
                                                    <a:ea typeface="Cambria Math"/>
                                                    <a:cs typeface="Times New Roman" panose="02020603050405020304" pitchFamily="18" charset="0"/>
                                                  </a:rPr>
                                                  <m:t>𝑙</m:t>
                                                </m:r>
                                              </m:sub>
                                            </m:sSub>
                                          </m:e>
                                          <m:sup>
                                            <m:r>
                                              <a:rPr lang="en-US" sz="2400" i="1">
                                                <a:latin typeface="Cambria Math"/>
                                                <a:ea typeface="Cambria Math"/>
                                                <a:cs typeface="Times New Roman" panose="02020603050405020304" pitchFamily="18" charset="0"/>
                                              </a:rPr>
                                              <m:t>𝑚</m:t>
                                            </m:r>
                                          </m:sup>
                                        </m:sSup>
                                        <m:r>
                                          <a:rPr lang="en-US" sz="2400" i="1"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  <m:t> (</m:t>
                                        </m:r>
                                        <m:r>
                                          <a:rPr lang="en-US" sz="2400" i="1"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  <m:t>𝜃</m:t>
                                        </m:r>
                                        <m:r>
                                          <a:rPr lang="en-US" sz="2400" i="1"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  <m:t>)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/>
                                    <a:ea typeface="Cambria Math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𝑑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</m:func>
                          </m:e>
                        </m:nary>
                      </m:e>
                    </m:nary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Tx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𝑎𝑛𝑑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𝑑𝑟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4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𝜋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𝑛𝑙𝑚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𝑟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𝑑𝑟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lphaU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B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en-US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C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D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and 2 only 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and  3 only 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02800"/>
                <a:ext cx="9144000" cy="5395260"/>
              </a:xfrm>
              <a:prstGeom prst="rect">
                <a:avLst/>
              </a:prstGeom>
              <a:blipFill rotWithShape="0">
                <a:blip r:embed="rId2"/>
                <a:stretch>
                  <a:fillRect l="-1000" t="-904" b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4605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422</Words>
  <Application>Microsoft Office PowerPoint</Application>
  <PresentationFormat>On-screen Show (4:3)</PresentationFormat>
  <Paragraphs>133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emily</dc:creator>
  <cp:lastModifiedBy>emily marshman</cp:lastModifiedBy>
  <cp:revision>29</cp:revision>
  <dcterms:created xsi:type="dcterms:W3CDTF">2014-01-03T16:02:20Z</dcterms:created>
  <dcterms:modified xsi:type="dcterms:W3CDTF">2015-01-20T15:10:37Z</dcterms:modified>
</cp:coreProperties>
</file>