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68" r:id="rId5"/>
    <p:sldId id="256" r:id="rId6"/>
    <p:sldId id="257" r:id="rId7"/>
    <p:sldId id="258" r:id="rId8"/>
    <p:sldId id="259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A71F-A545-45A0-82D7-5FE69962324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7EEB-EBCC-4E9C-8DEF-992E15F04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05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A71F-A545-45A0-82D7-5FE69962324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7EEB-EBCC-4E9C-8DEF-992E15F04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3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A71F-A545-45A0-82D7-5FE69962324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7EEB-EBCC-4E9C-8DEF-992E15F04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803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A71F-A545-45A0-82D7-5FE69962324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7EEB-EBCC-4E9C-8DEF-992E15F04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444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A71F-A545-45A0-82D7-5FE69962324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7EEB-EBCC-4E9C-8DEF-992E15F04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02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A71F-A545-45A0-82D7-5FE69962324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7EEB-EBCC-4E9C-8DEF-992E15F04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218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A71F-A545-45A0-82D7-5FE69962324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7EEB-EBCC-4E9C-8DEF-992E15F04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112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A71F-A545-45A0-82D7-5FE69962324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7EEB-EBCC-4E9C-8DEF-992E15F04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931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A71F-A545-45A0-82D7-5FE69962324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7EEB-EBCC-4E9C-8DEF-992E15F04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631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A71F-A545-45A0-82D7-5FE69962324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7EEB-EBCC-4E9C-8DEF-992E15F04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830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A71F-A545-45A0-82D7-5FE69962324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7EEB-EBCC-4E9C-8DEF-992E15F04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948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0A71F-A545-45A0-82D7-5FE69962324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47EEB-EBCC-4E9C-8DEF-992E15F04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768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0" y="-5080"/>
                <a:ext cx="9144000" cy="69865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</a:t>
                </a:r>
                <a:r>
                  <a:rPr lang="en-US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Concept test 5.1 </a:t>
                </a:r>
                <a:endParaRPr lang="en-US" sz="28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 are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three distinguishable particles with the same mass in a one dimensional infinite square well.   The single particle stationary states 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2, 3,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…) where </a:t>
                </a:r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 is the lowest energy state.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for the three particle system. Ignore spin.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The ground state of the three particle system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a first excited state of the three particle system.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The degeneracy of the first excited state is 3. 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B. 1 and 2 only C. 1 and 3 only D. 2 and 3 only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-5080"/>
                <a:ext cx="9144000" cy="6986528"/>
              </a:xfrm>
              <a:prstGeom prst="rect">
                <a:avLst/>
              </a:prstGeom>
              <a:blipFill rotWithShape="1">
                <a:blip r:embed="rId2"/>
                <a:stretch>
                  <a:fillRect l="-1333" t="-873" r="-1733" b="-14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7233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45720"/>
                <a:ext cx="9144000" cy="65556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5.2 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 are three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identical </a:t>
                </a:r>
                <a:r>
                  <a:rPr lang="en-US" sz="2800" u="sng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spinless</a:t>
                </a:r>
                <a:r>
                  <a:rPr lang="en-US" sz="28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bosons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a one dimensional infinite square well.  The single particle stationary states 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US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=1, 2, 3, …). Choose all of the following statements that are correct for the three particle system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Ignore spin.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The ground state of the three particle system is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a first excited state of the three particle system.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The degeneracy of the first excited state is 3. 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B. 1 and 2 only C. 1 and 3 only D. 2 and 3 only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none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the above</a:t>
                </a: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720"/>
                <a:ext cx="9144000" cy="6555641"/>
              </a:xfrm>
              <a:prstGeom prst="rect">
                <a:avLst/>
              </a:prstGeom>
              <a:blipFill rotWithShape="1">
                <a:blip r:embed="rId2"/>
                <a:stretch>
                  <a:fillRect l="-1333" t="-930" r="-800" b="-1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936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0" y="0"/>
                <a:ext cx="9144000" cy="72635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5.3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 are three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identical </a:t>
                </a:r>
                <a:r>
                  <a:rPr lang="en-US" sz="2800" u="sng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spinless</a:t>
                </a:r>
                <a:r>
                  <a:rPr lang="en-US" sz="28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fermions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a one dimensional infinite square well.  The single particle stationary states 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US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=1, 2, 3, …). Choose all of the following statements that are correct for the three particle system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Ignore spin.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The ground state of the three particle system is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a first excited state of the three particle system.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The degeneracy of the first excited state is 3. 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B. 1 and 2 only C. 1 and 3 only D. 2 and 3 only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None of the above.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7263527"/>
              </a:xfrm>
              <a:prstGeom prst="rect">
                <a:avLst/>
              </a:prstGeom>
              <a:blipFill rotWithShape="1">
                <a:blip r:embed="rId2"/>
                <a:stretch>
                  <a:fillRect l="-1333" t="-839" r="-2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2507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5080"/>
                <a:ext cx="9144000" cy="7109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5.4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Suppose you have three particles and three distinct one-particle states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28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(</m:t>
                    </m:r>
                    <m:r>
                      <a:rPr lang="en-US" sz="2800" b="0" i="1" smtClean="0">
                        <a:latin typeface="Cambria Math"/>
                      </a:rPr>
                      <m:t>𝑥</m:t>
                    </m:r>
                    <m:r>
                      <a:rPr lang="en-US" sz="2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</a:rPr>
                          <m:t>𝜓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𝑐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(</m:t>
                    </m:r>
                    <m:r>
                      <a:rPr lang="en-US" sz="2800" b="0" i="1" smtClean="0">
                        <a:latin typeface="Cambria Math"/>
                      </a:rPr>
                      <m:t>𝑥</m:t>
                    </m:r>
                    <m:r>
                      <a:rPr lang="en-US" sz="2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the three particles are distinguishable particles, you can construct 27 different three particle states.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the three particles are identical bosons, you can construct four different three-particle states.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the three particles are identical fermions, you can construct only one three-particle state.</a:t>
                </a:r>
              </a:p>
              <a:p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B.  2 only  C.  3 only  D.  1 and 2 only  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1 and 3 only 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080"/>
                <a:ext cx="9144000" cy="7109639"/>
              </a:xfrm>
              <a:prstGeom prst="rect">
                <a:avLst/>
              </a:prstGeom>
              <a:blipFill rotWithShape="1">
                <a:blip r:embed="rId2"/>
                <a:stretch>
                  <a:fillRect l="-1333" t="-858" r="-2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7023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" y="0"/>
            <a:ext cx="9138920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QM2 Concept test 5.5</a:t>
            </a: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neutral atom with a nuclear charge </a:t>
            </a:r>
            <a:r>
              <a:rPr lang="en-US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Ze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in its ground state. If we ignore the mutual repulsion between the electrons, the individual electrons occupy single particle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hydrogenic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states (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n, l, m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called the orbitals. Choose all of the following statements that are correct. </a:t>
            </a: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(1) For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=2, there are only two possible orbitals given by (2,1,0) and (2,0,0). 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(2) The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=2 shell can only hold a maximum of 8 electrons. 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(3) If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even,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spin quantum number for the atom in the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state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must be zero. </a:t>
            </a: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1 only B. 2 only C. 1 and 3 only D. 2 and 3 only 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All of the above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068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615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5.6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ground state electron configuration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(spectroscopic notation) of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carbon is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32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3200" b="0" i="1" smtClean="0">
                            <a:latin typeface="Cambria Math"/>
                          </a:rPr>
                          <m:t>3</m:t>
                        </m:r>
                      </m:sup>
                      <m:e>
                        <m:sSub>
                          <m:sSubPr>
                            <m:ctrlPr>
                              <a:rPr lang="en-US" sz="32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sPre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the carbon atom in the ground state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(1) The total spin quantum number S is 1.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 The total orbital angular momentum quantum number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equal to 1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(3) The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total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angular momentum quantum number J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equal to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B. 2 only C. 1 and 2 only D. 2 and 3 only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All of the above</a:t>
                </a: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615785"/>
              </a:xfrm>
              <a:prstGeom prst="rect">
                <a:avLst/>
              </a:prstGeom>
              <a:blipFill rotWithShape="1">
                <a:blip r:embed="rId2"/>
                <a:stretch>
                  <a:fillRect l="-1333" t="-922" r="-2200" b="-16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6898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54471"/>
                <a:ext cx="9144000" cy="65556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5.7 </a:t>
                </a:r>
              </a:p>
              <a:p>
                <a:pPr algn="ctr"/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ground state configuration of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nitrogen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/>
                        <a:cs typeface="Times New Roman" panose="02020603050405020304" pitchFamily="18" charset="0"/>
                      </a:rPr>
                      <m:t>1</m:t>
                    </m:r>
                    <m:sSup>
                      <m:sSup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  <m:sup>
                        <m: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800" b="0" i="0" smtClean="0">
                        <a:latin typeface="Cambria Math"/>
                        <a:cs typeface="Times New Roman" panose="02020603050405020304" pitchFamily="18" charset="0"/>
                      </a:rPr>
                      <m:t>2</m:t>
                    </m:r>
                    <m:sSup>
                      <m:sSup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  <m:sup>
                        <m: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800" b="0" i="0" smtClean="0">
                        <a:latin typeface="Cambria Math"/>
                        <a:cs typeface="Times New Roman" panose="02020603050405020304" pitchFamily="18" charset="0"/>
                      </a:rPr>
                      <m:t>2</m:t>
                    </m:r>
                    <m:sSup>
                      <m:sSup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p</m:t>
                        </m:r>
                      </m:e>
                      <m:sup>
                        <m: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Choose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 of the following statements that are correct according to </a:t>
                </a:r>
                <a:r>
                  <a:rPr lang="en-US" sz="2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Hund’s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first rule.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(1) The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three outermost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electrons in the ground state of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nitrogen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must be in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completely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antisymmetric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spin state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 The total spin quantum number in the ground state of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nitrogen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S=3/2. 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(3) The total spin quantum number in the ground state of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nitrogen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same as the total spin quantum number in the ground state of helium. 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B. 2 only C. 1 and 3 only D. 2 and 3 only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4471"/>
                <a:ext cx="9144000" cy="6555641"/>
              </a:xfrm>
              <a:prstGeom prst="rect">
                <a:avLst/>
              </a:prstGeom>
              <a:blipFill rotWithShape="1">
                <a:blip r:embed="rId2"/>
                <a:stretch>
                  <a:fillRect l="-1333" t="-930" b="-1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1470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6458" y="20320"/>
                <a:ext cx="9144000" cy="65556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5.8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ground state configuration of oxygen is 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/>
                        <a:cs typeface="Times New Roman" panose="02020603050405020304" pitchFamily="18" charset="0"/>
                      </a:rPr>
                      <m:t>1</m:t>
                    </m:r>
                    <m:sSup>
                      <m:sSup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  <m:sup>
                        <m: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800" b="0" i="0" smtClean="0">
                        <a:latin typeface="Cambria Math"/>
                        <a:cs typeface="Times New Roman" panose="02020603050405020304" pitchFamily="18" charset="0"/>
                      </a:rPr>
                      <m:t>2</m:t>
                    </m:r>
                    <m:sSup>
                      <m:sSup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  <m:sup>
                        <m: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800" b="0" i="0" smtClean="0">
                        <a:latin typeface="Cambria Math"/>
                        <a:cs typeface="Times New Roman" panose="02020603050405020304" pitchFamily="18" charset="0"/>
                      </a:rPr>
                      <m:t>2</m:t>
                    </m:r>
                    <m:sSup>
                      <m:sSup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p</m:t>
                        </m:r>
                      </m:e>
                      <m:sup>
                        <m: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according to </a:t>
                </a:r>
                <a:r>
                  <a:rPr lang="en-US" sz="2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Hund’s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second rule.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(1) The </a:t>
                </a:r>
                <a:r>
                  <a:rPr lang="en-US" sz="28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total orbital </a:t>
                </a:r>
                <a:r>
                  <a:rPr lang="en-US" sz="2800" u="sng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8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ground state of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oxygen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atom must </a:t>
                </a:r>
                <a:r>
                  <a:rPr lang="en-US" sz="28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 </a:t>
                </a:r>
                <a:r>
                  <a:rPr lang="en-US" sz="28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completely symmetric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four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outermost electrons in the ground state of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oxygen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atom each have an orbital angular momentum quantum number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𝑙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=1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(3) The ground state of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oxygen atom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 a total orbital angular momentum quantum number L=2. 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B. 2 only C. 1 and 2 D. 2 and 3 E. All of the above</a:t>
                </a: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8" y="20320"/>
                <a:ext cx="9144000" cy="6555641"/>
              </a:xfrm>
              <a:prstGeom prst="rect">
                <a:avLst/>
              </a:prstGeom>
              <a:blipFill rotWithShape="1">
                <a:blip r:embed="rId2"/>
                <a:stretch>
                  <a:fillRect l="-1333" t="-929" b="-15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6081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-35560" y="0"/>
                <a:ext cx="9144000" cy="65556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5.9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 of the following statements that are correct. </a:t>
                </a:r>
              </a:p>
              <a:p>
                <a:pPr marL="514350" indent="-514350">
                  <a:buAutoNum type="arabicParenBoth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two outermost electrons in the ground state of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</a:t>
                </a:r>
                <a:r>
                  <a:rPr lang="en-US" sz="28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helium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atom cannot be in the symmetric spin state according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the Pauli’s exclusion principle. </a:t>
                </a:r>
              </a:p>
              <a:p>
                <a:pPr marL="514350" indent="-514350">
                  <a:buFontTx/>
                  <a:buAutoNum type="arabicParenBoth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two outermost electrons in the ground state of a </a:t>
                </a:r>
                <a:r>
                  <a:rPr lang="en-US" sz="28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carbon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atom cannot be in the symmetric spin state because the ground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state configuration of carbon is 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/>
                        <a:cs typeface="Times New Roman" panose="02020603050405020304" pitchFamily="18" charset="0"/>
                      </a:rPr>
                      <m:t>1</m:t>
                    </m:r>
                    <m:sSup>
                      <m:sSupPr>
                        <m:ctrlP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  <m:sup>
                        <m:r>
                          <a:rPr lang="en-US" sz="280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800">
                        <a:latin typeface="Cambria Math"/>
                        <a:cs typeface="Times New Roman" panose="02020603050405020304" pitchFamily="18" charset="0"/>
                      </a:rPr>
                      <m:t>2</m:t>
                    </m:r>
                    <m:sSup>
                      <m:sSupPr>
                        <m:ctrlP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  <m:sup>
                        <m:r>
                          <a:rPr lang="en-US" sz="280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800">
                        <a:latin typeface="Cambria Math"/>
                        <a:cs typeface="Times New Roman" panose="02020603050405020304" pitchFamily="18" charset="0"/>
                      </a:rPr>
                      <m:t>2</m:t>
                    </m:r>
                    <m:sSup>
                      <m:sSupPr>
                        <m:ctrlP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/>
                            <a:cs typeface="Times New Roman" panose="02020603050405020304" pitchFamily="18" charset="0"/>
                          </a:rPr>
                          <m:t>p</m:t>
                        </m:r>
                      </m:e>
                      <m:sup>
                        <m:r>
                          <a:rPr lang="en-US" sz="280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 marL="514350" indent="-514350">
                  <a:buFontTx/>
                  <a:buAutoNum type="arabicParenBoth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Any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atom in the ground state whose outermost electron configuration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2</m:t>
                    </m:r>
                    <m:sSup>
                      <m:sSup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,3</m:t>
                    </m:r>
                    <m:sSup>
                      <m:sSup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  <a:cs typeface="Times New Roman" panose="02020603050405020304" pitchFamily="18" charset="0"/>
                      </a:rPr>
                      <m:t>4</m:t>
                    </m:r>
                    <m:sSup>
                      <m:sSup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will have the same spectroscopic notation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2800" b="0" i="1" smtClean="0">
                            <a:latin typeface="Cambria Math"/>
                          </a:rPr>
                          <m:t>3</m:t>
                        </m:r>
                      </m:sup>
                      <m:e>
                        <m:sSub>
                          <m:sSubPr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sPre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B. 2 only C. 1 and 3 only D. 2 and 3 only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5560" y="0"/>
                <a:ext cx="9144000" cy="6555641"/>
              </a:xfrm>
              <a:prstGeom prst="rect">
                <a:avLst/>
              </a:prstGeom>
              <a:blipFill rotWithShape="1">
                <a:blip r:embed="rId2"/>
                <a:stretch>
                  <a:fillRect l="-1333" t="-930" r="-1067" b="-1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4982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1282</Words>
  <Application>Microsoft Office PowerPoint</Application>
  <PresentationFormat>On-screen Show (4:3)</PresentationFormat>
  <Paragraphs>89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emily</cp:lastModifiedBy>
  <cp:revision>16</cp:revision>
  <dcterms:created xsi:type="dcterms:W3CDTF">2014-02-01T16:01:16Z</dcterms:created>
  <dcterms:modified xsi:type="dcterms:W3CDTF">2014-02-03T23:39:38Z</dcterms:modified>
</cp:coreProperties>
</file>