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5" r:id="rId8"/>
    <p:sldId id="262" r:id="rId9"/>
    <p:sldId id="263" r:id="rId10"/>
    <p:sldId id="266" r:id="rId11"/>
    <p:sldId id="267" r:id="rId12"/>
    <p:sldId id="268"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536"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B978F-204D-4C0D-AF44-4908DB85E7A8}"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2212903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B978F-204D-4C0D-AF44-4908DB85E7A8}"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115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B978F-204D-4C0D-AF44-4908DB85E7A8}"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30860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B978F-204D-4C0D-AF44-4908DB85E7A8}"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317132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B978F-204D-4C0D-AF44-4908DB85E7A8}"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2127569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B978F-204D-4C0D-AF44-4908DB85E7A8}"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233548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B978F-204D-4C0D-AF44-4908DB85E7A8}" type="datetimeFigureOut">
              <a:rPr lang="en-US" smtClean="0"/>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456052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B978F-204D-4C0D-AF44-4908DB85E7A8}" type="datetimeFigureOut">
              <a:rPr lang="en-US" smtClean="0"/>
              <a:t>10/25/2014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1619231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B978F-204D-4C0D-AF44-4908DB85E7A8}" type="datetimeFigureOut">
              <a:rPr lang="en-US" smtClean="0"/>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1378484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B978F-204D-4C0D-AF44-4908DB85E7A8}"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373432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B978F-204D-4C0D-AF44-4908DB85E7A8}"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444517-EED7-442A-8938-3B63651F3714}" type="slidenum">
              <a:rPr lang="en-US" smtClean="0"/>
              <a:t>‹#›</a:t>
            </a:fld>
            <a:endParaRPr lang="en-US"/>
          </a:p>
        </p:txBody>
      </p:sp>
    </p:spTree>
    <p:extLst>
      <p:ext uri="{BB962C8B-B14F-4D97-AF65-F5344CB8AC3E}">
        <p14:creationId xmlns:p14="http://schemas.microsoft.com/office/powerpoint/2010/main" val="292243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B978F-204D-4C0D-AF44-4908DB85E7A8}" type="datetimeFigureOut">
              <a:rPr lang="en-US" smtClean="0"/>
              <a:t>10/25/2014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444517-EED7-442A-8938-3B63651F3714}" type="slidenum">
              <a:rPr lang="en-US" smtClean="0"/>
              <a:t>‹#›</a:t>
            </a:fld>
            <a:endParaRPr lang="en-US"/>
          </a:p>
        </p:txBody>
      </p:sp>
    </p:spTree>
    <p:extLst>
      <p:ext uri="{BB962C8B-B14F-4D97-AF65-F5344CB8AC3E}">
        <p14:creationId xmlns:p14="http://schemas.microsoft.com/office/powerpoint/2010/main" val="3423191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0.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40.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170.png"/><Relationship Id="rId5" Type="http://schemas.openxmlformats.org/officeDocument/2006/relationships/image" Target="../media/image210.png"/><Relationship Id="rId4" Type="http://schemas.openxmlformats.org/officeDocument/2006/relationships/image" Target="../media/image200.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1.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270.png"/><Relationship Id="rId5" Type="http://schemas.openxmlformats.org/officeDocument/2006/relationships/image" Target="../media/image260.png"/><Relationship Id="rId4" Type="http://schemas.openxmlformats.org/officeDocument/2006/relationships/image" Target="../media/image251.png"/></Relationships>
</file>

<file path=ppt/slides/_rels/slide8.xml.rels><?xml version="1.0" encoding="UTF-8" standalone="yes"?>
<Relationships xmlns="http://schemas.openxmlformats.org/package/2006/relationships"><Relationship Id="rId3" Type="http://schemas.openxmlformats.org/officeDocument/2006/relationships/image" Target="../media/image200.png"/><Relationship Id="rId7"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170.png"/><Relationship Id="rId4" Type="http://schemas.openxmlformats.org/officeDocument/2006/relationships/image" Target="../media/image210.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0" y="-31219"/>
                <a:ext cx="12192000" cy="6282626"/>
              </a:xfrm>
            </p:spPr>
            <p:txBody>
              <a:bodyPr/>
              <a:lstStyle/>
              <a:p>
                <a:pPr lvl="0" algn="l"/>
                <a:r>
                  <a:rPr lang="en-US" sz="1600" dirty="0" smtClean="0">
                    <a:latin typeface="Times New Roman" panose="02020603050405020304" pitchFamily="18" charset="0"/>
                    <a:cs typeface="Times New Roman" panose="02020603050405020304" pitchFamily="18" charset="0"/>
                  </a:rPr>
                  <a:t>For all of the following questions,</a:t>
                </a:r>
              </a:p>
              <a:p>
                <a:pPr marL="342900" lvl="0" indent="-342900" algn="l">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a:t>
                </a:r>
                <a:r>
                  <a:rPr lang="en-US" sz="1600" dirty="0" smtClean="0">
                    <a:latin typeface="Times New Roman" panose="02020603050405020304" pitchFamily="18" charset="0"/>
                    <a:cs typeface="Times New Roman" panose="02020603050405020304" pitchFamily="18" charset="0"/>
                  </a:rPr>
                  <a:t>ssume </a:t>
                </a:r>
                <a:r>
                  <a:rPr lang="en-US" sz="1600" dirty="0">
                    <a:latin typeface="Times New Roman" panose="02020603050405020304" pitchFamily="18" charset="0"/>
                    <a:cs typeface="Times New Roman" panose="02020603050405020304" pitchFamily="18" charset="0"/>
                  </a:rPr>
                  <a:t>that the source emits a highly collimated stream of photons (photons emitted as a single ray having an infinitesimally small width</a:t>
                </a:r>
                <a:r>
                  <a:rPr lang="en-US" sz="1600" dirty="0" smtClean="0">
                    <a:latin typeface="Times New Roman" panose="02020603050405020304" pitchFamily="18" charset="0"/>
                    <a:cs typeface="Times New Roman" panose="02020603050405020304" pitchFamily="18" charset="0"/>
                  </a:rPr>
                  <a:t>).</a:t>
                </a:r>
              </a:p>
              <a:p>
                <a:pPr marL="342900" indent="-342900" algn="l">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“Which-path” information is known when each detector D1 and D2 shown below can only project the component of the photon state </a:t>
                </a:r>
                <a:r>
                  <a:rPr lang="en-US" sz="1600" dirty="0" smtClean="0">
                    <a:latin typeface="Times New Roman" panose="02020603050405020304" pitchFamily="18" charset="0"/>
                    <a:cs typeface="Times New Roman" panose="02020603050405020304" pitchFamily="18" charset="0"/>
                  </a:rPr>
                  <a:t>from </a:t>
                </a:r>
                <a:r>
                  <a:rPr lang="en-US" sz="1600" dirty="0">
                    <a:latin typeface="Times New Roman" panose="02020603050405020304" pitchFamily="18" charset="0"/>
                    <a:cs typeface="Times New Roman" panose="02020603050405020304" pitchFamily="18" charset="0"/>
                  </a:rPr>
                  <a:t>the U path or the L </a:t>
                </a:r>
                <a:r>
                  <a:rPr lang="en-US" sz="1600" dirty="0" smtClean="0">
                    <a:latin typeface="Times New Roman" panose="02020603050405020304" pitchFamily="18" charset="0"/>
                    <a:cs typeface="Times New Roman" panose="02020603050405020304" pitchFamily="18" charset="0"/>
                  </a:rPr>
                  <a:t>path.</a:t>
                </a:r>
              </a:p>
              <a:p>
                <a:pPr marL="342900" indent="-342900" algn="l">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Choose a basis in which the state of the photon </a:t>
                </a:r>
              </a:p>
              <a:p>
                <a:pPr marL="800100" lvl="1" indent="-342900" algn="l">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from </a:t>
                </a:r>
                <a:r>
                  <a:rPr lang="en-US" sz="1600" dirty="0">
                    <a:latin typeface="Times New Roman" panose="02020603050405020304" pitchFamily="18" charset="0"/>
                    <a:cs typeface="Times New Roman" panose="02020603050405020304" pitchFamily="18" charset="0"/>
                  </a:rPr>
                  <a:t>the source towards BS1 can be represented </a:t>
                </a:r>
                <a:r>
                  <a:rPr lang="en-US" sz="1600" dirty="0" smtClean="0">
                    <a:latin typeface="Times New Roman" panose="02020603050405020304" pitchFamily="18" charset="0"/>
                    <a:cs typeface="Times New Roman" panose="02020603050405020304" pitchFamily="18" charset="0"/>
                  </a:rPr>
                  <a:t>by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𝑈</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1</m:t>
                              </m:r>
                            </m:e>
                          </m:mr>
                          <m:mr>
                            <m:e>
                              <m:r>
                                <a:rPr lang="en-US" sz="1600" i="1">
                                  <a:latin typeface="Cambria Math" panose="02040503050406030204" pitchFamily="18" charset="0"/>
                                </a:rPr>
                                <m:t>0</m:t>
                              </m:r>
                            </m:e>
                          </m:mr>
                        </m:m>
                      </m:e>
                    </m:d>
                  </m:oMath>
                </a14:m>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(see Figure 1) or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𝐿</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0</m:t>
                              </m:r>
                            </m:e>
                          </m:mr>
                          <m:mr>
                            <m:e>
                              <m:r>
                                <a:rPr lang="en-US" sz="1600" i="1">
                                  <a:latin typeface="Cambria Math" panose="02040503050406030204" pitchFamily="18" charset="0"/>
                                </a:rPr>
                                <m:t>1</m:t>
                              </m:r>
                            </m:e>
                          </m:mr>
                        </m:m>
                      </m:e>
                    </m:d>
                  </m:oMath>
                </a14:m>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(see figure 2)</a:t>
                </a:r>
                <a:endParaRPr lang="en-US" sz="1600" dirty="0">
                  <a:latin typeface="Times New Roman" panose="02020603050405020304" pitchFamily="18" charset="0"/>
                  <a:cs typeface="Times New Roman" panose="02020603050405020304" pitchFamily="18" charset="0"/>
                </a:endParaRPr>
              </a:p>
              <a:p>
                <a:pPr marL="800100" lvl="1" indent="-342900" algn="l">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inside the MZI is </a:t>
                </a:r>
                <a:r>
                  <a:rPr lang="en-US" sz="1600" dirty="0">
                    <a:latin typeface="Times New Roman" panose="02020603050405020304" pitchFamily="18" charset="0"/>
                    <a:cs typeface="Times New Roman" panose="02020603050405020304" pitchFamily="18" charset="0"/>
                  </a:rPr>
                  <a:t>represented by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𝑈</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1</m:t>
                              </m:r>
                            </m:e>
                          </m:mr>
                          <m:mr>
                            <m:e>
                              <m:r>
                                <a:rPr lang="en-US" sz="1600" i="1">
                                  <a:latin typeface="Cambria Math" panose="02040503050406030204" pitchFamily="18" charset="0"/>
                                </a:rPr>
                                <m:t>0</m:t>
                              </m:r>
                            </m:e>
                          </m:mr>
                        </m:m>
                      </m:e>
                    </m:d>
                  </m:oMath>
                </a14:m>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along the upper path state and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𝐿</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0</m:t>
                              </m:r>
                            </m:e>
                          </m:mr>
                          <m:mr>
                            <m:e>
                              <m:r>
                                <a:rPr lang="en-US" sz="1600" i="1">
                                  <a:latin typeface="Cambria Math" panose="02040503050406030204" pitchFamily="18" charset="0"/>
                                </a:rPr>
                                <m:t>1</m:t>
                              </m:r>
                            </m:e>
                          </m:mr>
                        </m:m>
                      </m:e>
                    </m:d>
                  </m:oMath>
                </a14:m>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along the lower path state (see Figure 3).</a:t>
                </a:r>
                <a:endParaRPr lang="en-US" sz="1600" dirty="0">
                  <a:latin typeface="Times New Roman" panose="02020603050405020304" pitchFamily="18" charset="0"/>
                  <a:cs typeface="Times New Roman" panose="02020603050405020304" pitchFamily="18" charset="0"/>
                </a:endParaRPr>
              </a:p>
              <a:p>
                <a:pPr marL="800100" lvl="1" indent="-342900" algn="l">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propagating </a:t>
                </a:r>
                <a:r>
                  <a:rPr lang="en-US" sz="1600" dirty="0">
                    <a:latin typeface="Times New Roman" panose="02020603050405020304" pitchFamily="18" charset="0"/>
                    <a:cs typeface="Times New Roman" panose="02020603050405020304" pitchFamily="18" charset="0"/>
                  </a:rPr>
                  <a:t>towards detector D1 is represented as path state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𝑈</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1</m:t>
                              </m:r>
                            </m:e>
                          </m:mr>
                          <m:mr>
                            <m:e>
                              <m:r>
                                <a:rPr lang="en-US" sz="1600" i="1">
                                  <a:latin typeface="Cambria Math" panose="02040503050406030204" pitchFamily="18" charset="0"/>
                                </a:rPr>
                                <m:t>0</m:t>
                              </m:r>
                            </m:e>
                          </m:mr>
                        </m:m>
                      </m:e>
                    </m:d>
                  </m:oMath>
                </a14:m>
                <a:r>
                  <a:rPr lang="en-US" sz="1600" dirty="0">
                    <a:latin typeface="Times New Roman" panose="02020603050405020304" pitchFamily="18" charset="0"/>
                    <a:cs typeface="Times New Roman" panose="02020603050405020304" pitchFamily="18" charset="0"/>
                  </a:rPr>
                  <a:t> and the state of the photon propagating towards detector D2 is represented as path state </a:t>
                </a:r>
                <a14:m>
                  <m:oMath xmlns:m="http://schemas.openxmlformats.org/officeDocument/2006/math">
                    <m:d>
                      <m:dPr>
                        <m:begChr m:val=""/>
                        <m:endChr m:val="〉"/>
                        <m:ctrlPr>
                          <a:rPr lang="en-US" sz="1600" i="1">
                            <a:latin typeface="Cambria Math" panose="02040503050406030204" pitchFamily="18" charset="0"/>
                          </a:rPr>
                        </m:ctrlPr>
                      </m:dPr>
                      <m:e>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𝐿</m:t>
                            </m:r>
                          </m:e>
                        </m:d>
                      </m:e>
                    </m:d>
                    <m:r>
                      <a:rPr lang="en-US" sz="1600" i="1">
                        <a:latin typeface="Cambria Math" panose="02040503050406030204" pitchFamily="18" charset="0"/>
                      </a:rPr>
                      <m:t>=</m:t>
                    </m:r>
                    <m:d>
                      <m:dPr>
                        <m:ctrlPr>
                          <a:rPr lang="en-US" sz="1600" i="1">
                            <a:latin typeface="Cambria Math" panose="02040503050406030204" pitchFamily="18" charset="0"/>
                          </a:rPr>
                        </m:ctrlPr>
                      </m:dPr>
                      <m:e>
                        <m:m>
                          <m:mPr>
                            <m:mcs>
                              <m:mc>
                                <m:mcPr>
                                  <m:count m:val="1"/>
                                  <m:mcJc m:val="center"/>
                                </m:mcPr>
                              </m:mc>
                            </m:mcs>
                            <m:ctrlPr>
                              <a:rPr lang="en-US" sz="1600" i="1">
                                <a:latin typeface="Cambria Math" panose="02040503050406030204" pitchFamily="18" charset="0"/>
                              </a:rPr>
                            </m:ctrlPr>
                          </m:mPr>
                          <m:mr>
                            <m:e>
                              <m:r>
                                <a:rPr lang="en-US" sz="1600" i="1">
                                  <a:latin typeface="Cambria Math" panose="02040503050406030204" pitchFamily="18" charset="0"/>
                                </a:rPr>
                                <m:t>0</m:t>
                              </m:r>
                            </m:e>
                          </m:mr>
                          <m:mr>
                            <m:e>
                              <m:r>
                                <a:rPr lang="en-US" sz="1600" i="1">
                                  <a:latin typeface="Cambria Math" panose="02040503050406030204" pitchFamily="18" charset="0"/>
                                </a:rPr>
                                <m:t>1</m:t>
                              </m:r>
                            </m:e>
                          </m:mr>
                        </m:m>
                      </m:e>
                    </m:d>
                  </m:oMath>
                </a14:m>
                <a:r>
                  <a:rPr lang="en-US" sz="1600" dirty="0" smtClean="0">
                    <a:latin typeface="Times New Roman" panose="02020603050405020304" pitchFamily="18" charset="0"/>
                    <a:cs typeface="Times New Roman" panose="02020603050405020304" pitchFamily="18" charset="0"/>
                  </a:rPr>
                  <a:t> (see Figure 3).</a:t>
                </a:r>
                <a:endParaRPr lang="en-US" sz="1600" dirty="0">
                  <a:latin typeface="Times New Roman" panose="02020603050405020304" pitchFamily="18" charset="0"/>
                  <a:cs typeface="Times New Roman" panose="02020603050405020304" pitchFamily="18" charset="0"/>
                </a:endParaRPr>
              </a:p>
              <a:p>
                <a:pPr lvl="0"/>
                <a:endParaRPr lang="en-US" dirty="0"/>
              </a:p>
              <a:p>
                <a:endParaRPr lang="en-US"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0" y="-31219"/>
                <a:ext cx="12192000" cy="6282626"/>
              </a:xfrm>
              <a:blipFill rotWithShape="0">
                <a:blip r:embed="rId2"/>
                <a:stretch>
                  <a:fillRect l="-250" t="-680"/>
                </a:stretch>
              </a:blipFill>
            </p:spPr>
            <p:txBody>
              <a:bodyPr/>
              <a:lstStyle/>
              <a:p>
                <a:r>
                  <a:rPr lang="en-US">
                    <a:noFill/>
                  </a:rPr>
                  <a:t> </a:t>
                </a:r>
              </a:p>
            </p:txBody>
          </p:sp>
        </mc:Fallback>
      </mc:AlternateContent>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0409" y="2939308"/>
            <a:ext cx="4055619" cy="3238564"/>
          </a:xfrm>
          <a:prstGeom prst="rect">
            <a:avLst/>
          </a:prstGeom>
          <a:noFill/>
        </p:spPr>
      </p:pic>
      <p:grpSp>
        <p:nvGrpSpPr>
          <p:cNvPr id="5" name="Group 6"/>
          <p:cNvGrpSpPr>
            <a:grpSpLocks/>
          </p:cNvGrpSpPr>
          <p:nvPr/>
        </p:nvGrpSpPr>
        <p:grpSpPr bwMode="auto">
          <a:xfrm>
            <a:off x="241721" y="4558590"/>
            <a:ext cx="2451100" cy="903288"/>
            <a:chOff x="0" y="0"/>
            <a:chExt cx="24511" cy="9042"/>
          </a:xfrm>
        </p:grpSpPr>
        <p:sp>
          <p:nvSpPr>
            <p:cNvPr id="6" name="Text Box 2"/>
            <p:cNvSpPr txBox="1">
              <a:spLocks noChangeArrowheads="1"/>
            </p:cNvSpPr>
            <p:nvPr/>
          </p:nvSpPr>
          <p:spPr bwMode="auto">
            <a:xfrm>
              <a:off x="0" y="5334"/>
              <a:ext cx="23736" cy="37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7"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 y="0"/>
              <a:ext cx="21463" cy="81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12"/>
          <p:cNvGrpSpPr>
            <a:grpSpLocks/>
          </p:cNvGrpSpPr>
          <p:nvPr/>
        </p:nvGrpSpPr>
        <p:grpSpPr bwMode="auto">
          <a:xfrm>
            <a:off x="2903454" y="3779422"/>
            <a:ext cx="2862263" cy="2006600"/>
            <a:chOff x="0" y="0"/>
            <a:chExt cx="23736" cy="15494"/>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32" y="0"/>
              <a:ext cx="10274" cy="15494"/>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p:cNvSpPr txBox="1">
              <a:spLocks noChangeArrowheads="1"/>
            </p:cNvSpPr>
            <p:nvPr/>
          </p:nvSpPr>
          <p:spPr bwMode="auto">
            <a:xfrm>
              <a:off x="0" y="7048"/>
              <a:ext cx="23736" cy="4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mc:AlternateContent xmlns:mc="http://schemas.openxmlformats.org/markup-compatibility/2006" xmlns:a14="http://schemas.microsoft.com/office/drawing/2010/main">
        <mc:Choice Requires="a14">
          <p:sp>
            <p:nvSpPr>
              <p:cNvPr id="11" name="TextBox 10"/>
              <p:cNvSpPr txBox="1"/>
              <p:nvPr/>
            </p:nvSpPr>
            <p:spPr>
              <a:xfrm>
                <a:off x="1188227" y="5010942"/>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188227" y="5010942"/>
                <a:ext cx="427639" cy="369332"/>
              </a:xfrm>
              <a:prstGeom prst="rect">
                <a:avLst/>
              </a:prstGeom>
              <a:blipFill rotWithShape="0">
                <a:blip r:embed="rId6"/>
                <a:stretch>
                  <a:fillRect l="-80000" t="-119672" r="-134286"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4137944" y="4641610"/>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4137944" y="4641610"/>
                <a:ext cx="427639" cy="369332"/>
              </a:xfrm>
              <a:prstGeom prst="rect">
                <a:avLst/>
              </a:prstGeom>
              <a:blipFill rotWithShape="0">
                <a:blip r:embed="rId7"/>
                <a:stretch>
                  <a:fillRect l="-80000" t="-119672" r="-125714"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9160632" y="3456354"/>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9160632" y="3456354"/>
                <a:ext cx="427639" cy="369332"/>
              </a:xfrm>
              <a:prstGeom prst="rect">
                <a:avLst/>
              </a:prstGeom>
              <a:blipFill rotWithShape="0">
                <a:blip r:embed="rId8"/>
                <a:stretch>
                  <a:fillRect l="-80000" t="-119672" r="-125714"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9259152" y="4147732"/>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9259152" y="4147732"/>
                <a:ext cx="427639" cy="369332"/>
              </a:xfrm>
              <a:prstGeom prst="rect">
                <a:avLst/>
              </a:prstGeom>
              <a:blipFill rotWithShape="0">
                <a:blip r:embed="rId9"/>
                <a:stretch>
                  <a:fillRect l="-80000" t="-119672" r="-134286"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6950098" y="4783417"/>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6950098" y="4783417"/>
                <a:ext cx="427639" cy="369332"/>
              </a:xfrm>
              <a:prstGeom prst="rect">
                <a:avLst/>
              </a:prstGeom>
              <a:blipFill rotWithShape="0">
                <a:blip r:embed="rId10"/>
                <a:stretch>
                  <a:fillRect l="-78571" t="-121667" r="-135714"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9259153" y="4791825"/>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9259153" y="4791825"/>
                <a:ext cx="427639" cy="369332"/>
              </a:xfrm>
              <a:prstGeom prst="rect">
                <a:avLst/>
              </a:prstGeom>
              <a:blipFill rotWithShape="0">
                <a:blip r:embed="rId11"/>
                <a:stretch>
                  <a:fillRect l="-80000" t="-119672" r="-125714" b="-183607"/>
                </a:stretch>
              </a:blipFill>
            </p:spPr>
            <p:txBody>
              <a:bodyPr/>
              <a:lstStyle/>
              <a:p>
                <a:r>
                  <a:rPr lang="en-US">
                    <a:noFill/>
                  </a:rPr>
                  <a:t> </a:t>
                </a:r>
              </a:p>
            </p:txBody>
          </p:sp>
        </mc:Fallback>
      </mc:AlternateContent>
      <p:sp>
        <p:nvSpPr>
          <p:cNvPr id="17" name="TextBox 16"/>
          <p:cNvSpPr txBox="1"/>
          <p:nvPr/>
        </p:nvSpPr>
        <p:spPr>
          <a:xfrm>
            <a:off x="1064391" y="5432106"/>
            <a:ext cx="2373600" cy="369332"/>
          </a:xfrm>
          <a:prstGeom prst="rect">
            <a:avLst/>
          </a:prstGeom>
          <a:noFill/>
        </p:spPr>
        <p:txBody>
          <a:bodyPr wrap="square" rtlCol="0">
            <a:spAutoFit/>
          </a:bodyPr>
          <a:lstStyle/>
          <a:p>
            <a:r>
              <a:rPr lang="en-US" dirty="0" smtClean="0"/>
              <a:t>Figure 1</a:t>
            </a:r>
            <a:endParaRPr lang="en-US" dirty="0"/>
          </a:p>
        </p:txBody>
      </p:sp>
      <p:sp>
        <p:nvSpPr>
          <p:cNvPr id="18" name="TextBox 17"/>
          <p:cNvSpPr txBox="1"/>
          <p:nvPr/>
        </p:nvSpPr>
        <p:spPr>
          <a:xfrm>
            <a:off x="3722400" y="5538773"/>
            <a:ext cx="2373600" cy="369332"/>
          </a:xfrm>
          <a:prstGeom prst="rect">
            <a:avLst/>
          </a:prstGeom>
          <a:noFill/>
        </p:spPr>
        <p:txBody>
          <a:bodyPr wrap="square" rtlCol="0">
            <a:spAutoFit/>
          </a:bodyPr>
          <a:lstStyle/>
          <a:p>
            <a:r>
              <a:rPr lang="en-US" dirty="0" smtClean="0"/>
              <a:t>Figure 2</a:t>
            </a:r>
            <a:endParaRPr lang="en-US" dirty="0"/>
          </a:p>
        </p:txBody>
      </p:sp>
      <p:sp>
        <p:nvSpPr>
          <p:cNvPr id="19" name="TextBox 18"/>
          <p:cNvSpPr txBox="1"/>
          <p:nvPr/>
        </p:nvSpPr>
        <p:spPr>
          <a:xfrm>
            <a:off x="7873248" y="6230087"/>
            <a:ext cx="2373600" cy="369332"/>
          </a:xfrm>
          <a:prstGeom prst="rect">
            <a:avLst/>
          </a:prstGeom>
          <a:noFill/>
        </p:spPr>
        <p:txBody>
          <a:bodyPr wrap="square" rtlCol="0">
            <a:spAutoFit/>
          </a:bodyPr>
          <a:lstStyle/>
          <a:p>
            <a:r>
              <a:rPr lang="en-US" dirty="0" smtClean="0"/>
              <a:t>Figure 3</a:t>
            </a:r>
            <a:endParaRPr lang="en-US" dirty="0"/>
          </a:p>
        </p:txBody>
      </p:sp>
    </p:spTree>
    <p:extLst>
      <p:ext uri="{BB962C8B-B14F-4D97-AF65-F5344CB8AC3E}">
        <p14:creationId xmlns:p14="http://schemas.microsoft.com/office/powerpoint/2010/main" val="3559294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128016"/>
                <a:ext cx="12192000" cy="328320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For all of the following questions, we will now include the polarization state of the single   photon along with the path state.  Choose </a:t>
                </a:r>
                <a:r>
                  <a:rPr lang="en-US" sz="2000" dirty="0">
                    <a:latin typeface="Times New Roman" panose="02020603050405020304" pitchFamily="18" charset="0"/>
                    <a:cs typeface="Times New Roman" panose="02020603050405020304" pitchFamily="18" charset="0"/>
                  </a:rPr>
                  <a:t>a basis in which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polarization state of the vertically polarized photon </a:t>
                </a:r>
                <a:r>
                  <a:rPr lang="en-US" sz="2000" dirty="0" smtClean="0">
                    <a:latin typeface="Times New Roman" panose="02020603050405020304" pitchFamily="18" charset="0"/>
                    <a:cs typeface="Times New Roman" panose="02020603050405020304" pitchFamily="18" charset="0"/>
                  </a:rPr>
                  <a:t>is represented as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𝑉</m:t>
                            </m:r>
                          </m:e>
                        </m:d>
                      </m:e>
                    </m:d>
                    <m:r>
                      <a:rPr lang="en-US" sz="2000" i="1">
                        <a:latin typeface="Cambria Math" panose="02040503050406030204" pitchFamily="18" charset="0"/>
                      </a:rPr>
                      <m:t>=</m:t>
                    </m:r>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a:rPr lang="en-US" sz="2000" i="1">
                                  <a:latin typeface="Cambria Math" panose="02040503050406030204" pitchFamily="18" charset="0"/>
                                </a:rPr>
                                <m:t>1</m:t>
                              </m:r>
                            </m:e>
                          </m:mr>
                          <m:mr>
                            <m:e>
                              <m:r>
                                <a:rPr lang="en-US" sz="2000" i="1">
                                  <a:latin typeface="Cambria Math" panose="02040503050406030204" pitchFamily="18" charset="0"/>
                                </a:rPr>
                                <m:t>0</m:t>
                              </m:r>
                            </m:e>
                          </m:mr>
                        </m:m>
                      </m:e>
                    </m:d>
                  </m:oMath>
                </a14:m>
                <a:r>
                  <a:rPr lang="en-US" sz="2000" dirty="0">
                    <a:latin typeface="Times New Roman" panose="02020603050405020304" pitchFamily="18" charset="0"/>
                    <a:cs typeface="Times New Roman" panose="02020603050405020304" pitchFamily="18" charset="0"/>
                  </a:rPr>
                  <a:t> and the polarization state of the horizontally polarized </a:t>
                </a:r>
                <a:r>
                  <a:rPr lang="en-US" sz="2000" dirty="0" smtClean="0">
                    <a:latin typeface="Times New Roman" panose="02020603050405020304" pitchFamily="18" charset="0"/>
                    <a:cs typeface="Times New Roman" panose="02020603050405020304" pitchFamily="18" charset="0"/>
                  </a:rPr>
                  <a:t>photon is represented as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𝐻</m:t>
                            </m:r>
                          </m:e>
                        </m:d>
                      </m:e>
                    </m:d>
                    <m:r>
                      <a:rPr lang="en-US" sz="2000" i="1">
                        <a:latin typeface="Cambria Math" panose="02040503050406030204" pitchFamily="18" charset="0"/>
                      </a:rPr>
                      <m:t>=</m:t>
                    </m:r>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a:rPr lang="en-US" sz="2000" i="1">
                                  <a:latin typeface="Cambria Math" panose="02040503050406030204" pitchFamily="18" charset="0"/>
                                </a:rPr>
                                <m:t>0</m:t>
                              </m:r>
                            </m:e>
                          </m:mr>
                          <m:mr>
                            <m:e>
                              <m:r>
                                <a:rPr lang="en-US" sz="2000" i="1">
                                  <a:latin typeface="Cambria Math" panose="02040503050406030204" pitchFamily="18" charset="0"/>
                                </a:rPr>
                                <m:t>1</m:t>
                              </m:r>
                            </m:e>
                          </m:mr>
                        </m:m>
                      </m:e>
                    </m:d>
                  </m:oMath>
                </a14:m>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We will always use the following convention for the order of the basis vectors when determining all the </a:t>
                </a:r>
                <a14:m>
                  <m:oMath xmlns:m="http://schemas.openxmlformats.org/officeDocument/2006/math">
                    <m:r>
                      <a:rPr lang="en-US" sz="2000" i="1">
                        <a:latin typeface="Cambria Math" panose="02040503050406030204" pitchFamily="18" charset="0"/>
                      </a:rPr>
                      <m:t>4×4</m:t>
                    </m:r>
                  </m:oMath>
                </a14:m>
                <a:r>
                  <a:rPr lang="en-US" sz="2000" dirty="0">
                    <a:latin typeface="Times New Roman" panose="02020603050405020304" pitchFamily="18" charset="0"/>
                    <a:cs typeface="Times New Roman" panose="02020603050405020304" pitchFamily="18" charset="0"/>
                  </a:rPr>
                  <a:t> matrices corresponding to the optical elements (BS1, BS2, mirrors, phase shifter, and polarizers) in the product space: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𝑈</m:t>
                            </m:r>
                          </m:e>
                        </m:d>
                        <m:r>
                          <a:rPr lang="en-US" sz="2000" i="1">
                            <a:latin typeface="Cambria Math" panose="02040503050406030204" pitchFamily="18" charset="0"/>
                          </a:rPr>
                          <m:t>𝑉</m:t>
                        </m:r>
                      </m:e>
                    </m:d>
                  </m:oMath>
                </a14:m>
                <a:r>
                  <a:rPr lang="en-US" sz="20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𝑈𝐻</m:t>
                            </m:r>
                          </m:e>
                        </m:d>
                      </m:e>
                    </m:d>
                  </m:oMath>
                </a14:m>
                <a:r>
                  <a:rPr lang="en-US" sz="20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𝐿</m:t>
                            </m:r>
                          </m:e>
                        </m:d>
                        <m:r>
                          <a:rPr lang="en-US" sz="2000" i="1">
                            <a:latin typeface="Cambria Math" panose="02040503050406030204" pitchFamily="18" charset="0"/>
                          </a:rPr>
                          <m:t>𝑉</m:t>
                        </m:r>
                      </m:e>
                    </m:d>
                  </m:oMath>
                </a14:m>
                <a:r>
                  <a:rPr lang="en-US" sz="20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𝐿</m:t>
                            </m:r>
                          </m:e>
                        </m:d>
                        <m:r>
                          <a:rPr lang="en-US" sz="2000" i="1">
                            <a:latin typeface="Cambria Math" panose="02040503050406030204" pitchFamily="18" charset="0"/>
                          </a:rPr>
                          <m:t>𝐻</m:t>
                        </m:r>
                      </m:e>
                    </m:d>
                  </m:oMath>
                </a14:m>
                <a:r>
                  <a:rPr lang="en-US" sz="2000" dirty="0">
                    <a:latin typeface="Times New Roman" panose="02020603050405020304" pitchFamily="18" charset="0"/>
                    <a:cs typeface="Times New Roman" panose="02020603050405020304" pitchFamily="18" charset="0"/>
                  </a:rPr>
                  <a:t>.  </a:t>
                </a:r>
              </a:p>
              <a:p>
                <a:endParaRPr lang="en-US" dirty="0" smtClean="0"/>
              </a:p>
              <a:p>
                <a:endParaRPr lang="en-US" dirty="0"/>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128016"/>
                <a:ext cx="12192000" cy="3283206"/>
              </a:xfrm>
              <a:prstGeom prst="rect">
                <a:avLst/>
              </a:prstGeom>
              <a:blipFill rotWithShape="0">
                <a:blip r:embed="rId2"/>
                <a:stretch>
                  <a:fillRect l="-450" t="-5566" r="-1350"/>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6744" y="2761196"/>
            <a:ext cx="4316285" cy="3834930"/>
          </a:xfrm>
          <a:prstGeom prst="rect">
            <a:avLst/>
          </a:prstGeom>
          <a:noFill/>
        </p:spPr>
      </p:pic>
    </p:spTree>
    <p:extLst>
      <p:ext uri="{BB962C8B-B14F-4D97-AF65-F5344CB8AC3E}">
        <p14:creationId xmlns:p14="http://schemas.microsoft.com/office/powerpoint/2010/main" val="3618851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0" y="0"/>
                <a:ext cx="12192000" cy="4050083"/>
              </a:xfrm>
              <a:prstGeom prst="rect">
                <a:avLst/>
              </a:prstGeom>
            </p:spPr>
            <p:txBody>
              <a:bodyPr wrap="square">
                <a:spAutoFit/>
              </a:bodyPr>
              <a:lstStyle/>
              <a:p>
                <a:pPr algn="just">
                  <a:lnSpc>
                    <a:spcPct val="115000"/>
                  </a:lnSpc>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Choose all of the following statements that are correct about the matrix representation of BS1 in the </a:t>
                </a:r>
                <a14:m>
                  <m:oMath xmlns:m="http://schemas.openxmlformats.org/officeDocument/2006/math">
                    <m: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t>4×4</m:t>
                    </m:r>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product space involving both photon path states and polarization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states. Assume that basis vectors are chosen in the order </a:t>
                </a:r>
                <a14:m>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𝑈</m:t>
                            </m:r>
                          </m:e>
                        </m:d>
                        <m:r>
                          <a:rPr lang="en-US" i="1">
                            <a:latin typeface="Cambria Math" panose="02040503050406030204" pitchFamily="18" charset="0"/>
                          </a:rPr>
                          <m:t>𝑉</m:t>
                        </m:r>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𝑈𝐻</m:t>
                            </m:r>
                          </m:e>
                        </m:d>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𝐿</m:t>
                            </m:r>
                          </m:e>
                        </m:d>
                        <m:r>
                          <a:rPr lang="en-US" i="1">
                            <a:latin typeface="Cambria Math" panose="02040503050406030204" pitchFamily="18" charset="0"/>
                          </a:rPr>
                          <m:t>𝑉</m:t>
                        </m:r>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𝐿</m:t>
                            </m:r>
                          </m:e>
                        </m:d>
                        <m:r>
                          <a:rPr lang="en-US" i="1">
                            <a:latin typeface="Cambria Math" panose="02040503050406030204" pitchFamily="18" charset="0"/>
                          </a:rPr>
                          <m:t>𝐻</m:t>
                        </m:r>
                      </m:e>
                    </m:d>
                  </m:oMath>
                </a14:m>
                <a:r>
                  <a:rPr lang="en-US" dirty="0">
                    <a:latin typeface="Times New Roman" panose="02020603050405020304" pitchFamily="18" charset="0"/>
                    <a:cs typeface="Times New Roman" panose="02020603050405020304" pitchFamily="18" charset="0"/>
                  </a:rPr>
                  <a:t>.  </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R="0" lvl="0" algn="just">
                  <a:lnSpc>
                    <a:spcPct val="115000"/>
                  </a:lnSpc>
                  <a:spcBef>
                    <a:spcPts val="0"/>
                  </a:spcBef>
                  <a:spcAft>
                    <a:spcPts val="0"/>
                  </a:spcAft>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400050" marR="0" lvl="0" indent="-400050" algn="just">
                  <a:lnSpc>
                    <a:spcPct val="115000"/>
                  </a:lnSpc>
                  <a:spcBef>
                    <a:spcPts val="0"/>
                  </a:spcBef>
                  <a:spcAft>
                    <a:spcPts val="0"/>
                  </a:spcAft>
                  <a:buAutoNum type="romanUcPeriod"/>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The BS1 operator affects the polarization state of the single photons.</a:t>
                </a:r>
              </a:p>
              <a:p>
                <a:pPr marL="400050" marR="0" lvl="0" indent="-400050" algn="just">
                  <a:lnSpc>
                    <a:spcPct val="115000"/>
                  </a:lnSpc>
                  <a:spcBef>
                    <a:spcPts val="0"/>
                  </a:spcBef>
                  <a:spcAft>
                    <a:spcPts val="0"/>
                  </a:spcAft>
                  <a:buAutoNum type="romanUcPeriod"/>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If the BS1 matrix in the </a:t>
                </a:r>
                <a14:m>
                  <m:oMath xmlns:m="http://schemas.openxmlformats.org/officeDocument/2006/math">
                    <m: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t>2×2</m:t>
                    </m:r>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space involving only the photon path states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is given as follows, then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the [BS1] matrix in the </a:t>
                </a:r>
                <a14:m>
                  <m:oMath xmlns:m="http://schemas.openxmlformats.org/officeDocument/2006/math">
                    <m:r>
                      <a:rPr lang="en-US" i="1">
                        <a:effectLst/>
                        <a:latin typeface="Cambria Math" panose="02040503050406030204" pitchFamily="18" charset="0"/>
                        <a:ea typeface="Times New Roman" panose="02020603050405020304" pitchFamily="18" charset="0"/>
                        <a:cs typeface="Times New Roman" panose="02020603050405020304" pitchFamily="18" charset="0"/>
                      </a:rPr>
                      <m:t>4×4</m:t>
                    </m:r>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product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space involving both photon path states and polarization states is represented by </a:t>
                </a:r>
              </a:p>
              <a:p>
                <a:pPr marR="0" lvl="0" algn="just">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𝐵𝑆</m:t>
                          </m:r>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e>
                      </m:d>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begChr m:val="["/>
                          <m:endChr m:val="]"/>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mr>
                            <m:m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mr>
                          </m:m>
                        </m:e>
                      </m:d>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𝐵𝑆</m:t>
                          </m:r>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d>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begChr m:val="["/>
                          <m:endChr m:val="]"/>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4"/>
                                    <m:mcJc m:val="center"/>
                                  </m:mcPr>
                                </m:mc>
                              </m:mcs>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0</m:t>
                                </m:r>
                              </m:e>
                            </m:mr>
                            <m:m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−1</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0</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1</m:t>
                                </m:r>
                              </m:e>
                            </m:mr>
                            <m:mr>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1</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0</m:t>
                                </m:r>
                              </m:e>
                            </m:mr>
                            <m:m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e>
                              <m:e>
                                <m:r>
                                  <a:rPr lang="en-US" i="1">
                                    <a:solidFill>
                                      <a:schemeClr val="tx1"/>
                                    </a:solidFill>
                                    <a:effectLst/>
                                    <a:latin typeface="Cambria Math" panose="02040503050406030204" pitchFamily="18" charset="0"/>
                                    <a:ea typeface="Cambria Math" panose="02040503050406030204" pitchFamily="18" charset="0"/>
                                    <a:cs typeface="Cambria Math" panose="02040503050406030204" pitchFamily="18" charset="0"/>
                                  </a:rPr>
                                  <m:t>1</m:t>
                                </m:r>
                              </m:e>
                            </m:mr>
                          </m:m>
                        </m:e>
                      </m:d>
                    </m:oMath>
                  </m:oMathPara>
                </a14:m>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ea typeface="Times New Roman" panose="02020603050405020304" pitchFamily="18" charset="0"/>
                    <a:cs typeface="Times New Roman" panose="02020603050405020304" pitchFamily="18" charset="0"/>
                  </a:rPr>
                  <a:t>III. </a:t>
                </a: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matrix elements </a:t>
                </a:r>
                <a:r>
                  <a:rPr lang="en-US" dirty="0" smtClean="0">
                    <a:latin typeface="Times New Roman" panose="02020603050405020304" pitchFamily="18" charset="0"/>
                    <a:cs typeface="Times New Roman" panose="02020603050405020304" pitchFamily="18" charset="0"/>
                  </a:rPr>
                  <a:t>of BS1 that </a:t>
                </a:r>
                <a:r>
                  <a:rPr lang="en-US" dirty="0">
                    <a:latin typeface="Times New Roman" panose="02020603050405020304" pitchFamily="18" charset="0"/>
                    <a:cs typeface="Times New Roman" panose="02020603050405020304" pitchFamily="18" charset="0"/>
                  </a:rPr>
                  <a:t>mix </a:t>
                </a:r>
                <a:r>
                  <a:rPr lang="en-US" u="sng" dirty="0">
                    <a:latin typeface="Times New Roman" panose="02020603050405020304" pitchFamily="18" charset="0"/>
                    <a:cs typeface="Times New Roman" panose="02020603050405020304" pitchFamily="18" charset="0"/>
                  </a:rPr>
                  <a:t>different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polarizations, e.g., </a:t>
                </a:r>
                <a14:m>
                  <m:oMath xmlns:m="http://schemas.openxmlformats.org/officeDocument/2006/math">
                    <m:d>
                      <m:dPr>
                        <m:begChr m:val="⟨"/>
                        <m:endChr m:val="⟩"/>
                        <m:ctrlPr>
                          <a:rPr lang="en-US" i="1" smtClean="0">
                            <a:latin typeface="Cambria Math" panose="02040503050406030204" pitchFamily="18" charset="0"/>
                            <a:cs typeface="Times New Roman" panose="02020603050405020304" pitchFamily="18" charset="0"/>
                          </a:rPr>
                        </m:ctrlPr>
                      </m:dPr>
                      <m:e>
                        <m:r>
                          <a:rPr lang="en-US" b="0" i="1" smtClean="0">
                            <a:latin typeface="Cambria Math" panose="02040503050406030204" pitchFamily="18" charset="0"/>
                            <a:cs typeface="Times New Roman" panose="02020603050405020304" pitchFamily="18" charset="0"/>
                          </a:rPr>
                          <m:t>𝑈𝐻</m:t>
                        </m:r>
                      </m:e>
                      <m:e>
                        <m:r>
                          <a:rPr lang="en-US" b="0" i="1" smtClean="0">
                            <a:latin typeface="Cambria Math" panose="02040503050406030204" pitchFamily="18" charset="0"/>
                            <a:cs typeface="Times New Roman" panose="02020603050405020304" pitchFamily="18" charset="0"/>
                          </a:rPr>
                          <m:t>𝐵𝑆</m:t>
                        </m:r>
                        <m:r>
                          <a:rPr lang="en-US" b="0" i="1" smtClean="0">
                            <a:latin typeface="Cambria Math" panose="02040503050406030204" pitchFamily="18" charset="0"/>
                            <a:cs typeface="Times New Roman" panose="02020603050405020304" pitchFamily="18" charset="0"/>
                          </a:rPr>
                          <m:t>2</m:t>
                        </m:r>
                      </m:e>
                      <m:e>
                        <m:r>
                          <a:rPr lang="en-US" b="0" i="1" smtClean="0">
                            <a:latin typeface="Cambria Math" panose="02040503050406030204" pitchFamily="18" charset="0"/>
                            <a:cs typeface="Times New Roman" panose="02020603050405020304" pitchFamily="18" charset="0"/>
                          </a:rPr>
                          <m:t>𝑈𝑉</m:t>
                        </m:r>
                      </m:e>
                    </m:d>
                  </m:oMath>
                </a14:m>
                <a:r>
                  <a:rPr lang="en-US" dirty="0" smtClean="0">
                    <a:latin typeface="Times New Roman" panose="02020603050405020304" pitchFamily="18" charset="0"/>
                    <a:cs typeface="Times New Roman" panose="02020603050405020304" pitchFamily="18" charset="0"/>
                  </a:rPr>
                  <a:t> and </a:t>
                </a:r>
                <a14:m>
                  <m:oMath xmlns:m="http://schemas.openxmlformats.org/officeDocument/2006/math">
                    <m:d>
                      <m:dPr>
                        <m:begChr m:val="⟨"/>
                        <m:endChr m:val="⟩"/>
                        <m:ctrlPr>
                          <a:rPr lang="en-US" i="1">
                            <a:latin typeface="Cambria Math" panose="02040503050406030204" pitchFamily="18" charset="0"/>
                            <a:cs typeface="Times New Roman" panose="02020603050405020304" pitchFamily="18" charset="0"/>
                          </a:rPr>
                        </m:ctrlPr>
                      </m:dPr>
                      <m:e>
                        <m:r>
                          <a:rPr lang="en-US" i="1">
                            <a:latin typeface="Cambria Math" panose="02040503050406030204" pitchFamily="18" charset="0"/>
                            <a:cs typeface="Times New Roman" panose="02020603050405020304" pitchFamily="18" charset="0"/>
                          </a:rPr>
                          <m:t>𝑈𝐻</m:t>
                        </m:r>
                      </m:e>
                      <m:e>
                        <m:r>
                          <a:rPr lang="en-US" i="1">
                            <a:latin typeface="Cambria Math" panose="02040503050406030204" pitchFamily="18" charset="0"/>
                            <a:cs typeface="Times New Roman" panose="02020603050405020304" pitchFamily="18" charset="0"/>
                          </a:rPr>
                          <m:t>𝐵𝑆</m:t>
                        </m:r>
                        <m:r>
                          <a:rPr lang="en-US" i="1">
                            <a:latin typeface="Cambria Math" panose="02040503050406030204" pitchFamily="18" charset="0"/>
                            <a:cs typeface="Times New Roman" panose="02020603050405020304" pitchFamily="18" charset="0"/>
                          </a:rPr>
                          <m:t>2</m:t>
                        </m:r>
                      </m:e>
                      <m:e>
                        <m:r>
                          <a:rPr lang="en-US" b="0" i="1" smtClean="0">
                            <a:latin typeface="Cambria Math" panose="02040503050406030204" pitchFamily="18" charset="0"/>
                            <a:cs typeface="Times New Roman" panose="02020603050405020304" pitchFamily="18" charset="0"/>
                          </a:rPr>
                          <m:t>𝐿𝑉</m:t>
                        </m:r>
                      </m:e>
                    </m:d>
                  </m:oMath>
                </a14:m>
                <a:r>
                  <a:rPr lang="en-US" dirty="0" smtClean="0">
                    <a:latin typeface="Times New Roman" panose="02020603050405020304" pitchFamily="18" charset="0"/>
                    <a:cs typeface="Times New Roman" panose="02020603050405020304" pitchFamily="18" charset="0"/>
                  </a:rPr>
                  <a:t>, are 0.</a:t>
                </a:r>
                <a:endParaRPr lang="en-US" dirty="0">
                  <a:latin typeface="Times New Roman" panose="02020603050405020304" pitchFamily="18" charset="0"/>
                  <a:cs typeface="Times New Roman" panose="02020603050405020304" pitchFamily="18" charset="0"/>
                </a:endParaRPr>
              </a:p>
              <a:p>
                <a:pPr lvl="0"/>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  I only 	 B. I and II only 	 C. I and III only 	 D. II and III only 	 E. all of the above</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2" name="Rectangle 1"/>
              <p:cNvSpPr>
                <a:spLocks noRot="1" noChangeAspect="1" noMove="1" noResize="1" noEditPoints="1" noAdjustHandles="1" noChangeArrowheads="1" noChangeShapeType="1" noTextEdit="1"/>
              </p:cNvSpPr>
              <p:nvPr/>
            </p:nvSpPr>
            <p:spPr>
              <a:xfrm>
                <a:off x="0" y="0"/>
                <a:ext cx="12192000" cy="4050083"/>
              </a:xfrm>
              <a:prstGeom prst="rect">
                <a:avLst/>
              </a:prstGeom>
              <a:blipFill rotWithShape="0">
                <a:blip r:embed="rId2"/>
                <a:stretch>
                  <a:fillRect l="-400" t="-2560" r="-400" b="-452"/>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4505" y="3843556"/>
            <a:ext cx="3465576" cy="2935449"/>
          </a:xfrm>
          <a:prstGeom prst="rect">
            <a:avLst/>
          </a:prstGeom>
          <a:noFill/>
        </p:spPr>
      </p:pic>
    </p:spTree>
    <p:extLst>
      <p:ext uri="{BB962C8B-B14F-4D97-AF65-F5344CB8AC3E}">
        <p14:creationId xmlns:p14="http://schemas.microsoft.com/office/powerpoint/2010/main" val="2476663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0" y="172446"/>
                <a:ext cx="12192000" cy="4444037"/>
              </a:xfrm>
              <a:prstGeom prst="rect">
                <a:avLst/>
              </a:prstGeom>
            </p:spPr>
            <p:txBody>
              <a:bodyPr wrap="square">
                <a:spAutoFit/>
              </a:bodyPr>
              <a:lstStyle/>
              <a:p>
                <a:pPr algn="just">
                  <a:lnSpc>
                    <a:spcPct val="115000"/>
                  </a:lnSpc>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Which one of the following matrices is the correct matrix representation of BS2 in the </a:t>
                </a:r>
                <a14:m>
                  <m:oMath xmlns:m="http://schemas.openxmlformats.org/officeDocument/2006/math">
                    <m: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t>4×4</m:t>
                    </m:r>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product space involving both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single photon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path states and polarization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states? Assume that basis vectors are chosen in the order </a:t>
                </a:r>
                <a14:m>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𝑈</m:t>
                            </m:r>
                          </m:e>
                        </m:d>
                        <m:r>
                          <a:rPr lang="en-US" i="1">
                            <a:latin typeface="Cambria Math" panose="02040503050406030204" pitchFamily="18" charset="0"/>
                          </a:rPr>
                          <m:t>𝑉</m:t>
                        </m:r>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𝑈𝐻</m:t>
                            </m:r>
                          </m:e>
                        </m:d>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𝐿</m:t>
                            </m:r>
                          </m:e>
                        </m:d>
                        <m:r>
                          <a:rPr lang="en-US" i="1">
                            <a:latin typeface="Cambria Math" panose="02040503050406030204" pitchFamily="18" charset="0"/>
                          </a:rPr>
                          <m:t>𝑉</m:t>
                        </m:r>
                      </m:e>
                    </m:d>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r>
                              <a:rPr lang="en-US" i="1">
                                <a:latin typeface="Cambria Math" panose="02040503050406030204" pitchFamily="18" charset="0"/>
                              </a:rPr>
                              <m:t>𝐿</m:t>
                            </m:r>
                          </m:e>
                        </m:d>
                        <m:r>
                          <a:rPr lang="en-US" i="1">
                            <a:latin typeface="Cambria Math" panose="02040503050406030204" pitchFamily="18" charset="0"/>
                          </a:rPr>
                          <m:t>𝐻</m:t>
                        </m:r>
                      </m:e>
                    </m:d>
                  </m:oMath>
                </a14:m>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Hint: The matrix representation of BS2 in the </a:t>
                </a:r>
                <a14:m>
                  <m:oMath xmlns:m="http://schemas.openxmlformats.org/officeDocument/2006/math">
                    <m: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t>2×2</m:t>
                    </m:r>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space involving only the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single photon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path </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states is</a:t>
                </a:r>
                <a:r>
                  <a:rPr lang="en-US" dirty="0" smtClean="0">
                    <a:latin typeface="Times New Roman" panose="02020603050405020304" pitchFamily="18" charset="0"/>
                    <a:cs typeface="Times New Roman" panose="02020603050405020304" pitchFamily="18" charset="0"/>
                  </a:rPr>
                  <a:t> [BS2]=</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r>
                                <a:rPr lang="en-US" b="0" i="1" smtClean="0">
                                  <a:latin typeface="Cambria Math" panose="02040503050406030204" pitchFamily="18" charset="0"/>
                                </a:rPr>
                                <m:t>−</m:t>
                              </m:r>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1</m:t>
                              </m:r>
                            </m:e>
                          </m:mr>
                        </m:m>
                      </m:e>
                    </m:d>
                  </m:oMath>
                </a14:m>
                <a:r>
                  <a:rPr lang="en-US" dirty="0" smtClean="0">
                    <a:latin typeface="Times New Roman" panose="02020603050405020304" pitchFamily="18" charset="0"/>
                    <a:cs typeface="Times New Roman" panose="02020603050405020304" pitchFamily="18" charset="0"/>
                  </a:rPr>
                  <a:t>.</a:t>
                </a:r>
              </a:p>
              <a:p>
                <a:pPr algn="just">
                  <a:lnSpc>
                    <a:spcPct val="115000"/>
                  </a:lnSpc>
                </a:pPr>
                <a:endParaRPr lang="en-US" dirty="0">
                  <a:latin typeface="Times New Roman" panose="02020603050405020304" pitchFamily="18" charset="0"/>
                  <a:cs typeface="Times New Roman" panose="02020603050405020304" pitchFamily="18" charset="0"/>
                </a:endParaRPr>
              </a:p>
              <a:p>
                <a:pPr algn="just">
                  <a:lnSpc>
                    <a:spcPct val="115000"/>
                  </a:lnSpc>
                </a:pPr>
                <a:endParaRPr lang="en-US" dirty="0" smtClean="0">
                  <a:latin typeface="Times New Roman" panose="02020603050405020304" pitchFamily="18" charset="0"/>
                  <a:cs typeface="Times New Roman" panose="02020603050405020304" pitchFamily="18" charset="0"/>
                </a:endParaRPr>
              </a:p>
              <a:p>
                <a:pPr algn="just">
                  <a:lnSpc>
                    <a:spcPct val="115000"/>
                  </a:lnSpc>
                </a:pPr>
                <a:endParaRPr lang="en-US" dirty="0">
                  <a:latin typeface="Times New Roman" panose="02020603050405020304" pitchFamily="18" charset="0"/>
                  <a:cs typeface="Times New Roman" panose="02020603050405020304" pitchFamily="18" charset="0"/>
                </a:endParaRPr>
              </a:p>
              <a:p>
                <a:pPr algn="just">
                  <a:lnSpc>
                    <a:spcPct val="115000"/>
                  </a:lnSpc>
                </a:pPr>
                <a:endParaRPr lang="en-US" dirty="0" smtClean="0">
                  <a:latin typeface="Times New Roman" panose="02020603050405020304" pitchFamily="18" charset="0"/>
                  <a:cs typeface="Times New Roman" panose="02020603050405020304" pitchFamily="18" charset="0"/>
                </a:endParaRPr>
              </a:p>
              <a:p>
                <a:pPr algn="just">
                  <a:lnSpc>
                    <a:spcPct val="115000"/>
                  </a:lnSpc>
                </a:pPr>
                <a:endParaRPr lang="en-US" dirty="0" smtClean="0">
                  <a:latin typeface="Times New Roman" panose="02020603050405020304" pitchFamily="18" charset="0"/>
                  <a:cs typeface="Times New Roman" panose="02020603050405020304" pitchFamily="18" charset="0"/>
                </a:endParaRPr>
              </a:p>
              <a:p>
                <a:pPr marL="342900" indent="-342900" algn="just">
                  <a:lnSpc>
                    <a:spcPct val="115000"/>
                  </a:lnSpc>
                  <a:buAutoNum type="alphaUcPeriod"/>
                </a:pPr>
                <a:endParaRPr lang="en-US" dirty="0" smtClean="0">
                  <a:latin typeface="Times New Roman" panose="02020603050405020304" pitchFamily="18" charset="0"/>
                </a:endParaRPr>
              </a:p>
              <a:p>
                <a:pPr marL="342900" indent="-342900" algn="just">
                  <a:lnSpc>
                    <a:spcPct val="115000"/>
                  </a:lnSpc>
                  <a:buAutoNum type="alphaUcPeriod"/>
                </a:pPr>
                <a:endParaRPr lang="en-US" dirty="0" smtClean="0">
                  <a:latin typeface="Times New Roman" panose="02020603050405020304" pitchFamily="18" charset="0"/>
                </a:endParaRPr>
              </a:p>
              <a:p>
                <a:pPr marL="400050" indent="-400050" algn="just">
                  <a:lnSpc>
                    <a:spcPct val="115000"/>
                  </a:lnSpc>
                  <a:buAutoNum type="romanUcPeriod"/>
                </a:pP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400050" indent="-400050" algn="just">
                  <a:lnSpc>
                    <a:spcPct val="115000"/>
                  </a:lnSpc>
                  <a:buAutoNum type="romanUcPeriod"/>
                </a:pPr>
                <a:endParaRPr lang="en-US" dirty="0"/>
              </a:p>
              <a:p>
                <a:pPr algn="just">
                  <a:lnSpc>
                    <a:spcPct val="115000"/>
                  </a:lnSpc>
                </a:pP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0" y="172446"/>
                <a:ext cx="12192000" cy="4444037"/>
              </a:xfrm>
              <a:prstGeom prst="rect">
                <a:avLst/>
              </a:prstGeom>
              <a:blipFill rotWithShape="0">
                <a:blip r:embed="rId2"/>
                <a:stretch>
                  <a:fillRect l="-400" t="-2332" r="-4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p:cNvSpPr txBox="1"/>
              <p:nvPr/>
            </p:nvSpPr>
            <p:spPr>
              <a:xfrm>
                <a:off x="365760" y="1755648"/>
                <a:ext cx="5093208" cy="3612912"/>
              </a:xfrm>
              <a:prstGeom prst="rect">
                <a:avLst/>
              </a:prstGeom>
              <a:noFill/>
            </p:spPr>
            <p:txBody>
              <a:bodyPr wrap="square" rtlCol="0">
                <a:spAutoFit/>
              </a:bodyPr>
              <a:lstStyle/>
              <a:p>
                <a:pPr marL="342900" indent="-342900" algn="just">
                  <a:lnSpc>
                    <a:spcPct val="115000"/>
                  </a:lnSpc>
                  <a:buAutoNum type="alphaUcPeriod"/>
                </a:pPr>
                <a14:m>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𝐵𝑆</m:t>
                        </m:r>
                        <m:r>
                          <a:rPr lang="en-US" i="1">
                            <a:latin typeface="Cambria Math" panose="02040503050406030204" pitchFamily="18" charset="0"/>
                          </a:rPr>
                          <m:t>2</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
                      </m:e>
                    </m:d>
                  </m:oMath>
                </a14:m>
                <a:endParaRPr lang="en-US" dirty="0" smtClean="0">
                  <a:latin typeface="Times New Roman" panose="02020603050405020304" pitchFamily="18" charset="0"/>
                  <a:cs typeface="Times New Roman" panose="02020603050405020304" pitchFamily="18" charset="0"/>
                </a:endParaRPr>
              </a:p>
              <a:p>
                <a:pPr marL="342900" indent="-342900" algn="just">
                  <a:lnSpc>
                    <a:spcPct val="115000"/>
                  </a:lnSpc>
                  <a:buAutoNum type="alphaUcPeriod"/>
                </a:pPr>
                <a14:m>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𝐵𝑆</m:t>
                        </m:r>
                        <m:r>
                          <a:rPr lang="en-US" i="1">
                            <a:latin typeface="Cambria Math" panose="02040503050406030204" pitchFamily="18" charset="0"/>
                          </a:rPr>
                          <m:t>2</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e>
                              <m:r>
                                <a:rPr lang="en-US" b="0" i="1" smtClean="0">
                                  <a:latin typeface="Cambria Math" panose="02040503050406030204" pitchFamily="18" charset="0"/>
                                </a:rPr>
                                <m:t>−</m:t>
                              </m:r>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b="0" i="1" smtClean="0">
                                  <a:latin typeface="Cambria Math" panose="02040503050406030204" pitchFamily="18" charset="0"/>
                                </a:rPr>
                                <m:t>−</m:t>
                              </m:r>
                              <m:r>
                                <a:rPr lang="en-US" i="1">
                                  <a:latin typeface="Cambria Math" panose="02040503050406030204" pitchFamily="18" charset="0"/>
                                </a:rPr>
                                <m:t>1</m:t>
                              </m:r>
                            </m:e>
                          </m:mr>
                        </m:m>
                      </m:e>
                    </m:d>
                  </m:oMath>
                </a14:m>
                <a:endParaRPr lang="en-US" i="1" dirty="0" smtClean="0">
                  <a:latin typeface="Cambria Math" panose="02040503050406030204" pitchFamily="18" charset="0"/>
                </a:endParaRPr>
              </a:p>
              <a:p>
                <a:pPr marL="342900" indent="-342900" algn="just">
                  <a:lnSpc>
                    <a:spcPct val="115000"/>
                  </a:lnSpc>
                  <a:buAutoNum type="alphaUcPeriod"/>
                </a:pPr>
                <a14:m>
                  <m:oMath xmlns:m="http://schemas.openxmlformats.org/officeDocument/2006/math">
                    <m:d>
                      <m:dPr>
                        <m:begChr m:val="["/>
                        <m:endChr m:val="]"/>
                        <m:ctrlPr>
                          <a:rPr lang="en-US" i="1" smtClean="0">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𝐵𝑆</m:t>
                        </m:r>
                        <m:r>
                          <a:rPr lang="en-US" i="1">
                            <a:solidFill>
                              <a:schemeClr val="tx1"/>
                            </a:solidFill>
                            <a:latin typeface="Cambria Math" panose="02040503050406030204" pitchFamily="18" charset="0"/>
                          </a:rPr>
                          <m:t>2</m:t>
                        </m:r>
                      </m:e>
                    </m:d>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1</m:t>
                        </m:r>
                      </m:num>
                      <m:den>
                        <m:rad>
                          <m:radPr>
                            <m:degHide m:val="on"/>
                            <m:ctrlPr>
                              <a:rPr lang="en-US" i="1">
                                <a:solidFill>
                                  <a:schemeClr val="tx1"/>
                                </a:solidFill>
                                <a:latin typeface="Cambria Math" panose="02040503050406030204" pitchFamily="18" charset="0"/>
                              </a:rPr>
                            </m:ctrlPr>
                          </m:radPr>
                          <m:deg/>
                          <m:e>
                            <m:r>
                              <a:rPr lang="en-US" i="1">
                                <a:solidFill>
                                  <a:schemeClr val="tx1"/>
                                </a:solidFill>
                                <a:latin typeface="Cambria Math" panose="02040503050406030204" pitchFamily="18" charset="0"/>
                              </a:rPr>
                              <m:t>2</m:t>
                            </m:r>
                          </m:e>
                        </m:rad>
                      </m:den>
                    </m:f>
                    <m:d>
                      <m:dPr>
                        <m:begChr m:val="["/>
                        <m:endChr m:val="]"/>
                        <m:ctrlPr>
                          <a:rPr lang="en-US" i="1">
                            <a:solidFill>
                              <a:schemeClr val="tx1"/>
                            </a:solidFill>
                            <a:latin typeface="Cambria Math" panose="02040503050406030204" pitchFamily="18" charset="0"/>
                          </a:rPr>
                        </m:ctrlPr>
                      </m:dPr>
                      <m:e>
                        <m:m>
                          <m:mPr>
                            <m:mcs>
                              <m:mc>
                                <m:mcPr>
                                  <m:count m:val="4"/>
                                  <m:mcJc m:val="center"/>
                                </m:mcPr>
                              </m:mc>
                            </m:mcs>
                            <m:ctrlPr>
                              <a:rPr lang="en-US" i="1">
                                <a:solidFill>
                                  <a:schemeClr val="tx1"/>
                                </a:solidFill>
                                <a:latin typeface="Cambria Math" panose="02040503050406030204" pitchFamily="18" charset="0"/>
                              </a:rPr>
                            </m:ctrlPr>
                          </m:mPr>
                          <m:mr>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mr>
                          <m:mr>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mr>
                          <m:mr>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mr>
                          <m:mr>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e>
                              <m:r>
                                <a:rPr lang="en-US" i="1">
                                  <a:solidFill>
                                    <a:schemeClr val="tx1"/>
                                  </a:solidFill>
                                  <a:latin typeface="Cambria Math" panose="02040503050406030204" pitchFamily="18" charset="0"/>
                                </a:rPr>
                                <m:t>0</m:t>
                              </m:r>
                            </m:e>
                            <m:e>
                              <m:r>
                                <a:rPr lang="en-US" i="1">
                                  <a:solidFill>
                                    <a:schemeClr val="tx1"/>
                                  </a:solidFill>
                                  <a:latin typeface="Cambria Math" panose="02040503050406030204" pitchFamily="18" charset="0"/>
                                </a:rPr>
                                <m:t>1</m:t>
                              </m:r>
                            </m:e>
                          </m:mr>
                        </m:m>
                      </m:e>
                    </m:d>
                  </m:oMath>
                </a14:m>
                <a:endParaRPr lang="en-US" dirty="0"/>
              </a:p>
            </p:txBody>
          </p:sp>
        </mc:Choice>
        <mc:Fallback>
          <p:sp>
            <p:nvSpPr>
              <p:cNvPr id="4" name="TextBox 3"/>
              <p:cNvSpPr txBox="1">
                <a:spLocks noRot="1" noChangeAspect="1" noMove="1" noResize="1" noEditPoints="1" noAdjustHandles="1" noChangeArrowheads="1" noChangeShapeType="1" noTextEdit="1"/>
              </p:cNvSpPr>
              <p:nvPr/>
            </p:nvSpPr>
            <p:spPr>
              <a:xfrm>
                <a:off x="365760" y="1755648"/>
                <a:ext cx="5093208" cy="361291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163056" y="1719072"/>
                <a:ext cx="5468112" cy="2439386"/>
              </a:xfrm>
              <a:prstGeom prst="rect">
                <a:avLst/>
              </a:prstGeom>
              <a:noFill/>
            </p:spPr>
            <p:txBody>
              <a:bodyPr wrap="square" rtlCol="0">
                <a:spAutoFit/>
              </a:bodyPr>
              <a:lstStyle/>
              <a:p>
                <a:pPr algn="just">
                  <a:lnSpc>
                    <a:spcPct val="115000"/>
                  </a:lnSpc>
                </a:pPr>
                <a:r>
                  <a:rPr lang="en-US" dirty="0" smtClean="0"/>
                  <a:t>D. </a:t>
                </a:r>
                <a14:m>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𝐵𝑆</m:t>
                        </m:r>
                        <m:r>
                          <a:rPr lang="en-US" i="1">
                            <a:latin typeface="Cambria Math" panose="02040503050406030204" pitchFamily="18" charset="0"/>
                          </a:rPr>
                          <m:t>2</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b="0" i="1" smtClean="0">
                                  <a:latin typeface="Cambria Math" panose="02040503050406030204" pitchFamily="18" charset="0"/>
                                </a:rPr>
                                <m:t>−</m:t>
                              </m:r>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
                      </m:e>
                    </m:d>
                  </m:oMath>
                </a14:m>
                <a:endParaRPr lang="en-US" i="1" dirty="0" smtClean="0">
                  <a:latin typeface="Cambria Math" panose="02040503050406030204" pitchFamily="18" charset="0"/>
                </a:endParaRPr>
              </a:p>
              <a:p>
                <a:pPr algn="just">
                  <a:lnSpc>
                    <a:spcPct val="115000"/>
                  </a:lnSpc>
                </a:pPr>
                <a:r>
                  <a:rPr lang="en-US" dirty="0" smtClean="0"/>
                  <a:t>E.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𝐵𝑆</m:t>
                        </m:r>
                        <m:r>
                          <a:rPr lang="en-US" i="1">
                            <a:latin typeface="Cambria Math" panose="02040503050406030204" pitchFamily="18" charset="0"/>
                          </a:rPr>
                          <m:t>2</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e>
                              <m:r>
                                <a:rPr lang="en-US" i="1">
                                  <a:latin typeface="Cambria Math" panose="02040503050406030204" pitchFamily="18" charset="0"/>
                                </a:rPr>
                                <m:t>0</m:t>
                              </m:r>
                            </m:e>
                            <m:e>
                              <m:r>
                                <a:rPr lang="en-US" i="1">
                                  <a:latin typeface="Cambria Math" panose="02040503050406030204" pitchFamily="18" charset="0"/>
                                </a:rPr>
                                <m:t>1</m:t>
                              </m:r>
                            </m:e>
                          </m:mr>
                        </m:m>
                      </m:e>
                    </m:d>
                  </m:oMath>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6163056" y="1719072"/>
                <a:ext cx="5468112" cy="2439386"/>
              </a:xfrm>
              <a:prstGeom prst="rect">
                <a:avLst/>
              </a:prstGeom>
              <a:blipFill rotWithShape="0">
                <a:blip r:embed="rId4"/>
                <a:stretch>
                  <a:fillRect l="-892"/>
                </a:stretch>
              </a:blipFill>
            </p:spPr>
            <p:txBody>
              <a:bodyPr/>
              <a:lstStyle/>
              <a:p>
                <a:r>
                  <a:rPr lang="en-US">
                    <a:noFill/>
                  </a:rPr>
                  <a:t> </a:t>
                </a:r>
              </a:p>
            </p:txBody>
          </p:sp>
        </mc:Fallback>
      </mc:AlternateContent>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04505" y="3843556"/>
            <a:ext cx="3465576" cy="2935449"/>
          </a:xfrm>
          <a:prstGeom prst="rect">
            <a:avLst/>
          </a:prstGeom>
          <a:noFill/>
        </p:spPr>
      </p:pic>
    </p:spTree>
    <p:extLst>
      <p:ext uri="{BB962C8B-B14F-4D97-AF65-F5344CB8AC3E}">
        <p14:creationId xmlns:p14="http://schemas.microsoft.com/office/powerpoint/2010/main" val="306365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91440" y="1835599"/>
                <a:ext cx="3246120" cy="3832588"/>
              </a:xfrm>
              <a:prstGeom prst="rect">
                <a:avLst/>
              </a:prstGeom>
            </p:spPr>
            <p:txBody>
              <a:bodyPr wrap="square">
                <a:spAutoFit/>
              </a:bodyPr>
              <a:lstStyle/>
              <a:p>
                <a:pPr marL="457200" marR="0" algn="just">
                  <a:lnSpc>
                    <a:spcPct val="115000"/>
                  </a:lnSpc>
                  <a:spcBef>
                    <a:spcPts val="0"/>
                  </a:spcBef>
                  <a:spcAft>
                    <a:spcPts val="1000"/>
                  </a:spcAft>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800100" marR="0" indent="-342900" algn="just">
                  <a:lnSpc>
                    <a:spcPct val="115000"/>
                  </a:lnSpc>
                  <a:spcBef>
                    <a:spcPts val="0"/>
                  </a:spcBef>
                  <a:spcAft>
                    <a:spcPts val="1000"/>
                  </a:spcAft>
                  <a:buAutoNum type="alphaUcPeriod"/>
                </a:pPr>
                <a:r>
                  <a:rPr lang="en-US" dirty="0" smtClean="0">
                    <a:effectLst/>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smtClean="0">
                                <a:effectLst/>
                                <a:latin typeface="Cambria Math" panose="02040503050406030204" pitchFamily="18" charset="0"/>
                                <a:cs typeface="Times New Roman" panose="02020603050405020304" pitchFamily="18" charset="0"/>
                              </a:rPr>
                            </m:ctrlPr>
                          </m:dPr>
                          <m:e>
                            <m:r>
                              <a:rPr lang="en-US" b="0" i="1" smtClean="0">
                                <a:effectLst/>
                                <a:latin typeface="Cambria Math" panose="02040503050406030204" pitchFamily="18" charset="0"/>
                                <a:cs typeface="Times New Roman" panose="02020603050405020304" pitchFamily="18" charset="0"/>
                              </a:rPr>
                              <m:t>𝑈</m:t>
                            </m:r>
                          </m:e>
                        </m:d>
                      </m:e>
                    </m:d>
                    <m:r>
                      <a:rPr lang="en-US" i="1">
                        <a:latin typeface="Cambria Math" panose="02040503050406030204" pitchFamily="18" charset="0"/>
                      </a:rPr>
                      <m:t>⊗</m:t>
                    </m:r>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b="0" i="1" smtClean="0">
                            <a:effectLst/>
                            <a:latin typeface="Cambria Math" panose="02040503050406030204" pitchFamily="18" charset="0"/>
                            <a:cs typeface="Times New Roman" panose="02020603050405020304" pitchFamily="18" charset="0"/>
                          </a:rPr>
                        </m:ctrlPr>
                      </m:dPr>
                      <m:e>
                        <m:m>
                          <m:mPr>
                            <m:mcs>
                              <m:mc>
                                <m:mcPr>
                                  <m:count m:val="1"/>
                                  <m:mcJc m:val="center"/>
                                </m:mcPr>
                              </m:mc>
                            </m:mcs>
                            <m:ctrlPr>
                              <a:rPr lang="en-US" b="0" i="1" smtClean="0">
                                <a:effectLst/>
                                <a:latin typeface="Cambria Math" panose="02040503050406030204" pitchFamily="18" charset="0"/>
                                <a:cs typeface="Times New Roman" panose="02020603050405020304" pitchFamily="18" charset="0"/>
                              </a:rPr>
                            </m:ctrlPr>
                          </m:mPr>
                          <m:mr>
                            <m:e>
                              <m:r>
                                <m:rPr>
                                  <m:brk m:alnAt="7"/>
                                </m:rPr>
                                <a:rPr lang="en-US" b="0" i="1" smtClean="0">
                                  <a:effectLst/>
                                  <a:latin typeface="Cambria Math" panose="02040503050406030204" pitchFamily="18" charset="0"/>
                                  <a:cs typeface="Times New Roman" panose="02020603050405020304" pitchFamily="18" charset="0"/>
                                </a:rPr>
                                <m:t>2</m:t>
                              </m:r>
                            </m:e>
                          </m:mr>
                          <m:mr>
                            <m:e>
                              <m:r>
                                <a:rPr lang="en-US" b="0" i="1" smtClean="0">
                                  <a:effectLst/>
                                  <a:latin typeface="Cambria Math" panose="02040503050406030204" pitchFamily="18" charset="0"/>
                                  <a:cs typeface="Times New Roman" panose="02020603050405020304" pitchFamily="18" charset="0"/>
                                </a:rPr>
                                <m:t>1</m:t>
                              </m:r>
                            </m:e>
                          </m:mr>
                        </m:m>
                      </m:e>
                    </m:d>
                  </m:oMath>
                </a14:m>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800100" marR="0" indent="-342900" algn="just">
                  <a:lnSpc>
                    <a:spcPct val="115000"/>
                  </a:lnSpc>
                  <a:spcBef>
                    <a:spcPts val="0"/>
                  </a:spcBef>
                  <a:spcAft>
                    <a:spcPts val="1000"/>
                  </a:spcAft>
                  <a:buAutoNum type="alphaUcPeriod"/>
                </a:pPr>
                <a:r>
                  <a:rPr lang="en-US" dirty="0" smtClean="0">
                    <a:effectLst/>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smtClean="0">
                                <a:effectLst/>
                                <a:latin typeface="Cambria Math" panose="02040503050406030204" pitchFamily="18" charset="0"/>
                                <a:cs typeface="Times New Roman" panose="02020603050405020304" pitchFamily="18" charset="0"/>
                              </a:rPr>
                            </m:ctrlPr>
                          </m:dPr>
                          <m:e>
                            <m:r>
                              <a:rPr lang="en-US" b="0" i="1" smtClean="0">
                                <a:effectLst/>
                                <a:latin typeface="Cambria Math" panose="02040503050406030204" pitchFamily="18" charset="0"/>
                                <a:cs typeface="Times New Roman" panose="02020603050405020304" pitchFamily="18" charset="0"/>
                              </a:rPr>
                              <m:t>𝑈</m:t>
                            </m:r>
                          </m:e>
                        </m:d>
                      </m:e>
                    </m:d>
                    <m:r>
                      <a:rPr lang="en-US" i="1">
                        <a:latin typeface="Cambria Math" panose="02040503050406030204" pitchFamily="18" charset="0"/>
                      </a:rPr>
                      <m:t>⊗</m:t>
                    </m:r>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smtClean="0">
                            <a:effectLst/>
                            <a:latin typeface="Cambria Math" panose="02040503050406030204" pitchFamily="18" charset="0"/>
                            <a:cs typeface="Times New Roman" panose="02020603050405020304" pitchFamily="18" charset="0"/>
                          </a:rPr>
                        </m:ctrlPr>
                      </m:dPr>
                      <m:e>
                        <m:m>
                          <m:mPr>
                            <m:mcs>
                              <m:mc>
                                <m:mcPr>
                                  <m:count m:val="1"/>
                                  <m:mcJc m:val="center"/>
                                </m:mcPr>
                              </m:mc>
                            </m:mcs>
                            <m:ctrlPr>
                              <a:rPr lang="en-US" i="1" smtClean="0">
                                <a:effectLst/>
                                <a:latin typeface="Cambria Math" panose="02040503050406030204" pitchFamily="18" charset="0"/>
                                <a:cs typeface="Times New Roman" panose="02020603050405020304" pitchFamily="18" charset="0"/>
                              </a:rPr>
                            </m:ctrlPr>
                          </m:mPr>
                          <m:mr>
                            <m:e>
                              <m:r>
                                <m:rPr>
                                  <m:brk m:alnAt="7"/>
                                </m:rPr>
                                <a:rPr lang="en-US" b="0" i="1" smtClean="0">
                                  <a:effectLst/>
                                  <a:latin typeface="Cambria Math" panose="02040503050406030204" pitchFamily="18" charset="0"/>
                                  <a:cs typeface="Times New Roman" panose="02020603050405020304" pitchFamily="18" charset="0"/>
                                </a:rPr>
                                <m:t>1</m:t>
                              </m:r>
                            </m:e>
                          </m:mr>
                          <m:mr>
                            <m:e>
                              <m:r>
                                <a:rPr lang="en-US" b="0" i="1" smtClean="0">
                                  <a:effectLst/>
                                  <a:latin typeface="Cambria Math" panose="02040503050406030204" pitchFamily="18" charset="0"/>
                                  <a:cs typeface="Times New Roman" panose="02020603050405020304" pitchFamily="18" charset="0"/>
                                </a:rPr>
                                <m:t>0</m:t>
                              </m:r>
                            </m:e>
                          </m:mr>
                          <m:mr>
                            <m:e>
                              <m:r>
                                <a:rPr lang="en-US" b="0" i="1" smtClean="0">
                                  <a:effectLst/>
                                  <a:latin typeface="Cambria Math" panose="02040503050406030204" pitchFamily="18" charset="0"/>
                                  <a:cs typeface="Times New Roman" panose="02020603050405020304" pitchFamily="18" charset="0"/>
                                </a:rPr>
                                <m:t>1</m:t>
                              </m:r>
                            </m:e>
                          </m:mr>
                          <m:mr>
                            <m:e>
                              <m:r>
                                <a:rPr lang="en-US" b="0" i="1" smtClean="0">
                                  <a:effectLst/>
                                  <a:latin typeface="Cambria Math" panose="02040503050406030204" pitchFamily="18" charset="0"/>
                                  <a:cs typeface="Times New Roman" panose="02020603050405020304" pitchFamily="18" charset="0"/>
                                </a:rPr>
                                <m:t>0</m:t>
                              </m:r>
                            </m:e>
                          </m:mr>
                        </m:m>
                      </m:e>
                    </m:d>
                  </m:oMath>
                </a14:m>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800100" marR="0" indent="-342900" algn="just">
                  <a:lnSpc>
                    <a:spcPct val="115000"/>
                  </a:lnSpc>
                  <a:spcBef>
                    <a:spcPts val="0"/>
                  </a:spcBef>
                  <a:spcAft>
                    <a:spcPts val="1000"/>
                  </a:spcAft>
                  <a:buAutoNum type="alphaUcPeriod"/>
                </a:pPr>
                <a:r>
                  <a:rPr lang="en-US" dirty="0" smtClean="0">
                    <a:effectLst/>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smtClean="0">
                                <a:effectLst/>
                                <a:latin typeface="Cambria Math" panose="02040503050406030204" pitchFamily="18" charset="0"/>
                                <a:cs typeface="Times New Roman" panose="02020603050405020304" pitchFamily="18" charset="0"/>
                              </a:rPr>
                            </m:ctrlPr>
                          </m:dPr>
                          <m:e>
                            <m:r>
                              <a:rPr lang="en-US" b="0" i="1" smtClean="0">
                                <a:effectLst/>
                                <a:latin typeface="Cambria Math" panose="02040503050406030204" pitchFamily="18" charset="0"/>
                                <a:cs typeface="Times New Roman" panose="02020603050405020304" pitchFamily="18" charset="0"/>
                              </a:rPr>
                              <m:t>𝑈</m:t>
                            </m:r>
                          </m:e>
                        </m:d>
                      </m:e>
                    </m:d>
                    <m:r>
                      <a:rPr lang="en-US" i="1">
                        <a:latin typeface="Cambria Math" panose="02040503050406030204" pitchFamily="18" charset="0"/>
                      </a:rPr>
                      <m:t>⊗</m:t>
                    </m:r>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smtClean="0">
                            <a:effectLst/>
                            <a:latin typeface="Cambria Math" panose="02040503050406030204" pitchFamily="18" charset="0"/>
                            <a:cs typeface="Times New Roman" panose="02020603050405020304" pitchFamily="18" charset="0"/>
                          </a:rPr>
                        </m:ctrlPr>
                      </m:dPr>
                      <m:e>
                        <m:m>
                          <m:mPr>
                            <m:mcs>
                              <m:mc>
                                <m:mcPr>
                                  <m:count m:val="1"/>
                                  <m:mcJc m:val="center"/>
                                </m:mcPr>
                              </m:mc>
                            </m:mcs>
                            <m:ctrlPr>
                              <a:rPr lang="en-US" i="1" smtClean="0">
                                <a:effectLst/>
                                <a:latin typeface="Cambria Math" panose="02040503050406030204" pitchFamily="18" charset="0"/>
                                <a:cs typeface="Times New Roman" panose="02020603050405020304" pitchFamily="18" charset="0"/>
                              </a:rPr>
                            </m:ctrlPr>
                          </m:mPr>
                          <m:mr>
                            <m:e>
                              <m:r>
                                <m:rPr>
                                  <m:brk m:alnAt="7"/>
                                </m:rPr>
                                <a:rPr lang="en-US" b="0" i="1" smtClean="0">
                                  <a:effectLst/>
                                  <a:latin typeface="Cambria Math" panose="02040503050406030204" pitchFamily="18" charset="0"/>
                                  <a:cs typeface="Times New Roman" panose="02020603050405020304" pitchFamily="18" charset="0"/>
                                </a:rPr>
                                <m:t>1</m:t>
                              </m:r>
                            </m:e>
                          </m:mr>
                          <m:mr>
                            <m:e>
                              <m:r>
                                <a:rPr lang="en-US" b="0" i="1" smtClean="0">
                                  <a:effectLst/>
                                  <a:latin typeface="Cambria Math" panose="02040503050406030204" pitchFamily="18" charset="0"/>
                                  <a:cs typeface="Times New Roman" panose="02020603050405020304" pitchFamily="18" charset="0"/>
                                </a:rPr>
                                <m:t>0</m:t>
                              </m:r>
                            </m:e>
                          </m:mr>
                          <m:mr>
                            <m:e>
                              <m:r>
                                <a:rPr lang="en-US" b="0" i="1" smtClean="0">
                                  <a:effectLst/>
                                  <a:latin typeface="Cambria Math" panose="02040503050406030204" pitchFamily="18" charset="0"/>
                                  <a:cs typeface="Times New Roman" panose="02020603050405020304" pitchFamily="18" charset="0"/>
                                </a:rPr>
                                <m:t>0</m:t>
                              </m:r>
                            </m:e>
                          </m:mr>
                          <m:mr>
                            <m:e>
                              <m:r>
                                <a:rPr lang="en-US" b="0" i="1" smtClean="0">
                                  <a:effectLst/>
                                  <a:latin typeface="Cambria Math" panose="02040503050406030204" pitchFamily="18" charset="0"/>
                                  <a:cs typeface="Times New Roman" panose="02020603050405020304" pitchFamily="18" charset="0"/>
                                </a:rPr>
                                <m:t>0</m:t>
                              </m:r>
                            </m:e>
                          </m:mr>
                        </m:m>
                      </m:e>
                    </m:d>
                  </m:oMath>
                </a14:m>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1440" y="1835599"/>
                <a:ext cx="3246120" cy="3832588"/>
              </a:xfrm>
              <a:prstGeom prst="rect">
                <a:avLst/>
              </a:prstGeom>
              <a:blipFill rotWithShape="0">
                <a:blip r:embed="rId2"/>
                <a:stretch>
                  <a:fillRect/>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3963" y="2587752"/>
            <a:ext cx="4316285" cy="3834930"/>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0" y="338328"/>
                <a:ext cx="12182856" cy="2112694"/>
              </a:xfrm>
              <a:prstGeom prst="rect">
                <a:avLst/>
              </a:prstGeom>
              <a:noFill/>
            </p:spPr>
            <p:txBody>
              <a:bodyPr wrap="square" rtlCol="0">
                <a:spAutoFit/>
              </a:bodyPr>
              <a:lstStyle/>
              <a:p>
                <a:pPr marL="457200" marR="0" algn="just">
                  <a:lnSpc>
                    <a:spcPct val="115000"/>
                  </a:lnSpc>
                  <a:spcBef>
                    <a:spcPts val="0"/>
                  </a:spcBef>
                  <a:spcAft>
                    <a:spcPts val="0"/>
                  </a:spcAft>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The normalized state of a +45° polarized photon (not taking into account path states) can be written as an equal superposition of the states </a:t>
                </a:r>
                <a14:m>
                  <m:oMath xmlns:m="http://schemas.openxmlformats.org/officeDocument/2006/math">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𝑉</m:t>
                            </m:r>
                          </m:e>
                        </m:d>
                      </m:e>
                    </m:d>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and </a:t>
                </a:r>
                <a14:m>
                  <m:oMath xmlns:m="http://schemas.openxmlformats.org/officeDocument/2006/math">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𝐻</m:t>
                            </m:r>
                          </m:e>
                        </m:d>
                      </m:e>
                    </m:d>
                  </m:oMath>
                </a14:m>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as follows:</a:t>
                </a:r>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marR="0" algn="just">
                  <a:lnSpc>
                    <a:spcPct val="115000"/>
                  </a:lnSpc>
                  <a:spcBef>
                    <a:spcPts val="0"/>
                  </a:spcBef>
                  <a:spcAft>
                    <a:spcPts val="1000"/>
                  </a:spcAft>
                </a:pPr>
                <a14:m>
                  <m:oMath xmlns:m="http://schemas.openxmlformats.org/officeDocument/2006/math">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𝑉</m:t>
                                </m:r>
                              </m:e>
                            </m:d>
                          </m:e>
                        </m:d>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𝐻</m:t>
                                </m:r>
                              </m:e>
                            </m:d>
                          </m:e>
                        </m:d>
                      </m:e>
                    </m:d>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e>
                              </m:m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0</m:t>
                                  </m:r>
                                </m:e>
                              </m:mr>
                            </m:m>
                          </m:e>
                        </m:d>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0</m:t>
                                  </m:r>
                                </m:e>
                              </m:m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e>
                              </m:mr>
                            </m:m>
                          </m:e>
                        </m:d>
                      </m:e>
                    </m:d>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e>
                          </m:mr>
                          <m:m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e>
                          </m:mr>
                        </m:m>
                      </m:e>
                    </m:d>
                  </m:oMath>
                </a14:m>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p>
              <a:p>
                <a:pPr marL="457200" marR="0" algn="just">
                  <a:lnSpc>
                    <a:spcPct val="115000"/>
                  </a:lnSpc>
                  <a:spcBef>
                    <a:spcPts val="0"/>
                  </a:spcBef>
                  <a:spcAft>
                    <a:spcPts val="1000"/>
                  </a:spcAft>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Which one of the following represents the state of a +</a:t>
                </a:r>
                <a:r>
                  <a:rPr lang="en-US" dirty="0" smtClean="0">
                    <a:effectLst/>
                    <a:ea typeface="Times New Roman" panose="02020603050405020304" pitchFamily="18" charset="0"/>
                    <a:cs typeface="Times New Roman" panose="02020603050405020304" pitchFamily="18" charset="0"/>
                  </a:rPr>
                  <a:t> </a:t>
                </a:r>
                <a14:m>
                  <m:oMath xmlns:m="http://schemas.openxmlformats.org/officeDocument/2006/math">
                    <m:r>
                      <a:rPr lang="en-US" i="1">
                        <a:effectLst/>
                        <a:latin typeface="Cambria Math" panose="02040503050406030204" pitchFamily="18" charset="0"/>
                        <a:ea typeface="Times New Roman" panose="02020603050405020304" pitchFamily="18" charset="0"/>
                        <a:cs typeface="Times New Roman" panose="02020603050405020304" pitchFamily="18" charset="0"/>
                      </a:rPr>
                      <m:t>45° </m:t>
                    </m:r>
                  </m:oMath>
                </a14:m>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polarized photon emitted from the source shown below?</a:t>
                </a:r>
              </a:p>
              <a:p>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0" y="338328"/>
                <a:ext cx="12182856" cy="2112694"/>
              </a:xfrm>
              <a:prstGeom prst="rect">
                <a:avLst/>
              </a:prstGeom>
              <a:blipFill rotWithShape="0">
                <a:blip r:embed="rId4"/>
                <a:stretch>
                  <a:fillRect t="-4913" r="-35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4041648" y="2587752"/>
                <a:ext cx="3611880" cy="2992614"/>
              </a:xfrm>
              <a:prstGeom prst="rect">
                <a:avLst/>
              </a:prstGeom>
              <a:noFill/>
            </p:spPr>
            <p:txBody>
              <a:bodyPr wrap="square" rtlCol="0">
                <a:spAutoFit/>
              </a:bodyPr>
              <a:lstStyle/>
              <a:p>
                <a:r>
                  <a:rPr lang="en-US" dirty="0" smtClean="0">
                    <a:effectLst/>
                    <a:ea typeface="Times New Roman" panose="02020603050405020304" pitchFamily="18" charset="0"/>
                    <a:cs typeface="Times New Roman" panose="02020603050405020304" pitchFamily="18" charset="0"/>
                  </a:rPr>
                  <a:t>D. </a:t>
                </a:r>
                <a14:m>
                  <m:oMath xmlns:m="http://schemas.openxmlformats.org/officeDocument/2006/math">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smtClean="0">
                                <a:effectLst/>
                                <a:latin typeface="Cambria Math" panose="02040503050406030204" pitchFamily="18" charset="0"/>
                                <a:cs typeface="Times New Roman" panose="02020603050405020304" pitchFamily="18" charset="0"/>
                              </a:rPr>
                            </m:ctrlPr>
                          </m:dPr>
                          <m:e>
                            <m:r>
                              <a:rPr lang="en-US" b="0" i="1" smtClean="0">
                                <a:effectLst/>
                                <a:latin typeface="Cambria Math" panose="02040503050406030204" pitchFamily="18" charset="0"/>
                                <a:cs typeface="Times New Roman" panose="02020603050405020304" pitchFamily="18" charset="0"/>
                              </a:rPr>
                              <m:t>𝑈</m:t>
                            </m:r>
                          </m:e>
                        </m:d>
                      </m:e>
                    </m:d>
                    <m:r>
                      <a:rPr lang="en-US" i="1">
                        <a:latin typeface="Cambria Math" panose="02040503050406030204" pitchFamily="18" charset="0"/>
                      </a:rPr>
                      <m:t>⊗</m:t>
                    </m:r>
                    <m:d>
                      <m:dPr>
                        <m:begChr m:val=""/>
                        <m:endChr m:val="〉"/>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smtClea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smtClean="0">
                            <a:effectLst/>
                            <a:latin typeface="Cambria Math" panose="02040503050406030204" pitchFamily="18" charset="0"/>
                            <a:cs typeface="Times New Roman" panose="02020603050405020304" pitchFamily="18" charset="0"/>
                          </a:rPr>
                        </m:ctrlPr>
                      </m:dPr>
                      <m:e>
                        <m:m>
                          <m:mPr>
                            <m:mcs>
                              <m:mc>
                                <m:mcPr>
                                  <m:count m:val="1"/>
                                  <m:mcJc m:val="center"/>
                                </m:mcPr>
                              </m:mc>
                            </m:mcs>
                            <m:ctrlPr>
                              <a:rPr lang="en-US" i="1" smtClean="0">
                                <a:effectLst/>
                                <a:latin typeface="Cambria Math" panose="02040503050406030204" pitchFamily="18" charset="0"/>
                                <a:cs typeface="Times New Roman" panose="02020603050405020304" pitchFamily="18" charset="0"/>
                              </a:rPr>
                            </m:ctrlPr>
                          </m:mPr>
                          <m:mr>
                            <m:e>
                              <m:r>
                                <m:rPr>
                                  <m:brk m:alnAt="7"/>
                                </m:rPr>
                                <a:rPr lang="en-US" b="0" i="1" smtClean="0">
                                  <a:effectLst/>
                                  <a:latin typeface="Cambria Math" panose="02040503050406030204" pitchFamily="18" charset="0"/>
                                  <a:cs typeface="Times New Roman" panose="02020603050405020304" pitchFamily="18" charset="0"/>
                                </a:rPr>
                                <m:t>0</m:t>
                              </m:r>
                            </m:e>
                          </m:mr>
                          <m:mr>
                            <m:e>
                              <m:r>
                                <a:rPr lang="en-US" b="0" i="1" smtClean="0">
                                  <a:effectLst/>
                                  <a:latin typeface="Cambria Math" panose="02040503050406030204" pitchFamily="18" charset="0"/>
                                  <a:cs typeface="Times New Roman" panose="02020603050405020304" pitchFamily="18" charset="0"/>
                                </a:rPr>
                                <m:t>1</m:t>
                              </m:r>
                            </m:e>
                          </m:mr>
                          <m:mr>
                            <m:e>
                              <m:r>
                                <a:rPr lang="en-US" b="0" i="1" smtClean="0">
                                  <a:effectLst/>
                                  <a:latin typeface="Cambria Math" panose="02040503050406030204" pitchFamily="18" charset="0"/>
                                  <a:cs typeface="Times New Roman" panose="02020603050405020304" pitchFamily="18" charset="0"/>
                                </a:rPr>
                                <m:t>1</m:t>
                              </m:r>
                            </m:e>
                          </m:mr>
                          <m:mr>
                            <m:e>
                              <m:r>
                                <a:rPr lang="en-US" b="0" i="1" smtClean="0">
                                  <a:effectLst/>
                                  <a:latin typeface="Cambria Math" panose="02040503050406030204" pitchFamily="18" charset="0"/>
                                  <a:cs typeface="Times New Roman" panose="02020603050405020304" pitchFamily="18" charset="0"/>
                                </a:rPr>
                                <m:t>0</m:t>
                              </m:r>
                            </m:e>
                          </m:mr>
                        </m:m>
                      </m:e>
                    </m:d>
                  </m:oMath>
                </a14:m>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smtClean="0">
                    <a:solidFill>
                      <a:schemeClr val="tx1"/>
                    </a:solidFill>
                    <a:latin typeface="Calibri" panose="020F0502020204030204" pitchFamily="34" charset="0"/>
                    <a:ea typeface="Times New Roman" panose="02020603050405020304" pitchFamily="18" charset="0"/>
                    <a:cs typeface="Times New Roman" panose="02020603050405020304" pitchFamily="18" charset="0"/>
                  </a:rPr>
                  <a:t>E.</a:t>
                </a:r>
                <a:r>
                  <a:rPr lang="en-US" dirty="0" smtClean="0">
                    <a:solidFill>
                      <a:schemeClr val="tx1"/>
                    </a:solidFill>
                    <a:effectLst/>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smtClean="0">
                                <a:solidFill>
                                  <a:schemeClr val="tx1"/>
                                </a:solidFill>
                                <a:effectLst/>
                                <a:latin typeface="Cambria Math" panose="02040503050406030204" pitchFamily="18" charset="0"/>
                                <a:cs typeface="Times New Roman" panose="02020603050405020304" pitchFamily="18" charset="0"/>
                              </a:rPr>
                            </m:ctrlPr>
                          </m:dPr>
                          <m:e>
                            <m:r>
                              <a:rPr lang="en-US" b="0" i="1" smtClean="0">
                                <a:solidFill>
                                  <a:schemeClr val="tx1"/>
                                </a:solidFill>
                                <a:effectLst/>
                                <a:latin typeface="Cambria Math" panose="02040503050406030204" pitchFamily="18" charset="0"/>
                                <a:cs typeface="Times New Roman" panose="02020603050405020304" pitchFamily="18" charset="0"/>
                              </a:rPr>
                              <m:t>𝑈</m:t>
                            </m:r>
                          </m:e>
                        </m:d>
                      </m:e>
                    </m:d>
                    <m:r>
                      <a:rPr lang="en-US" i="1">
                        <a:solidFill>
                          <a:schemeClr val="tx1"/>
                        </a:solidFill>
                        <a:latin typeface="Cambria Math" panose="02040503050406030204" pitchFamily="18" charset="0"/>
                      </a:rPr>
                      <m:t>⊗</m:t>
                    </m:r>
                    <m:d>
                      <m:dPr>
                        <m:begChr m:val=""/>
                        <m:endChr m:val="〉"/>
                        <m:ctrlPr>
                          <a:rPr lang="en-US"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d>
                          <m:dPr>
                            <m:begChr m:val="|"/>
                            <m:endChr m:val=""/>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45°</m:t>
                            </m:r>
                          </m:e>
                        </m:d>
                      </m:e>
                    </m:d>
                    <m:r>
                      <a:rPr lang="en-US" b="0"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e>
                        </m:rad>
                      </m:den>
                    </m:f>
                    <m:d>
                      <m:dPr>
                        <m:ctrlPr>
                          <a:rPr lang="en-US" i="1" smtClean="0">
                            <a:solidFill>
                              <a:schemeClr val="tx1"/>
                            </a:solidFill>
                            <a:effectLst/>
                            <a:latin typeface="Cambria Math" panose="02040503050406030204" pitchFamily="18" charset="0"/>
                            <a:cs typeface="Times New Roman" panose="02020603050405020304" pitchFamily="18" charset="0"/>
                          </a:rPr>
                        </m:ctrlPr>
                      </m:dPr>
                      <m:e>
                        <m:m>
                          <m:mPr>
                            <m:mcs>
                              <m:mc>
                                <m:mcPr>
                                  <m:count m:val="1"/>
                                  <m:mcJc m:val="center"/>
                                </m:mcPr>
                              </m:mc>
                            </m:mcs>
                            <m:ctrlPr>
                              <a:rPr lang="en-US" i="1" smtClean="0">
                                <a:solidFill>
                                  <a:schemeClr val="tx1"/>
                                </a:solidFill>
                                <a:effectLst/>
                                <a:latin typeface="Cambria Math" panose="02040503050406030204" pitchFamily="18" charset="0"/>
                                <a:cs typeface="Times New Roman" panose="02020603050405020304" pitchFamily="18" charset="0"/>
                              </a:rPr>
                            </m:ctrlPr>
                          </m:mPr>
                          <m:mr>
                            <m:e>
                              <m:r>
                                <m:rPr>
                                  <m:brk m:alnAt="7"/>
                                </m:rPr>
                                <a:rPr lang="en-US" b="0" i="1" smtClean="0">
                                  <a:solidFill>
                                    <a:schemeClr val="tx1"/>
                                  </a:solidFill>
                                  <a:effectLst/>
                                  <a:latin typeface="Cambria Math" panose="02040503050406030204" pitchFamily="18" charset="0"/>
                                  <a:cs typeface="Times New Roman" panose="02020603050405020304" pitchFamily="18" charset="0"/>
                                </a:rPr>
                                <m:t>1</m:t>
                              </m:r>
                            </m:e>
                          </m:mr>
                          <m:mr>
                            <m:e>
                              <m:r>
                                <a:rPr lang="en-US" b="0" i="1" smtClean="0">
                                  <a:solidFill>
                                    <a:schemeClr val="tx1"/>
                                  </a:solidFill>
                                  <a:effectLst/>
                                  <a:latin typeface="Cambria Math" panose="02040503050406030204" pitchFamily="18" charset="0"/>
                                  <a:cs typeface="Times New Roman" panose="02020603050405020304" pitchFamily="18" charset="0"/>
                                </a:rPr>
                                <m:t>1</m:t>
                              </m:r>
                            </m:e>
                          </m:mr>
                          <m:mr>
                            <m:e>
                              <m:r>
                                <a:rPr lang="en-US" b="0" i="1" smtClean="0">
                                  <a:solidFill>
                                    <a:schemeClr val="tx1"/>
                                  </a:solidFill>
                                  <a:effectLst/>
                                  <a:latin typeface="Cambria Math" panose="02040503050406030204" pitchFamily="18" charset="0"/>
                                  <a:cs typeface="Times New Roman" panose="02020603050405020304" pitchFamily="18" charset="0"/>
                                </a:rPr>
                                <m:t>0</m:t>
                              </m:r>
                            </m:e>
                          </m:mr>
                          <m:mr>
                            <m:e>
                              <m:r>
                                <a:rPr lang="en-US" b="0" i="1" smtClean="0">
                                  <a:solidFill>
                                    <a:schemeClr val="tx1"/>
                                  </a:solidFill>
                                  <a:effectLst/>
                                  <a:latin typeface="Cambria Math" panose="02040503050406030204" pitchFamily="18" charset="0"/>
                                  <a:cs typeface="Times New Roman" panose="02020603050405020304" pitchFamily="18" charset="0"/>
                                </a:rPr>
                                <m:t>0</m:t>
                              </m:r>
                            </m:e>
                          </m:mr>
                        </m:m>
                      </m:e>
                    </m:d>
                  </m:oMath>
                </a14:m>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4041648" y="2587752"/>
                <a:ext cx="3611880" cy="2992614"/>
              </a:xfrm>
              <a:prstGeom prst="rect">
                <a:avLst/>
              </a:prstGeom>
              <a:blipFill rotWithShape="0">
                <a:blip r:embed="rId5"/>
                <a:stretch>
                  <a:fillRect l="-1349"/>
                </a:stretch>
              </a:blipFill>
            </p:spPr>
            <p:txBody>
              <a:bodyPr/>
              <a:lstStyle/>
              <a:p>
                <a:r>
                  <a:rPr lang="en-US">
                    <a:noFill/>
                  </a:rPr>
                  <a:t> </a:t>
                </a:r>
              </a:p>
            </p:txBody>
          </p:sp>
        </mc:Fallback>
      </mc:AlternateContent>
      <p:sp>
        <p:nvSpPr>
          <p:cNvPr id="7" name="Explosion 1 6"/>
          <p:cNvSpPr/>
          <p:nvPr/>
        </p:nvSpPr>
        <p:spPr>
          <a:xfrm>
            <a:off x="7299643" y="5396393"/>
            <a:ext cx="274320" cy="292608"/>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903720" y="5668187"/>
            <a:ext cx="1335024" cy="369332"/>
          </a:xfrm>
          <a:prstGeom prst="rect">
            <a:avLst/>
          </a:prstGeom>
          <a:noFill/>
        </p:spPr>
        <p:txBody>
          <a:bodyPr wrap="square" rtlCol="0">
            <a:spAutoFit/>
          </a:bodyPr>
          <a:lstStyle/>
          <a:p>
            <a:r>
              <a:rPr lang="en-US" dirty="0" smtClean="0"/>
              <a:t>source</a:t>
            </a:r>
            <a:endParaRPr lang="en-US" dirty="0"/>
          </a:p>
        </p:txBody>
      </p:sp>
    </p:spTree>
    <p:extLst>
      <p:ext uri="{BB962C8B-B14F-4D97-AF65-F5344CB8AC3E}">
        <p14:creationId xmlns:p14="http://schemas.microsoft.com/office/powerpoint/2010/main" val="1265116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552361545"/>
                  </p:ext>
                </p:extLst>
              </p:nvPr>
            </p:nvGraphicFramePr>
            <p:xfrm>
              <a:off x="73154" y="2130554"/>
              <a:ext cx="11932919" cy="2587751"/>
            </p:xfrm>
            <a:graphic>
              <a:graphicData uri="http://schemas.openxmlformats.org/drawingml/2006/table">
                <a:tbl>
                  <a:tblPr firstRow="1" firstCol="1" bandRow="1">
                    <a:tableStyleId>{5C22544A-7EE6-4342-B048-85BDC9FD1C3A}</a:tableStyleId>
                  </a:tblPr>
                  <a:tblGrid>
                    <a:gridCol w="3790828"/>
                    <a:gridCol w="4001430"/>
                    <a:gridCol w="4140661"/>
                  </a:tblGrid>
                  <a:tr h="931905">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Initially in medium with lower 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Initially in medium with higher 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89593">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Reflection at interface</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Phase shift of π</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No phase shift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89593">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Transmission at interface</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No phase shift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No phase shift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676660">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Propagation through a medium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Phase shift depending on thickness and refractive index </a:t>
                          </a:r>
                          <a14:m>
                            <m:oMath xmlns:m="http://schemas.openxmlformats.org/officeDocument/2006/math">
                              <m:r>
                                <a:rPr lang="en-US" sz="2000" i="1" dirty="0" smtClean="0">
                                  <a:effectLst/>
                                  <a:latin typeface="Cambria Math" panose="02040503050406030204" pitchFamily="18" charset="0"/>
                                  <a:cs typeface="Times New Roman" panose="02020603050405020304" pitchFamily="18" charset="0"/>
                                </a:rPr>
                                <m:t>𝑛</m:t>
                              </m:r>
                            </m:oMath>
                          </a14:m>
                          <a:r>
                            <a:rPr lang="en-US" sz="2000" dirty="0">
                              <a:effectLst/>
                              <a:latin typeface="Times New Roman" panose="02020603050405020304" pitchFamily="18" charset="0"/>
                              <a:cs typeface="Times New Roman" panose="02020603050405020304" pitchFamily="18" charset="0"/>
                            </a:rPr>
                            <a:t> of medium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552361545"/>
                  </p:ext>
                </p:extLst>
              </p:nvPr>
            </p:nvGraphicFramePr>
            <p:xfrm>
              <a:off x="73154" y="2130554"/>
              <a:ext cx="11932919" cy="2587751"/>
            </p:xfrm>
            <a:graphic>
              <a:graphicData uri="http://schemas.openxmlformats.org/drawingml/2006/table">
                <a:tbl>
                  <a:tblPr firstRow="1" firstCol="1" bandRow="1">
                    <a:tableStyleId>{5C22544A-7EE6-4342-B048-85BDC9FD1C3A}</a:tableStyleId>
                  </a:tblPr>
                  <a:tblGrid>
                    <a:gridCol w="3790828"/>
                    <a:gridCol w="4001430"/>
                    <a:gridCol w="4140661"/>
                  </a:tblGrid>
                  <a:tr h="931905">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Initially in medium with lower 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Initially in medium with higher 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89593">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Reflection at interface</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Phase shift of π</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No phase shift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89593">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Transmission at interface</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No phase shift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No phase shift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676660">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Propagation through a medium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endParaRPr lang="en-US"/>
                        </a:p>
                      </a:txBody>
                      <a:tcPr marL="68580" marR="68580" marT="0" marB="0">
                        <a:blipFill rotWithShape="0">
                          <a:blip r:embed="rId2"/>
                          <a:stretch>
                            <a:fillRect l="-46707" t="-291892" r="-299" b="-1802"/>
                          </a:stretch>
                        </a:blipFill>
                      </a:tcPr>
                    </a:tc>
                    <a:tc hMerge="1">
                      <a:txBody>
                        <a:bodyPr/>
                        <a:lstStyle/>
                        <a:p>
                          <a:endParaRPr lang="en-US"/>
                        </a:p>
                      </a:txBody>
                      <a:tcPr/>
                    </a:tc>
                  </a:tr>
                </a:tbl>
              </a:graphicData>
            </a:graphic>
          </p:graphicFrame>
        </mc:Fallback>
      </mc:AlternateContent>
      <p:sp>
        <p:nvSpPr>
          <p:cNvPr id="3" name="TextBox 2"/>
          <p:cNvSpPr txBox="1"/>
          <p:nvPr/>
        </p:nvSpPr>
        <p:spPr>
          <a:xfrm>
            <a:off x="338328" y="1069848"/>
            <a:ext cx="9985248" cy="523220"/>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Summary of phase shifts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9484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12192000" cy="5658857"/>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Choose all of the following statements that are correct about the matrix representation of the operator corresponding to BS1. Assume that the basis vectors are </a:t>
                </a:r>
                <a:r>
                  <a:rPr lang="en-US" sz="2400" dirty="0">
                    <a:latin typeface="Times New Roman" panose="02020603050405020304" pitchFamily="18" charset="0"/>
                    <a:cs typeface="Times New Roman" panose="02020603050405020304" pitchFamily="18" charset="0"/>
                  </a:rPr>
                  <a:t>in the order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𝑈</m:t>
                            </m:r>
                          </m:e>
                        </m:d>
                      </m:e>
                    </m:d>
                  </m:oMath>
                </a14:m>
                <a:r>
                  <a:rPr lang="en-US" sz="24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𝐿</m:t>
                            </m:r>
                          </m:e>
                        </m:d>
                      </m:e>
                    </m:d>
                  </m:oMath>
                </a14:m>
                <a:r>
                  <a:rPr lang="en-US" sz="2400" dirty="0" smtClean="0">
                    <a:latin typeface="Times New Roman" panose="02020603050405020304" pitchFamily="18" charset="0"/>
                    <a:cs typeface="Times New Roman" panose="02020603050405020304" pitchFamily="18" charset="0"/>
                  </a:rPr>
                  <a:t>.</a:t>
                </a:r>
              </a:p>
              <a:p>
                <a:pPr marL="400050" indent="-400050">
                  <a:buAutoNum type="romanUcPeriod"/>
                </a:pPr>
                <a:r>
                  <a:rPr lang="en-US" sz="2400" dirty="0" smtClean="0">
                    <a:latin typeface="Times New Roman" panose="02020603050405020304" pitchFamily="18" charset="0"/>
                    <a:cs typeface="Times New Roman" panose="02020603050405020304" pitchFamily="18" charset="0"/>
                  </a:rPr>
                  <a:t>The matrix corresponding to BS1 is </a:t>
                </a:r>
                <a:r>
                  <a:rPr lang="en-US" sz="2400" dirty="0">
                    <a:latin typeface="Times New Roman" panose="02020603050405020304" pitchFamily="18" charset="0"/>
                    <a:cs typeface="Times New Roman" panose="02020603050405020304" pitchFamily="18" charset="0"/>
                  </a:rPr>
                  <a:t>[BS1]=</a:t>
                </a:r>
                <a14:m>
                  <m:oMath xmlns:m="http://schemas.openxmlformats.org/officeDocument/2006/math">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d>
                      <m:dPr>
                        <m:begChr m:val="["/>
                        <m:endChr m:val="]"/>
                        <m:ctrlPr>
                          <a:rPr lang="en-US" sz="2400" i="1">
                            <a:latin typeface="Cambria Math" panose="02040503050406030204" pitchFamily="18" charset="0"/>
                          </a:rPr>
                        </m:ctrlPr>
                      </m:dPr>
                      <m:e>
                        <m:m>
                          <m:mPr>
                            <m:mcs>
                              <m:mc>
                                <m:mcPr>
                                  <m:count m:val="2"/>
                                  <m:mcJc m:val="center"/>
                                </m:mcPr>
                              </m:mc>
                            </m:mcs>
                            <m:ctrlPr>
                              <a:rPr lang="en-US" sz="2400" i="1">
                                <a:latin typeface="Cambria Math" panose="02040503050406030204" pitchFamily="18" charset="0"/>
                              </a:rPr>
                            </m:ctrlPr>
                          </m:mPr>
                          <m:mr>
                            <m:e>
                              <m:r>
                                <a:rPr lang="en-US" sz="2400" i="1">
                                  <a:latin typeface="Cambria Math" panose="02040503050406030204" pitchFamily="18" charset="0"/>
                                </a:rPr>
                                <m:t>−1</m:t>
                              </m:r>
                            </m:e>
                            <m:e>
                              <m:r>
                                <a:rPr lang="en-US" sz="2400" i="1">
                                  <a:latin typeface="Cambria Math" panose="02040503050406030204" pitchFamily="18" charset="0"/>
                                </a:rPr>
                                <m:t>1</m:t>
                              </m:r>
                            </m:e>
                          </m:mr>
                          <m:mr>
                            <m:e>
                              <m:r>
                                <a:rPr lang="en-US" sz="2400" b="0" i="1" smtClean="0">
                                  <a:latin typeface="Cambria Math" panose="02040503050406030204" pitchFamily="18" charset="0"/>
                                </a:rPr>
                                <m:t>−</m:t>
                              </m:r>
                              <m:r>
                                <a:rPr lang="en-US" sz="2400" i="1">
                                  <a:latin typeface="Cambria Math" panose="02040503050406030204" pitchFamily="18" charset="0"/>
                                </a:rPr>
                                <m:t>1</m:t>
                              </m:r>
                            </m:e>
                            <m:e>
                              <m:r>
                                <a:rPr lang="en-US" sz="2400" i="1">
                                  <a:latin typeface="Cambria Math" panose="02040503050406030204" pitchFamily="18" charset="0"/>
                                </a:rPr>
                                <m:t>1</m:t>
                              </m:r>
                            </m:e>
                          </m:mr>
                        </m:m>
                      </m:e>
                    </m:d>
                  </m:oMath>
                </a14:m>
                <a:endParaRPr lang="en-US" sz="2400" dirty="0" smtClean="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The matrix corresponding to BS1 is [BS1]=</a:t>
                </a:r>
                <a14:m>
                  <m:oMath xmlns:m="http://schemas.openxmlformats.org/officeDocument/2006/math">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1</m:t>
                        </m:r>
                      </m:num>
                      <m:den>
                        <m:rad>
                          <m:radPr>
                            <m:degHide m:val="on"/>
                            <m:ctrlPr>
                              <a:rPr lang="en-US" sz="2400" i="1">
                                <a:latin typeface="Cambria Math" panose="02040503050406030204" pitchFamily="18" charset="0"/>
                              </a:rPr>
                            </m:ctrlPr>
                          </m:radPr>
                          <m:deg/>
                          <m:e>
                            <m:r>
                              <a:rPr lang="en-US" sz="2400" i="1">
                                <a:latin typeface="Cambria Math" panose="02040503050406030204" pitchFamily="18" charset="0"/>
                              </a:rPr>
                              <m:t>2</m:t>
                            </m:r>
                          </m:e>
                        </m:rad>
                      </m:den>
                    </m:f>
                    <m:d>
                      <m:dPr>
                        <m:begChr m:val="["/>
                        <m:endChr m:val="]"/>
                        <m:ctrlPr>
                          <a:rPr lang="en-US" sz="2400" i="1">
                            <a:latin typeface="Cambria Math" panose="02040503050406030204" pitchFamily="18" charset="0"/>
                          </a:rPr>
                        </m:ctrlPr>
                      </m:dPr>
                      <m:e>
                        <m:m>
                          <m:mPr>
                            <m:mcs>
                              <m:mc>
                                <m:mcPr>
                                  <m:count m:val="2"/>
                                  <m:mcJc m:val="center"/>
                                </m:mcPr>
                              </m:mc>
                            </m:mcs>
                            <m:ctrlPr>
                              <a:rPr lang="en-US" sz="2400" i="1">
                                <a:latin typeface="Cambria Math" panose="02040503050406030204" pitchFamily="18" charset="0"/>
                              </a:rPr>
                            </m:ctrlPr>
                          </m:mPr>
                          <m:mr>
                            <m:e>
                              <m:r>
                                <a:rPr lang="en-US" sz="2400" i="1">
                                  <a:latin typeface="Cambria Math" panose="02040503050406030204" pitchFamily="18" charset="0"/>
                                </a:rPr>
                                <m:t>−1</m:t>
                              </m:r>
                            </m:e>
                            <m:e>
                              <m:r>
                                <a:rPr lang="en-US" sz="2400" i="1">
                                  <a:latin typeface="Cambria Math" panose="02040503050406030204" pitchFamily="18" charset="0"/>
                                </a:rPr>
                                <m:t>1</m:t>
                              </m:r>
                            </m:e>
                          </m:mr>
                          <m:mr>
                            <m:e>
                              <m:r>
                                <a:rPr lang="en-US" sz="2400" i="1">
                                  <a:latin typeface="Cambria Math" panose="02040503050406030204" pitchFamily="18" charset="0"/>
                                </a:rPr>
                                <m:t>1</m:t>
                              </m:r>
                            </m:e>
                            <m:e>
                              <m:r>
                                <a:rPr lang="en-US" sz="2400" i="1">
                                  <a:latin typeface="Cambria Math" panose="02040503050406030204" pitchFamily="18" charset="0"/>
                                </a:rPr>
                                <m:t>1</m:t>
                              </m:r>
                            </m:e>
                          </m:mr>
                        </m:m>
                      </m:e>
                    </m:d>
                  </m:oMath>
                </a14:m>
                <a:endParaRPr lang="en-US" sz="2400" i="1" dirty="0" smtClean="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BS1 evolves the photon state from the source shown into a superposition of the U and L path states</a:t>
                </a:r>
                <a:r>
                  <a:rPr lang="en-US" sz="2400" dirty="0">
                    <a:latin typeface="Times New Roman" panose="02020603050405020304" pitchFamily="18" charset="0"/>
                    <a:cs typeface="Times New Roman" panose="02020603050405020304" pitchFamily="18" charset="0"/>
                  </a:rPr>
                  <a:t>. The matrix corresponding </a:t>
                </a:r>
                <a:r>
                  <a:rPr lang="en-US" sz="2400" dirty="0" smtClean="0">
                    <a:latin typeface="Times New Roman" panose="02020603050405020304" pitchFamily="18" charset="0"/>
                    <a:cs typeface="Times New Roman" panose="02020603050405020304" pitchFamily="18" charset="0"/>
                  </a:rPr>
                  <a:t>to the operator BS1 should incorporate a negative sign due to the BS1 operator causing a reflection in the upper path inside MZI and should have no sign change due to BS1 causing transmission to the lower path inside MZI.</a:t>
                </a:r>
                <a:endParaRPr lang="en-US" sz="2400" dirty="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I only 		B. II only		 C.  III only  	D.  I and III only  		</a:t>
                </a:r>
              </a:p>
              <a:p>
                <a:r>
                  <a:rPr lang="en-US" sz="2400" dirty="0" smtClean="0">
                    <a:latin typeface="Times New Roman" panose="02020603050405020304" pitchFamily="18" charset="0"/>
                    <a:cs typeface="Times New Roman" panose="02020603050405020304" pitchFamily="18" charset="0"/>
                  </a:rPr>
                  <a:t>E.  II and III only </a:t>
                </a:r>
              </a:p>
              <a:p>
                <a:pPr marL="400050" indent="-400050">
                  <a:buAutoNum type="romanUcPeriod"/>
                </a:pPr>
                <a:endParaRPr lang="en-US" dirty="0" smtClean="0"/>
              </a:p>
              <a:p>
                <a:pPr marL="400050" indent="-400050">
                  <a:buAutoNum type="romanUcPeriod"/>
                </a:pPr>
                <a:endParaRPr lang="en-US" dirty="0" smtClean="0"/>
              </a:p>
              <a:p>
                <a:endParaRPr lang="en-US" dirty="0"/>
              </a:p>
              <a:p>
                <a:r>
                  <a:rPr lang="en-US" dirty="0"/>
                  <a:t> </a:t>
                </a: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12192000" cy="5658857"/>
              </a:xfrm>
              <a:prstGeom prst="rect">
                <a:avLst/>
              </a:prstGeom>
              <a:blipFill rotWithShape="0">
                <a:blip r:embed="rId2"/>
                <a:stretch>
                  <a:fillRect l="-750" t="-4095" r="-650"/>
                </a:stretch>
              </a:blipFill>
            </p:spPr>
            <p:txBody>
              <a:bodyPr/>
              <a:lstStyle/>
              <a:p>
                <a:r>
                  <a:rPr lang="en-US">
                    <a:noFill/>
                  </a:rPr>
                  <a:t> </a:t>
                </a:r>
              </a:p>
            </p:txBody>
          </p:sp>
        </mc:Fallback>
      </mc:AlternateContent>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4479" y="4032503"/>
            <a:ext cx="3552041" cy="2851757"/>
          </a:xfrm>
          <a:prstGeom prst="rect">
            <a:avLst/>
          </a:prstGeom>
          <a:noFill/>
        </p:spPr>
      </p:pic>
      <mc:AlternateContent xmlns:mc="http://schemas.openxmlformats.org/markup-compatibility/2006" xmlns:a14="http://schemas.microsoft.com/office/drawing/2010/main">
        <mc:Choice Requires="a14">
          <p:sp>
            <p:nvSpPr>
              <p:cNvPr id="12" name="TextBox 11"/>
              <p:cNvSpPr txBox="1"/>
              <p:nvPr/>
            </p:nvSpPr>
            <p:spPr>
              <a:xfrm>
                <a:off x="5301864" y="4460991"/>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5301864" y="4460991"/>
                <a:ext cx="427639" cy="369332"/>
              </a:xfrm>
              <a:prstGeom prst="rect">
                <a:avLst/>
              </a:prstGeom>
              <a:blipFill rotWithShape="0">
                <a:blip r:embed="rId4"/>
                <a:stretch>
                  <a:fillRect l="-80000" t="-121667" r="-125714"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409529" y="5016412"/>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5409529" y="5016412"/>
                <a:ext cx="427639" cy="369332"/>
              </a:xfrm>
              <a:prstGeom prst="rect">
                <a:avLst/>
              </a:prstGeom>
              <a:blipFill rotWithShape="0">
                <a:blip r:embed="rId5"/>
                <a:stretch>
                  <a:fillRect l="-77465" t="-121667" r="-132394"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301642" y="5687350"/>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3301642" y="5687350"/>
                <a:ext cx="427639" cy="369332"/>
              </a:xfrm>
              <a:prstGeom prst="rect">
                <a:avLst/>
              </a:prstGeom>
              <a:blipFill rotWithShape="0">
                <a:blip r:embed="rId6"/>
                <a:stretch>
                  <a:fillRect l="-80000" t="-119672" r="-134286"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409529" y="5661704"/>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5409529" y="5661704"/>
                <a:ext cx="427639" cy="369332"/>
              </a:xfrm>
              <a:prstGeom prst="rect">
                <a:avLst/>
              </a:prstGeom>
              <a:blipFill rotWithShape="0">
                <a:blip r:embed="rId7"/>
                <a:stretch>
                  <a:fillRect l="-77465" t="-121667" r="-123944" b="-188333"/>
                </a:stretch>
              </a:blipFill>
            </p:spPr>
            <p:txBody>
              <a:bodyPr/>
              <a:lstStyle/>
              <a:p>
                <a:r>
                  <a:rPr lang="en-US">
                    <a:noFill/>
                  </a:rPr>
                  <a:t> </a:t>
                </a:r>
              </a:p>
            </p:txBody>
          </p:sp>
        </mc:Fallback>
      </mc:AlternateContent>
    </p:spTree>
    <p:extLst>
      <p:ext uri="{BB962C8B-B14F-4D97-AF65-F5344CB8AC3E}">
        <p14:creationId xmlns:p14="http://schemas.microsoft.com/office/powerpoint/2010/main" val="2453838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0" y="0"/>
                <a:ext cx="12192000" cy="4135106"/>
              </a:xfrm>
              <a:prstGeom prst="rect">
                <a:avLst/>
              </a:prstGeom>
            </p:spPr>
            <p:txBody>
              <a:bodyPr wrap="square">
                <a:spAutoFit/>
              </a:bodyPr>
              <a:lstStyle/>
              <a:p>
                <a:r>
                  <a:rPr lang="en-US" sz="2400" dirty="0" smtClean="0">
                    <a:latin typeface="Times New Roman" panose="02020603050405020304" pitchFamily="18" charset="0"/>
                    <a:cs typeface="Times New Roman" panose="02020603050405020304" pitchFamily="18" charset="0"/>
                  </a:rPr>
                  <a:t>Choose all of the following statements that are correct about the matrix representation of the operator corresponding to BS2. Assume that the basis vectors are </a:t>
                </a:r>
                <a:r>
                  <a:rPr lang="en-US" sz="2400" dirty="0">
                    <a:latin typeface="Times New Roman" panose="02020603050405020304" pitchFamily="18" charset="0"/>
                    <a:cs typeface="Times New Roman" panose="02020603050405020304" pitchFamily="18" charset="0"/>
                  </a:rPr>
                  <a:t>in the order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𝑈</m:t>
                            </m:r>
                          </m:e>
                        </m:d>
                      </m:e>
                    </m:d>
                  </m:oMath>
                </a14:m>
                <a:r>
                  <a:rPr lang="en-US" sz="24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𝐿</m:t>
                            </m:r>
                          </m:e>
                        </m:d>
                      </m:e>
                    </m:d>
                  </m:oMath>
                </a14:m>
                <a:r>
                  <a:rPr lang="en-US" sz="2400" dirty="0">
                    <a:latin typeface="Times New Roman" panose="02020603050405020304" pitchFamily="18" charset="0"/>
                    <a:cs typeface="Times New Roman" panose="02020603050405020304" pitchFamily="18" charset="0"/>
                  </a:rPr>
                  <a:t> to </a:t>
                </a:r>
                <a:r>
                  <a:rPr lang="en-US" sz="2400" dirty="0" smtClean="0">
                    <a:latin typeface="Times New Roman" panose="02020603050405020304" pitchFamily="18" charset="0"/>
                    <a:cs typeface="Times New Roman" panose="02020603050405020304" pitchFamily="18" charset="0"/>
                  </a:rPr>
                  <a:t>construct </a:t>
                </a:r>
                <a:r>
                  <a:rPr lang="en-US" sz="2400" dirty="0">
                    <a:latin typeface="Times New Roman" panose="02020603050405020304" pitchFamily="18" charset="0"/>
                    <a:cs typeface="Times New Roman" panose="02020603050405020304" pitchFamily="18" charset="0"/>
                  </a:rPr>
                  <a:t>the matrices</a:t>
                </a:r>
                <a:r>
                  <a:rPr lang="en-US" sz="2400" dirty="0" smtClean="0">
                    <a:latin typeface="Times New Roman" panose="02020603050405020304" pitchFamily="18" charset="0"/>
                    <a:cs typeface="Times New Roman" panose="02020603050405020304" pitchFamily="18" charset="0"/>
                  </a:rPr>
                  <a:t>.</a:t>
                </a:r>
              </a:p>
              <a:p>
                <a:pPr marL="400050" indent="-400050">
                  <a:buAutoNum type="roman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panose="02040503050406030204" pitchFamily="18" charset="0"/>
                            <a:cs typeface="Times New Roman" panose="02020603050405020304" pitchFamily="18" charset="0"/>
                          </a:rPr>
                        </m:ctrlPr>
                      </m:dPr>
                      <m:e>
                        <m:r>
                          <a:rPr lang="en-US" sz="2400" b="0" i="1" smtClean="0">
                            <a:latin typeface="Cambria Math" panose="02040503050406030204" pitchFamily="18" charset="0"/>
                            <a:cs typeface="Times New Roman" panose="02020603050405020304" pitchFamily="18" charset="0"/>
                          </a:rPr>
                          <m:t>𝑈</m:t>
                        </m:r>
                      </m:e>
                      <m:e>
                        <m:r>
                          <a:rPr lang="en-US" sz="2400" b="0" i="1" smtClean="0">
                            <a:latin typeface="Cambria Math" panose="02040503050406030204" pitchFamily="18" charset="0"/>
                            <a:cs typeface="Times New Roman" panose="02020603050405020304" pitchFamily="18" charset="0"/>
                          </a:rPr>
                          <m:t>𝐵𝑆</m:t>
                        </m:r>
                        <m:r>
                          <a:rPr lang="en-US" sz="2400" b="0" i="1" smtClean="0">
                            <a:latin typeface="Cambria Math" panose="02040503050406030204" pitchFamily="18" charset="0"/>
                            <a:cs typeface="Times New Roman" panose="02020603050405020304" pitchFamily="18" charset="0"/>
                          </a:rPr>
                          <m:t>2</m:t>
                        </m:r>
                      </m:e>
                      <m:e>
                        <m:r>
                          <a:rPr lang="en-US" sz="2400" b="0" i="1" smtClean="0">
                            <a:latin typeface="Cambria Math" panose="02040503050406030204" pitchFamily="18" charset="0"/>
                            <a:cs typeface="Times New Roman" panose="02020603050405020304" pitchFamily="18" charset="0"/>
                          </a:rPr>
                          <m:t>𝐿</m:t>
                        </m:r>
                      </m:e>
                    </m:d>
                    <m:r>
                      <a:rPr lang="en-US" sz="2400" b="0" i="1" smtClean="0">
                        <a:latin typeface="Cambria Math" panose="02040503050406030204" pitchFamily="18" charset="0"/>
                        <a:cs typeface="Times New Roman" panose="02020603050405020304" pitchFamily="18" charset="0"/>
                      </a:rPr>
                      <m:t>=−</m:t>
                    </m:r>
                    <m:f>
                      <m:fPr>
                        <m:ctrlPr>
                          <a:rPr lang="en-US" sz="2400" b="0" i="1" smtClean="0">
                            <a:latin typeface="Cambria Math" panose="02040503050406030204" pitchFamily="18" charset="0"/>
                            <a:cs typeface="Times New Roman" panose="02020603050405020304" pitchFamily="18" charset="0"/>
                          </a:rPr>
                        </m:ctrlPr>
                      </m:fPr>
                      <m:num>
                        <m:r>
                          <a:rPr lang="en-US" sz="2400" b="0" i="1" smtClean="0">
                            <a:latin typeface="Cambria Math" panose="02040503050406030204" pitchFamily="18" charset="0"/>
                            <a:cs typeface="Times New Roman" panose="02020603050405020304" pitchFamily="18" charset="0"/>
                          </a:rPr>
                          <m:t>1</m:t>
                        </m:r>
                      </m:num>
                      <m:den>
                        <m:rad>
                          <m:radPr>
                            <m:degHide m:val="on"/>
                            <m:ctrlPr>
                              <a:rPr lang="en-US" sz="2400" b="0" i="1" smtClean="0">
                                <a:latin typeface="Cambria Math" panose="02040503050406030204" pitchFamily="18" charset="0"/>
                                <a:cs typeface="Times New Roman" panose="02020603050405020304" pitchFamily="18" charset="0"/>
                              </a:rPr>
                            </m:ctrlPr>
                          </m:radPr>
                          <m:deg/>
                          <m:e>
                            <m:r>
                              <a:rPr lang="en-US" sz="2400" b="0" i="1" smtClean="0">
                                <a:latin typeface="Cambria Math" panose="02040503050406030204" pitchFamily="18" charset="0"/>
                                <a:cs typeface="Times New Roman" panose="02020603050405020304" pitchFamily="18" charset="0"/>
                              </a:rPr>
                              <m:t>2</m:t>
                            </m:r>
                          </m:e>
                        </m:rad>
                      </m:den>
                    </m:f>
                  </m:oMath>
                </a14:m>
                <a:endParaRPr lang="en-US" sz="2400" dirty="0" smtClean="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panose="02040503050406030204" pitchFamily="18" charset="0"/>
                            <a:cs typeface="Times New Roman" panose="02020603050405020304" pitchFamily="18" charset="0"/>
                          </a:rPr>
                        </m:ctrlPr>
                      </m:dPr>
                      <m:e>
                        <m:r>
                          <a:rPr lang="en-US" sz="2400" b="0" i="1" smtClean="0">
                            <a:latin typeface="Cambria Math" panose="02040503050406030204" pitchFamily="18" charset="0"/>
                            <a:cs typeface="Times New Roman" panose="02020603050405020304" pitchFamily="18" charset="0"/>
                          </a:rPr>
                          <m:t>𝐿</m:t>
                        </m:r>
                      </m:e>
                      <m:e>
                        <m:r>
                          <a:rPr lang="en-US" sz="2400" b="0" i="1" smtClean="0">
                            <a:latin typeface="Cambria Math" panose="02040503050406030204" pitchFamily="18" charset="0"/>
                            <a:cs typeface="Times New Roman" panose="02020603050405020304" pitchFamily="18" charset="0"/>
                          </a:rPr>
                          <m:t>𝐵𝑆</m:t>
                        </m:r>
                        <m:r>
                          <a:rPr lang="en-US" sz="2400" b="0" i="1" smtClean="0">
                            <a:latin typeface="Cambria Math" panose="02040503050406030204" pitchFamily="18" charset="0"/>
                            <a:cs typeface="Times New Roman" panose="02020603050405020304" pitchFamily="18" charset="0"/>
                          </a:rPr>
                          <m:t>2</m:t>
                        </m:r>
                      </m:e>
                      <m:e>
                        <m:r>
                          <a:rPr lang="en-US" sz="2400" b="0" i="1" smtClean="0">
                            <a:latin typeface="Cambria Math" panose="02040503050406030204" pitchFamily="18" charset="0"/>
                            <a:cs typeface="Times New Roman" panose="02020603050405020304" pitchFamily="18" charset="0"/>
                          </a:rPr>
                          <m:t>𝐿</m:t>
                        </m:r>
                      </m:e>
                    </m:d>
                    <m:r>
                      <a:rPr lang="en-US" sz="2400" b="0" i="1" smtClean="0">
                        <a:latin typeface="Cambria Math" panose="02040503050406030204" pitchFamily="18" charset="0"/>
                        <a:cs typeface="Times New Roman" panose="02020603050405020304" pitchFamily="18" charset="0"/>
                      </a:rPr>
                      <m:t>=−</m:t>
                    </m:r>
                    <m:f>
                      <m:fPr>
                        <m:ctrlPr>
                          <a:rPr lang="en-US" sz="2400" b="0" i="1" smtClean="0">
                            <a:latin typeface="Cambria Math" panose="02040503050406030204" pitchFamily="18" charset="0"/>
                            <a:cs typeface="Times New Roman" panose="02020603050405020304" pitchFamily="18" charset="0"/>
                          </a:rPr>
                        </m:ctrlPr>
                      </m:fPr>
                      <m:num>
                        <m:r>
                          <a:rPr lang="en-US" sz="2400" b="0" i="1" smtClean="0">
                            <a:latin typeface="Cambria Math" panose="02040503050406030204" pitchFamily="18" charset="0"/>
                            <a:cs typeface="Times New Roman" panose="02020603050405020304" pitchFamily="18" charset="0"/>
                          </a:rPr>
                          <m:t>1</m:t>
                        </m:r>
                      </m:num>
                      <m:den>
                        <m:rad>
                          <m:radPr>
                            <m:degHide m:val="on"/>
                            <m:ctrlPr>
                              <a:rPr lang="en-US" sz="2400" b="0" i="1" smtClean="0">
                                <a:latin typeface="Cambria Math" panose="02040503050406030204" pitchFamily="18" charset="0"/>
                                <a:cs typeface="Times New Roman" panose="02020603050405020304" pitchFamily="18" charset="0"/>
                              </a:rPr>
                            </m:ctrlPr>
                          </m:radPr>
                          <m:deg/>
                          <m:e>
                            <m:r>
                              <a:rPr lang="en-US" sz="2400" b="0" i="1" smtClean="0">
                                <a:latin typeface="Cambria Math" panose="02040503050406030204" pitchFamily="18" charset="0"/>
                                <a:cs typeface="Times New Roman" panose="02020603050405020304" pitchFamily="18" charset="0"/>
                              </a:rPr>
                              <m:t>2</m:t>
                            </m:r>
                          </m:e>
                        </m:rad>
                      </m:den>
                    </m:f>
                  </m:oMath>
                </a14:m>
                <a:endParaRPr lang="en-US" sz="2400" i="1" dirty="0" smtClean="0">
                  <a:latin typeface="Times New Roman" panose="02020603050405020304" pitchFamily="18" charset="0"/>
                  <a:cs typeface="Times New Roman" panose="02020603050405020304" pitchFamily="18" charset="0"/>
                </a:endParaRPr>
              </a:p>
              <a:p>
                <a:pPr marL="400050" indent="-400050">
                  <a:buFontTx/>
                  <a:buAutoNum type="romanUcPeriod"/>
                </a:pPr>
                <a:r>
                  <a:rPr lang="en-US" sz="2400" dirty="0">
                    <a:latin typeface="Times New Roman" panose="02020603050405020304" pitchFamily="18" charset="0"/>
                    <a:cs typeface="Times New Roman" panose="02020603050405020304" pitchFamily="18" charset="0"/>
                  </a:rPr>
                  <a:t>The matrix corresponding to operator </a:t>
                </a:r>
                <a:r>
                  <a:rPr lang="en-US" sz="2400" dirty="0" smtClean="0">
                    <a:latin typeface="Times New Roman" panose="02020603050405020304" pitchFamily="18" charset="0"/>
                    <a:cs typeface="Times New Roman" panose="02020603050405020304" pitchFamily="18" charset="0"/>
                  </a:rPr>
                  <a:t>BS2 </a:t>
                </a:r>
                <a:r>
                  <a:rPr lang="en-US" sz="2400" dirty="0">
                    <a:latin typeface="Times New Roman" panose="02020603050405020304" pitchFamily="18" charset="0"/>
                    <a:cs typeface="Times New Roman" panose="02020603050405020304" pitchFamily="18" charset="0"/>
                  </a:rPr>
                  <a:t>should incorporate a negative sign due </a:t>
                </a:r>
                <a:r>
                  <a:rPr lang="en-US" sz="2400" dirty="0" smtClean="0">
                    <a:latin typeface="Times New Roman" panose="02020603050405020304" pitchFamily="18" charset="0"/>
                    <a:cs typeface="Times New Roman" panose="02020603050405020304" pitchFamily="18" charset="0"/>
                  </a:rPr>
                  <a:t>to the BS2 </a:t>
                </a:r>
                <a:r>
                  <a:rPr lang="en-US" sz="2400" dirty="0">
                    <a:latin typeface="Times New Roman" panose="02020603050405020304" pitchFamily="18" charset="0"/>
                    <a:cs typeface="Times New Roman" panose="02020603050405020304" pitchFamily="18" charset="0"/>
                  </a:rPr>
                  <a:t>operator causing a reflection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the </a:t>
                </a:r>
                <a:r>
                  <a:rPr lang="en-US" sz="2400" dirty="0" smtClean="0">
                    <a:latin typeface="Times New Roman" panose="02020603050405020304" pitchFamily="18" charset="0"/>
                    <a:cs typeface="Times New Roman" panose="02020603050405020304" pitchFamily="18" charset="0"/>
                  </a:rPr>
                  <a:t>lower </a:t>
                </a:r>
                <a:r>
                  <a:rPr lang="en-US" sz="2400" dirty="0">
                    <a:latin typeface="Times New Roman" panose="02020603050405020304" pitchFamily="18" charset="0"/>
                    <a:cs typeface="Times New Roman" panose="02020603050405020304" pitchFamily="18" charset="0"/>
                  </a:rPr>
                  <a:t>path </a:t>
                </a:r>
                <a:r>
                  <a:rPr lang="en-US" sz="2400" dirty="0" smtClean="0">
                    <a:latin typeface="Times New Roman" panose="02020603050405020304" pitchFamily="18" charset="0"/>
                    <a:cs typeface="Times New Roman" panose="02020603050405020304" pitchFamily="18" charset="0"/>
                  </a:rPr>
                  <a:t>state inside </a:t>
                </a:r>
                <a:r>
                  <a:rPr lang="en-US" sz="2400" dirty="0">
                    <a:latin typeface="Times New Roman" panose="02020603050405020304" pitchFamily="18" charset="0"/>
                    <a:cs typeface="Times New Roman" panose="02020603050405020304" pitchFamily="18" charset="0"/>
                  </a:rPr>
                  <a:t>MZI </a:t>
                </a:r>
                <a:r>
                  <a:rPr lang="en-US" sz="2400" dirty="0" smtClean="0">
                    <a:latin typeface="Times New Roman" panose="02020603050405020304" pitchFamily="18" charset="0"/>
                    <a:cs typeface="Times New Roman" panose="02020603050405020304" pitchFamily="18" charset="0"/>
                  </a:rPr>
                  <a:t>to upper path state towards D1.</a:t>
                </a:r>
              </a:p>
              <a:p>
                <a:endParaRPr lang="en-US" sz="2400" dirty="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I only 		B. II only		 C.  III only  	D.  I and III only  		</a:t>
                </a:r>
              </a:p>
              <a:p>
                <a:r>
                  <a:rPr lang="en-US" sz="2400" dirty="0" smtClean="0">
                    <a:latin typeface="Times New Roman" panose="02020603050405020304" pitchFamily="18" charset="0"/>
                    <a:cs typeface="Times New Roman" panose="02020603050405020304" pitchFamily="18" charset="0"/>
                  </a:rPr>
                  <a:t>E.  II and III only </a:t>
                </a:r>
              </a:p>
            </p:txBody>
          </p:sp>
        </mc:Choice>
        <mc:Fallback>
          <p:sp>
            <p:nvSpPr>
              <p:cNvPr id="2" name="Rectangle 1"/>
              <p:cNvSpPr>
                <a:spLocks noRot="1" noChangeAspect="1" noMove="1" noResize="1" noEditPoints="1" noAdjustHandles="1" noChangeArrowheads="1" noChangeShapeType="1" noTextEdit="1"/>
              </p:cNvSpPr>
              <p:nvPr/>
            </p:nvSpPr>
            <p:spPr>
              <a:xfrm>
                <a:off x="0" y="0"/>
                <a:ext cx="12192000" cy="4135106"/>
              </a:xfrm>
              <a:prstGeom prst="rect">
                <a:avLst/>
              </a:prstGeom>
              <a:blipFill rotWithShape="0">
                <a:blip r:embed="rId2"/>
                <a:stretch>
                  <a:fillRect l="-750" t="-5605" r="-800" b="-2507"/>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9697" y="4021956"/>
            <a:ext cx="3659703" cy="2831168"/>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5444261" y="4461829"/>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444261" y="4461829"/>
                <a:ext cx="385892" cy="369332"/>
              </a:xfrm>
              <a:prstGeom prst="rect">
                <a:avLst/>
              </a:prstGeom>
              <a:blipFill rotWithShape="0">
                <a:blip r:embed="rId4"/>
                <a:stretch>
                  <a:fillRect l="-87302" t="-119672" r="-141270"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508269" y="4998503"/>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508269" y="4998503"/>
                <a:ext cx="385892" cy="369332"/>
              </a:xfrm>
              <a:prstGeom prst="rect">
                <a:avLst/>
              </a:prstGeom>
              <a:blipFill rotWithShape="0">
                <a:blip r:embed="rId5"/>
                <a:stretch>
                  <a:fillRect l="-88889" t="-119672" r="-149206"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515609" y="5584920"/>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515609" y="5584920"/>
                <a:ext cx="385892" cy="369332"/>
              </a:xfrm>
              <a:prstGeom prst="rect">
                <a:avLst/>
              </a:prstGeom>
              <a:blipFill rotWithShape="0">
                <a:blip r:embed="rId6"/>
                <a:stretch>
                  <a:fillRect l="-88889" t="-119672" r="-149206"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508269" y="5556481"/>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5508269" y="5556481"/>
                <a:ext cx="385892" cy="369332"/>
              </a:xfrm>
              <a:prstGeom prst="rect">
                <a:avLst/>
              </a:prstGeom>
              <a:blipFill rotWithShape="0">
                <a:blip r:embed="rId7"/>
                <a:stretch>
                  <a:fillRect l="-88889" t="-119672" r="-139683" b="-183607"/>
                </a:stretch>
              </a:blipFill>
            </p:spPr>
            <p:txBody>
              <a:bodyPr/>
              <a:lstStyle/>
              <a:p>
                <a:r>
                  <a:rPr lang="en-US">
                    <a:noFill/>
                  </a:rPr>
                  <a:t> </a:t>
                </a:r>
              </a:p>
            </p:txBody>
          </p:sp>
        </mc:Fallback>
      </mc:AlternateContent>
    </p:spTree>
    <p:extLst>
      <p:ext uri="{BB962C8B-B14F-4D97-AF65-F5344CB8AC3E}">
        <p14:creationId xmlns:p14="http://schemas.microsoft.com/office/powerpoint/2010/main" val="378880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41805"/>
                <a:ext cx="12192000" cy="499694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Choose all of the following statements that are correct about the matrix representation of the mirror operators. Assume that the basis vectors are </a:t>
                </a:r>
                <a:r>
                  <a:rPr lang="en-US" sz="2400" dirty="0">
                    <a:latin typeface="Times New Roman" panose="02020603050405020304" pitchFamily="18" charset="0"/>
                    <a:cs typeface="Times New Roman" panose="02020603050405020304" pitchFamily="18" charset="0"/>
                  </a:rPr>
                  <a:t>in the order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𝑈</m:t>
                            </m:r>
                          </m:e>
                        </m:d>
                      </m:e>
                    </m:d>
                  </m:oMath>
                </a14:m>
                <a:r>
                  <a:rPr lang="en-US" sz="24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𝐿</m:t>
                            </m:r>
                          </m:e>
                        </m:d>
                      </m:e>
                    </m:d>
                  </m:oMath>
                </a14:m>
                <a:r>
                  <a:rPr lang="en-US" sz="2400" dirty="0">
                    <a:latin typeface="Times New Roman" panose="02020603050405020304" pitchFamily="18" charset="0"/>
                    <a:cs typeface="Times New Roman" panose="02020603050405020304" pitchFamily="18" charset="0"/>
                  </a:rPr>
                  <a:t> to </a:t>
                </a:r>
                <a:r>
                  <a:rPr lang="en-US" sz="2400" dirty="0" smtClean="0">
                    <a:latin typeface="Times New Roman" panose="02020603050405020304" pitchFamily="18" charset="0"/>
                    <a:cs typeface="Times New Roman" panose="02020603050405020304" pitchFamily="18" charset="0"/>
                  </a:rPr>
                  <a:t>construct </a:t>
                </a:r>
                <a:r>
                  <a:rPr lang="en-US" sz="2400" dirty="0">
                    <a:latin typeface="Times New Roman" panose="02020603050405020304" pitchFamily="18" charset="0"/>
                    <a:cs typeface="Times New Roman" panose="02020603050405020304" pitchFamily="18" charset="0"/>
                  </a:rPr>
                  <a:t>the matrices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1]=</a:t>
                </a:r>
                <a14:m>
                  <m:oMath xmlns:m="http://schemas.openxmlformats.org/officeDocument/2006/math">
                    <m:r>
                      <a:rPr lang="en-US" sz="2400" i="1">
                        <a:latin typeface="Cambria Math" panose="02040503050406030204" pitchFamily="18" charset="0"/>
                      </a:rPr>
                      <m:t> </m:t>
                    </m:r>
                    <m:d>
                      <m:dPr>
                        <m:begChr m:val="["/>
                        <m:endChr m:val="]"/>
                        <m:ctrlPr>
                          <a:rPr lang="en-US" sz="2400" i="1">
                            <a:latin typeface="Cambria Math" panose="02040503050406030204" pitchFamily="18" charset="0"/>
                          </a:rPr>
                        </m:ctrlPr>
                      </m:dPr>
                      <m:e>
                        <m:m>
                          <m:mPr>
                            <m:mcs>
                              <m:mc>
                                <m:mcPr>
                                  <m:count m:val="2"/>
                                  <m:mcJc m:val="center"/>
                                </m:mcPr>
                              </m:mc>
                            </m:mcs>
                            <m:ctrlPr>
                              <a:rPr lang="en-US" sz="2400" i="1">
                                <a:latin typeface="Cambria Math" panose="02040503050406030204" pitchFamily="18" charset="0"/>
                              </a:rPr>
                            </m:ctrlPr>
                          </m:mPr>
                          <m:mr>
                            <m:e>
                              <m:r>
                                <a:rPr lang="en-US" sz="2400" i="1">
                                  <a:latin typeface="Cambria Math" panose="02040503050406030204" pitchFamily="18" charset="0"/>
                                </a:rPr>
                                <m:t>1</m:t>
                              </m:r>
                            </m:e>
                            <m:e>
                              <m:r>
                                <a:rPr lang="en-US" sz="2400" b="0" i="1" smtClean="0">
                                  <a:latin typeface="Cambria Math" panose="02040503050406030204" pitchFamily="18" charset="0"/>
                                </a:rPr>
                                <m:t>0</m:t>
                              </m:r>
                            </m:e>
                          </m:mr>
                          <m:mr>
                            <m:e>
                              <m:r>
                                <a:rPr lang="en-US" sz="2400" b="0" i="1" smtClean="0">
                                  <a:latin typeface="Cambria Math" panose="02040503050406030204" pitchFamily="18" charset="0"/>
                                </a:rPr>
                                <m:t>0</m:t>
                              </m:r>
                            </m:e>
                            <m:e>
                              <m:r>
                                <a:rPr lang="en-US" sz="2400" b="0" i="1" smtClean="0">
                                  <a:latin typeface="Cambria Math" panose="02040503050406030204" pitchFamily="18" charset="0"/>
                                </a:rPr>
                                <m:t>−</m:t>
                              </m:r>
                              <m:r>
                                <a:rPr lang="en-US" sz="2400" i="1">
                                  <a:latin typeface="Cambria Math" panose="02040503050406030204" pitchFamily="18" charset="0"/>
                                </a:rPr>
                                <m:t>1</m:t>
                              </m:r>
                            </m:e>
                          </m:mr>
                        </m:m>
                      </m:e>
                    </m:d>
                  </m:oMath>
                </a14:m>
                <a:endParaRPr lang="en-US" sz="2400" dirty="0" smtClean="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smtClean="0">
                            <a:latin typeface="Cambria Math" panose="02040503050406030204" pitchFamily="18" charset="0"/>
                          </a:rPr>
                        </m:ctrlPr>
                      </m:dPr>
                      <m:e>
                        <m:r>
                          <a:rPr lang="en-US" sz="2400" b="0" i="1" smtClean="0">
                            <a:latin typeface="Cambria Math" panose="02040503050406030204" pitchFamily="18" charset="0"/>
                          </a:rPr>
                          <m:t>𝐿</m:t>
                        </m:r>
                      </m:e>
                      <m:e>
                        <m:r>
                          <a:rPr lang="en-US" sz="2400" b="0" i="1" smtClean="0">
                            <a:latin typeface="Cambria Math" panose="02040503050406030204" pitchFamily="18" charset="0"/>
                          </a:rPr>
                          <m:t>𝑀</m:t>
                        </m:r>
                        <m:r>
                          <a:rPr lang="en-US" sz="2400" b="0" i="1" smtClean="0">
                            <a:latin typeface="Cambria Math" panose="02040503050406030204" pitchFamily="18" charset="0"/>
                          </a:rPr>
                          <m:t>2</m:t>
                        </m:r>
                      </m:e>
                      <m:e>
                        <m:r>
                          <a:rPr lang="en-US" sz="2400" b="0" i="1" smtClean="0">
                            <a:latin typeface="Cambria Math" panose="02040503050406030204" pitchFamily="18" charset="0"/>
                          </a:rPr>
                          <m:t>𝑈</m:t>
                        </m:r>
                      </m:e>
                    </m:d>
                    <m:r>
                      <a:rPr lang="en-US" sz="2400" b="0" i="1" smtClean="0">
                        <a:latin typeface="Cambria Math" panose="02040503050406030204" pitchFamily="18" charset="0"/>
                      </a:rPr>
                      <m:t>=1</m:t>
                    </m:r>
                  </m:oMath>
                </a14:m>
                <a:endParaRPr lang="en-US" sz="2400" dirty="0" smtClean="0">
                  <a:latin typeface="Times New Roman" panose="02020603050405020304" pitchFamily="18" charset="0"/>
                  <a:cs typeface="Times New Roman" panose="02020603050405020304" pitchFamily="18" charset="0"/>
                </a:endParaRPr>
              </a:p>
              <a:p>
                <a:pPr marL="400050" lvl="0" indent="-400050">
                  <a:buFontTx/>
                  <a:buAutoNum type="romanUcPeriod"/>
                </a:pPr>
                <a:r>
                  <a:rPr lang="en-US" sz="2400" dirty="0">
                    <a:latin typeface="Times New Roman" panose="02020603050405020304" pitchFamily="18" charset="0"/>
                    <a:cs typeface="Times New Roman" panose="02020603050405020304" pitchFamily="18" charset="0"/>
                  </a:rPr>
                  <a:t>The mirror operators corresponding to Mirror 1 and Mirror 2 operate on two different components of photon state, i.e., the upper path state and lower path state of the photon. Therefore, the mirror operators [M1] and [M2] </a:t>
                </a:r>
                <a:r>
                  <a:rPr lang="en-US" sz="2400" dirty="0" smtClean="0">
                    <a:latin typeface="Times New Roman" panose="02020603050405020304" pitchFamily="18" charset="0"/>
                    <a:cs typeface="Times New Roman" panose="02020603050405020304" pitchFamily="18" charset="0"/>
                  </a:rPr>
                  <a:t>commute and we </a:t>
                </a:r>
                <a:r>
                  <a:rPr lang="en-US" sz="2400" u="sng" dirty="0" smtClean="0">
                    <a:latin typeface="Times New Roman" panose="02020603050405020304" pitchFamily="18" charset="0"/>
                    <a:cs typeface="Times New Roman" panose="02020603050405020304" pitchFamily="18" charset="0"/>
                  </a:rPr>
                  <a:t>can</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combine the mirror operators to find the net effect of the mirrors on the photon state, i.e., [M]=[M1][M2].</a:t>
                </a:r>
              </a:p>
              <a:p>
                <a:endParaRPr lang="en-US" sz="2400" dirty="0" smtClean="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I only		B. II only 		C. III only 		D. I and III only </a:t>
                </a:r>
                <a:r>
                  <a:rPr lang="en-US" sz="2400" dirty="0" smtClean="0">
                    <a:solidFill>
                      <a:srgbClr val="FF0000"/>
                    </a:solidFill>
                    <a:latin typeface="Times New Roman" panose="02020603050405020304" pitchFamily="18" charset="0"/>
                    <a:cs typeface="Times New Roman" panose="02020603050405020304" pitchFamily="18" charset="0"/>
                  </a:rPr>
                  <a:t>	</a:t>
                </a:r>
              </a:p>
              <a:p>
                <a:r>
                  <a:rPr lang="en-US" sz="2400" dirty="0" smtClean="0">
                    <a:latin typeface="Times New Roman" panose="02020603050405020304" pitchFamily="18" charset="0"/>
                    <a:cs typeface="Times New Roman" panose="02020603050405020304" pitchFamily="18" charset="0"/>
                  </a:rPr>
                  <a:t>E. II and III only </a:t>
                </a:r>
              </a:p>
              <a:p>
                <a:endParaRPr lang="en-US" dirty="0"/>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41805"/>
                <a:ext cx="12192000" cy="4996945"/>
              </a:xfrm>
              <a:prstGeom prst="rect">
                <a:avLst/>
              </a:prstGeom>
              <a:blipFill rotWithShape="0">
                <a:blip r:embed="rId2"/>
                <a:stretch>
                  <a:fillRect l="-750" t="-4634"/>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1993" y="4045673"/>
            <a:ext cx="3659703" cy="2831168"/>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5508269" y="4498405"/>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508269" y="4498405"/>
                <a:ext cx="385892" cy="369332"/>
              </a:xfrm>
              <a:prstGeom prst="rect">
                <a:avLst/>
              </a:prstGeom>
              <a:blipFill rotWithShape="0">
                <a:blip r:embed="rId4"/>
                <a:stretch>
                  <a:fillRect l="-88889" t="-119672" r="-139683"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634159" y="5018773"/>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634159" y="5018773"/>
                <a:ext cx="385892" cy="369332"/>
              </a:xfrm>
              <a:prstGeom prst="rect">
                <a:avLst/>
              </a:prstGeom>
              <a:blipFill rotWithShape="0">
                <a:blip r:embed="rId5"/>
                <a:stretch>
                  <a:fillRect l="-85938" t="-119672" r="-146875"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557675" y="5771709"/>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557675" y="5771709"/>
                <a:ext cx="385892" cy="369332"/>
              </a:xfrm>
              <a:prstGeom prst="rect">
                <a:avLst/>
              </a:prstGeom>
              <a:blipFill rotWithShape="0">
                <a:blip r:embed="rId6"/>
                <a:stretch>
                  <a:fillRect l="-88889" t="-121667" r="-149206"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597583" y="5723866"/>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5597583" y="5723866"/>
                <a:ext cx="385892" cy="369332"/>
              </a:xfrm>
              <a:prstGeom prst="rect">
                <a:avLst/>
              </a:prstGeom>
              <a:blipFill rotWithShape="0">
                <a:blip r:embed="rId7"/>
                <a:stretch>
                  <a:fillRect l="-85938" t="-119672" r="-137500" b="-183607"/>
                </a:stretch>
              </a:blipFill>
            </p:spPr>
            <p:txBody>
              <a:bodyPr/>
              <a:lstStyle/>
              <a:p>
                <a:r>
                  <a:rPr lang="en-US">
                    <a:noFill/>
                  </a:rPr>
                  <a:t> </a:t>
                </a:r>
              </a:p>
            </p:txBody>
          </p:sp>
        </mc:Fallback>
      </mc:AlternateContent>
    </p:spTree>
    <p:extLst>
      <p:ext uri="{BB962C8B-B14F-4D97-AF65-F5344CB8AC3E}">
        <p14:creationId xmlns:p14="http://schemas.microsoft.com/office/powerpoint/2010/main" val="3307645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Rectangle 2"/>
              <p:cNvSpPr/>
              <p:nvPr/>
            </p:nvSpPr>
            <p:spPr>
              <a:xfrm>
                <a:off x="0" y="0"/>
                <a:ext cx="12192000" cy="4545988"/>
              </a:xfrm>
              <a:prstGeom prst="rect">
                <a:avLst/>
              </a:prstGeom>
            </p:spPr>
            <p:txBody>
              <a:bodyPr wrap="square">
                <a:spAutoFit/>
              </a:bodyPr>
              <a:lstStyle/>
              <a:p>
                <a:pPr lvl="0"/>
                <a:r>
                  <a:rPr lang="en-US" sz="2400" dirty="0" smtClean="0">
                    <a:latin typeface="Times New Roman" panose="02020603050405020304" pitchFamily="18" charset="0"/>
                    <a:cs typeface="Times New Roman" panose="02020603050405020304" pitchFamily="18" charset="0"/>
                  </a:rPr>
                  <a:t>Choose all of the following statements that are correct about the matrix representation of </a:t>
                </a:r>
                <a:r>
                  <a:rPr lang="en-US" sz="2400" dirty="0">
                    <a:latin typeface="Times New Roman" panose="02020603050405020304" pitchFamily="18" charset="0"/>
                    <a:cs typeface="Times New Roman" panose="02020603050405020304" pitchFamily="18" charset="0"/>
                  </a:rPr>
                  <a:t>the phase shifter operator that introduces a phase shift of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𝜑</m:t>
                        </m:r>
                      </m:e>
                      <m:sub>
                        <m:r>
                          <a:rPr lang="en-US" sz="2400" i="1">
                            <a:latin typeface="Cambria Math" panose="02040503050406030204" pitchFamily="18" charset="0"/>
                          </a:rPr>
                          <m:t>𝑃𝑆</m:t>
                        </m:r>
                      </m:sub>
                    </m:sSub>
                  </m:oMath>
                </a14:m>
                <a:r>
                  <a:rPr lang="en-US" sz="2400" dirty="0">
                    <a:latin typeface="Times New Roman" panose="02020603050405020304" pitchFamily="18" charset="0"/>
                    <a:cs typeface="Times New Roman" panose="02020603050405020304" pitchFamily="18" charset="0"/>
                  </a:rPr>
                  <a:t>  to the component of the photon state in the </a:t>
                </a:r>
                <a:r>
                  <a:rPr lang="en-US" sz="2400" dirty="0" smtClean="0">
                    <a:latin typeface="Times New Roman" panose="02020603050405020304" pitchFamily="18" charset="0"/>
                    <a:cs typeface="Times New Roman" panose="02020603050405020304" pitchFamily="18" charset="0"/>
                  </a:rPr>
                  <a:t>U path. Assume that the basis vectors are </a:t>
                </a:r>
                <a:r>
                  <a:rPr lang="en-US" sz="2400" dirty="0">
                    <a:latin typeface="Times New Roman" panose="02020603050405020304" pitchFamily="18" charset="0"/>
                    <a:cs typeface="Times New Roman" panose="02020603050405020304" pitchFamily="18" charset="0"/>
                  </a:rPr>
                  <a:t>in the order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𝑈</m:t>
                            </m:r>
                          </m:e>
                        </m:d>
                      </m:e>
                    </m:d>
                  </m:oMath>
                </a14:m>
                <a:r>
                  <a:rPr lang="en-US" sz="24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𝐿</m:t>
                            </m:r>
                          </m:e>
                        </m:d>
                      </m:e>
                    </m:d>
                  </m:oMath>
                </a14:m>
                <a:r>
                  <a:rPr lang="en-US" sz="2400" dirty="0">
                    <a:latin typeface="Times New Roman" panose="02020603050405020304" pitchFamily="18" charset="0"/>
                    <a:cs typeface="Times New Roman" panose="02020603050405020304" pitchFamily="18" charset="0"/>
                  </a:rPr>
                  <a:t> to </a:t>
                </a:r>
                <a:r>
                  <a:rPr lang="en-US" sz="2400" dirty="0" smtClean="0">
                    <a:latin typeface="Times New Roman" panose="02020603050405020304" pitchFamily="18" charset="0"/>
                    <a:cs typeface="Times New Roman" panose="02020603050405020304" pitchFamily="18" charset="0"/>
                  </a:rPr>
                  <a:t>construct </a:t>
                </a:r>
                <a:r>
                  <a:rPr lang="en-US" sz="2400" dirty="0">
                    <a:latin typeface="Times New Roman" panose="02020603050405020304" pitchFamily="18" charset="0"/>
                    <a:cs typeface="Times New Roman" panose="02020603050405020304" pitchFamily="18" charset="0"/>
                  </a:rPr>
                  <a:t>the matrices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400050" indent="-400050">
                  <a:buAutoNum type="romanUcPeriod"/>
                </a:pPr>
                <a:r>
                  <a:rPr lang="en-US" sz="24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𝑃𝑆</m:t>
                            </m:r>
                          </m:e>
                          <m:sub>
                            <m:r>
                              <a:rPr lang="en-US" sz="2400" b="0" i="1" smtClean="0">
                                <a:latin typeface="Cambria Math" panose="02040503050406030204" pitchFamily="18" charset="0"/>
                              </a:rPr>
                              <m:t>𝑈</m:t>
                            </m:r>
                          </m:sub>
                        </m:sSub>
                      </m:e>
                    </m:d>
                    <m:r>
                      <a:rPr lang="en-US" sz="2400" b="0" i="1" smtClean="0">
                        <a:latin typeface="Cambria Math" panose="02040503050406030204" pitchFamily="18" charset="0"/>
                      </a:rPr>
                      <m:t>=</m:t>
                    </m:r>
                    <m:r>
                      <a:rPr lang="en-US" sz="2400" i="1">
                        <a:latin typeface="Cambria Math" panose="02040503050406030204" pitchFamily="18" charset="0"/>
                      </a:rPr>
                      <m:t> </m:t>
                    </m:r>
                    <m:d>
                      <m:dPr>
                        <m:begChr m:val="["/>
                        <m:endChr m:val="]"/>
                        <m:ctrlPr>
                          <a:rPr lang="en-US" sz="2400" i="1">
                            <a:latin typeface="Cambria Math" panose="02040503050406030204" pitchFamily="18" charset="0"/>
                          </a:rPr>
                        </m:ctrlPr>
                      </m:dPr>
                      <m:e>
                        <m:m>
                          <m:mPr>
                            <m:mcs>
                              <m:mc>
                                <m:mcPr>
                                  <m:count m:val="2"/>
                                  <m:mcJc m:val="center"/>
                                </m:mcPr>
                              </m:mc>
                            </m:mcs>
                            <m:ctrlPr>
                              <a:rPr lang="en-US" sz="2400" i="1">
                                <a:latin typeface="Cambria Math" panose="02040503050406030204" pitchFamily="18" charset="0"/>
                              </a:rPr>
                            </m:ctrlPr>
                          </m:mPr>
                          <m:mr>
                            <m:e>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𝑒</m:t>
                                  </m:r>
                                </m:e>
                                <m: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𝜑</m:t>
                                      </m:r>
                                    </m:e>
                                    <m:sub>
                                      <m:r>
                                        <a:rPr lang="en-US" sz="2400" b="0" i="1" smtClean="0">
                                          <a:latin typeface="Cambria Math" panose="02040503050406030204" pitchFamily="18" charset="0"/>
                                        </a:rPr>
                                        <m:t>𝑃𝑆</m:t>
                                      </m:r>
                                    </m:sub>
                                    <m:sup/>
                                  </m:sSubSup>
                                </m:sup>
                              </m:sSup>
                            </m:e>
                            <m:e>
                              <m:r>
                                <a:rPr lang="en-US" sz="2400" b="0" i="1" smtClean="0">
                                  <a:latin typeface="Cambria Math" panose="02040503050406030204" pitchFamily="18" charset="0"/>
                                </a:rPr>
                                <m:t>0</m:t>
                              </m:r>
                            </m:e>
                          </m:mr>
                          <m:mr>
                            <m:e>
                              <m:r>
                                <a:rPr lang="en-US" sz="2400" b="0" i="1" smtClean="0">
                                  <a:latin typeface="Cambria Math" panose="02040503050406030204" pitchFamily="18" charset="0"/>
                                </a:rPr>
                                <m:t>0</m:t>
                              </m:r>
                            </m:e>
                            <m:e>
                              <m:r>
                                <a:rPr lang="en-US" sz="2400" i="1">
                                  <a:latin typeface="Cambria Math" panose="02040503050406030204" pitchFamily="18" charset="0"/>
                                </a:rPr>
                                <m:t>1</m:t>
                              </m:r>
                            </m:e>
                          </m:mr>
                        </m:m>
                      </m:e>
                    </m:d>
                  </m:oMath>
                </a14:m>
                <a:endParaRPr lang="en-US" sz="2400" dirty="0" smtClean="0">
                  <a:latin typeface="Times New Roman" panose="02020603050405020304" pitchFamily="18" charset="0"/>
                  <a:cs typeface="Times New Roman" panose="02020603050405020304" pitchFamily="18" charset="0"/>
                </a:endParaRPr>
              </a:p>
              <a:p>
                <a:pPr marL="400050" indent="-400050">
                  <a:buAutoNum type="romanUcPeriod"/>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operator corresponding to a phase shifter in the upper path does NOT affect the lower path state (it is equivalent to an identity operator in the lower </a:t>
                </a:r>
                <a:r>
                  <a:rPr lang="en-US" sz="2400" dirty="0" smtClean="0">
                    <a:latin typeface="Times New Roman" panose="02020603050405020304" pitchFamily="18" charset="0"/>
                    <a:cs typeface="Times New Roman" panose="02020603050405020304" pitchFamily="18" charset="0"/>
                  </a:rPr>
                  <a:t>path).</a:t>
                </a:r>
              </a:p>
              <a:p>
                <a:pPr marL="400050" indent="-400050">
                  <a:buAutoNum type="romanUcPeriod"/>
                </a:pPr>
                <a:r>
                  <a:rPr lang="en-US" sz="2400" dirty="0" smtClean="0">
                    <a:latin typeface="Times New Roman" panose="02020603050405020304" pitchFamily="18" charset="0"/>
                    <a:cs typeface="Times New Roman" panose="02020603050405020304" pitchFamily="18" charset="0"/>
                  </a:rPr>
                  <a:t>The operator corresponding to a phase shifter in the upper path is a time evolution operator and must be a unitary operator to </a:t>
                </a:r>
                <a:r>
                  <a:rPr lang="en-US" sz="2400" dirty="0">
                    <a:latin typeface="Times New Roman" panose="02020603050405020304" pitchFamily="18" charset="0"/>
                    <a:cs typeface="Times New Roman" panose="02020603050405020304" pitchFamily="18" charset="0"/>
                  </a:rPr>
                  <a:t>preserve the </a:t>
                </a:r>
                <a:r>
                  <a:rPr lang="en-US" sz="2400" dirty="0" smtClean="0">
                    <a:latin typeface="Times New Roman" panose="02020603050405020304" pitchFamily="18" charset="0"/>
                    <a:cs typeface="Times New Roman" panose="02020603050405020304" pitchFamily="18" charset="0"/>
                  </a:rPr>
                  <a:t>norm</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of the photon state.  </a:t>
                </a:r>
              </a:p>
              <a:p>
                <a:endParaRPr lang="en-US" sz="2400" dirty="0" smtClean="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I only		B. I and II only 		C. I and III only 	D. II and III only 	</a:t>
                </a:r>
              </a:p>
              <a:p>
                <a:r>
                  <a:rPr lang="en-US" sz="2000" dirty="0" smtClean="0">
                    <a:latin typeface="Times New Roman" panose="02020603050405020304" pitchFamily="18" charset="0"/>
                    <a:cs typeface="Times New Roman" panose="02020603050405020304" pitchFamily="18" charset="0"/>
                  </a:rPr>
                  <a:t>E. All of the above</a:t>
                </a:r>
              </a:p>
            </p:txBody>
          </p:sp>
        </mc:Choice>
        <mc:Fallback>
          <p:sp>
            <p:nvSpPr>
              <p:cNvPr id="3" name="Rectangle 2"/>
              <p:cNvSpPr>
                <a:spLocks noRot="1" noChangeAspect="1" noMove="1" noResize="1" noEditPoints="1" noAdjustHandles="1" noChangeArrowheads="1" noChangeShapeType="1" noTextEdit="1"/>
              </p:cNvSpPr>
              <p:nvPr/>
            </p:nvSpPr>
            <p:spPr>
              <a:xfrm>
                <a:off x="0" y="0"/>
                <a:ext cx="12192000" cy="4545988"/>
              </a:xfrm>
              <a:prstGeom prst="rect">
                <a:avLst/>
              </a:prstGeom>
              <a:blipFill rotWithShape="0">
                <a:blip r:embed="rId2"/>
                <a:stretch>
                  <a:fillRect l="-750" t="-1072" r="-1300" b="-1475"/>
                </a:stretch>
              </a:blipFill>
            </p:spPr>
            <p:txBody>
              <a:bodyPr/>
              <a:lstStyle/>
              <a:p>
                <a:r>
                  <a:rPr lang="en-US">
                    <a:noFill/>
                  </a:rPr>
                  <a:t> </a:t>
                </a:r>
              </a:p>
            </p:txBody>
          </p:sp>
        </mc:Fallback>
      </mc:AlternateContent>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7713" y="4063961"/>
            <a:ext cx="3659703" cy="2831168"/>
          </a:xfrm>
          <a:prstGeom prst="rect">
            <a:avLst/>
          </a:prstGeom>
          <a:noFill/>
        </p:spPr>
      </p:pic>
      <mc:AlternateContent xmlns:mc="http://schemas.openxmlformats.org/markup-compatibility/2006" xmlns:a14="http://schemas.microsoft.com/office/drawing/2010/main">
        <mc:Choice Requires="a14">
          <p:sp>
            <p:nvSpPr>
              <p:cNvPr id="5" name="TextBox 4"/>
              <p:cNvSpPr txBox="1"/>
              <p:nvPr/>
            </p:nvSpPr>
            <p:spPr>
              <a:xfrm>
                <a:off x="5553989" y="4507549"/>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553989" y="4507549"/>
                <a:ext cx="385892" cy="369332"/>
              </a:xfrm>
              <a:prstGeom prst="rect">
                <a:avLst/>
              </a:prstGeom>
              <a:blipFill rotWithShape="0">
                <a:blip r:embed="rId4"/>
                <a:stretch>
                  <a:fillRect l="-87302" t="-119672" r="-141270"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679879" y="5027917"/>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679879" y="5027917"/>
                <a:ext cx="385892" cy="369332"/>
              </a:xfrm>
              <a:prstGeom prst="rect">
                <a:avLst/>
              </a:prstGeom>
              <a:blipFill rotWithShape="0">
                <a:blip r:embed="rId5"/>
                <a:stretch>
                  <a:fillRect l="-88889" t="-121667" r="-149206"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603395" y="5780853"/>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3603395" y="5780853"/>
                <a:ext cx="385892" cy="369332"/>
              </a:xfrm>
              <a:prstGeom prst="rect">
                <a:avLst/>
              </a:prstGeom>
              <a:blipFill rotWithShape="0">
                <a:blip r:embed="rId6"/>
                <a:stretch>
                  <a:fillRect l="-87302" t="-119672" r="-150794"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643303" y="5733010"/>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5643303" y="5733010"/>
                <a:ext cx="385892" cy="369332"/>
              </a:xfrm>
              <a:prstGeom prst="rect">
                <a:avLst/>
              </a:prstGeom>
              <a:blipFill rotWithShape="0">
                <a:blip r:embed="rId7"/>
                <a:stretch>
                  <a:fillRect l="-88889" t="-119672" r="-139683" b="-183607"/>
                </a:stretch>
              </a:blipFill>
            </p:spPr>
            <p:txBody>
              <a:bodyPr/>
              <a:lstStyle/>
              <a:p>
                <a:r>
                  <a:rPr lang="en-US">
                    <a:noFill/>
                  </a:rPr>
                  <a:t> </a:t>
                </a:r>
              </a:p>
            </p:txBody>
          </p:sp>
        </mc:Fallback>
      </mc:AlternateContent>
      <p:sp>
        <p:nvSpPr>
          <p:cNvPr id="9" name="Rectangle 8"/>
          <p:cNvSpPr/>
          <p:nvPr/>
        </p:nvSpPr>
        <p:spPr>
          <a:xfrm>
            <a:off x="4745736" y="4782312"/>
            <a:ext cx="164592" cy="374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453128" y="4276937"/>
            <a:ext cx="914400" cy="523220"/>
          </a:xfrm>
          <a:prstGeom prst="rect">
            <a:avLst/>
          </a:prstGeom>
          <a:noFill/>
        </p:spPr>
        <p:txBody>
          <a:bodyPr wrap="square" rtlCol="0">
            <a:spAutoFit/>
          </a:bodyPr>
          <a:lstStyle/>
          <a:p>
            <a:r>
              <a:rPr lang="en-US" sz="1400" dirty="0" smtClean="0"/>
              <a:t>Phase shifter</a:t>
            </a:r>
            <a:endParaRPr lang="en-US" sz="1400" dirty="0"/>
          </a:p>
        </p:txBody>
      </p:sp>
    </p:spTree>
    <p:extLst>
      <p:ext uri="{BB962C8B-B14F-4D97-AF65-F5344CB8AC3E}">
        <p14:creationId xmlns:p14="http://schemas.microsoft.com/office/powerpoint/2010/main" val="2809180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51873"/>
                <a:ext cx="12192000" cy="433336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Choose all of the following statements that are true about the operators corresponding to BS1, BS2, the mirrors, and the phase shifter. Note: If </a:t>
                </a:r>
                <a:r>
                  <a:rPr lang="en-US" sz="2000" dirty="0">
                    <a:latin typeface="Times New Roman" panose="02020603050405020304" pitchFamily="18" charset="0"/>
                    <a:cs typeface="Times New Roman" panose="02020603050405020304" pitchFamily="18" charset="0"/>
                  </a:rPr>
                  <a:t>an operator </a:t>
                </a:r>
                <a14:m>
                  <m:oMath xmlns:m="http://schemas.openxmlformats.org/officeDocument/2006/math">
                    <m:r>
                      <a:rPr lang="en-US" sz="2000" i="1">
                        <a:latin typeface="Cambria Math" panose="02040503050406030204" pitchFamily="18" charset="0"/>
                      </a:rPr>
                      <m:t>𝑈</m:t>
                    </m:r>
                  </m:oMath>
                </a14:m>
                <a:r>
                  <a:rPr lang="en-US" sz="2000" dirty="0">
                    <a:latin typeface="Times New Roman" panose="02020603050405020304" pitchFamily="18" charset="0"/>
                    <a:cs typeface="Times New Roman" panose="02020603050405020304" pitchFamily="18" charset="0"/>
                  </a:rPr>
                  <a:t> is </a:t>
                </a:r>
                <a:r>
                  <a:rPr lang="en-US" sz="2000" dirty="0" err="1">
                    <a:latin typeface="Times New Roman" panose="02020603050405020304" pitchFamily="18" charset="0"/>
                    <a:cs typeface="Times New Roman" panose="02020603050405020304" pitchFamily="18" charset="0"/>
                  </a:rPr>
                  <a:t>H</a:t>
                </a:r>
                <a:r>
                  <a:rPr lang="en-US" sz="2000" dirty="0" err="1" smtClean="0">
                    <a:latin typeface="Times New Roman" panose="02020603050405020304" pitchFamily="18" charset="0"/>
                    <a:cs typeface="Times New Roman" panose="02020603050405020304" pitchFamily="18" charset="0"/>
                  </a:rPr>
                  <a:t>ermitian</a:t>
                </a:r>
                <a:r>
                  <a:rPr lang="en-US" sz="2000" dirty="0">
                    <a:latin typeface="Times New Roman" panose="02020603050405020304" pitchFamily="18" charset="0"/>
                    <a:cs typeface="Times New Roman" panose="02020603050405020304" pitchFamily="18" charset="0"/>
                  </a:rPr>
                  <a:t>, then </a:t>
                </a:r>
                <a14:m>
                  <m:oMath xmlns:m="http://schemas.openxmlformats.org/officeDocument/2006/math">
                    <m:r>
                      <a:rPr lang="en-US" sz="2000" i="1">
                        <a:latin typeface="Cambria Math" panose="02040503050406030204" pitchFamily="18" charset="0"/>
                      </a:rPr>
                      <m:t>𝑈</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m:t>
                        </m:r>
                      </m:sup>
                    </m:sSup>
                    <m:r>
                      <a:rPr lang="en-US" sz="2000" i="1">
                        <a:latin typeface="Cambria Math" panose="02040503050406030204" pitchFamily="18" charset="0"/>
                      </a:rPr>
                      <m:t>=</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𝑇</m:t>
                                </m:r>
                              </m:sup>
                            </m:sSup>
                          </m:e>
                        </m:d>
                      </m:e>
                      <m:sup>
                        <m:r>
                          <a:rPr lang="en-US" sz="2000" i="1">
                            <a:latin typeface="Cambria Math" panose="02040503050406030204" pitchFamily="18" charset="0"/>
                          </a:rPr>
                          <m:t>∗</m:t>
                        </m:r>
                      </m:sup>
                    </m:sSup>
                  </m:oMath>
                </a14:m>
                <a:r>
                  <a:rPr lang="en-US" sz="2000" dirty="0">
                    <a:latin typeface="Times New Roman" panose="02020603050405020304" pitchFamily="18" charset="0"/>
                    <a:cs typeface="Times New Roman" panose="02020603050405020304" pitchFamily="18" charset="0"/>
                  </a:rPr>
                  <a:t>. If an operator </a:t>
                </a:r>
                <a14:m>
                  <m:oMath xmlns:m="http://schemas.openxmlformats.org/officeDocument/2006/math">
                    <m:r>
                      <a:rPr lang="en-US" sz="2000" i="1">
                        <a:latin typeface="Cambria Math" panose="02040503050406030204" pitchFamily="18" charset="0"/>
                      </a:rPr>
                      <m:t>𝑈</m:t>
                    </m:r>
                  </m:oMath>
                </a14:m>
                <a:r>
                  <a:rPr lang="en-US" sz="2000" dirty="0">
                    <a:latin typeface="Times New Roman" panose="02020603050405020304" pitchFamily="18" charset="0"/>
                    <a:cs typeface="Times New Roman" panose="02020603050405020304" pitchFamily="18" charset="0"/>
                  </a:rPr>
                  <a:t> is unitary, then </a:t>
                </a:r>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m:t>
                        </m:r>
                      </m:sup>
                    </m:sSup>
                    <m:r>
                      <a:rPr lang="en-US" sz="2000" i="1">
                        <a:latin typeface="Cambria Math" panose="02040503050406030204" pitchFamily="18" charset="0"/>
                      </a:rPr>
                      <m:t>𝑈</m:t>
                    </m:r>
                    <m:r>
                      <a:rPr lang="en-US" sz="2000" i="1">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𝐼</m:t>
                        </m:r>
                      </m:e>
                    </m:acc>
                  </m:oMath>
                </a14:m>
                <a:r>
                  <a:rPr lang="en-US" sz="2000" dirty="0">
                    <a:latin typeface="Times New Roman" panose="02020603050405020304" pitchFamily="18" charset="0"/>
                    <a:cs typeface="Times New Roman" panose="02020603050405020304" pitchFamily="18" charset="0"/>
                  </a:rPr>
                  <a:t>, where </a:t>
                </a:r>
                <a14:m>
                  <m:oMath xmlns:m="http://schemas.openxmlformats.org/officeDocument/2006/math">
                    <m:acc>
                      <m:accPr>
                        <m:chr m:val="̂"/>
                        <m:ctrlPr>
                          <a:rPr lang="en-US" sz="2000" i="1">
                            <a:latin typeface="Cambria Math" panose="02040503050406030204" pitchFamily="18" charset="0"/>
                          </a:rPr>
                        </m:ctrlPr>
                      </m:accPr>
                      <m:e>
                        <m:r>
                          <a:rPr lang="en-US" sz="2000" i="1">
                            <a:latin typeface="Cambria Math" panose="02040503050406030204" pitchFamily="18" charset="0"/>
                          </a:rPr>
                          <m:t>𝐼</m:t>
                        </m:r>
                      </m:e>
                    </m:acc>
                  </m:oMath>
                </a14:m>
                <a:r>
                  <a:rPr lang="en-US" sz="2000" dirty="0">
                    <a:latin typeface="Times New Roman" panose="02020603050405020304" pitchFamily="18" charset="0"/>
                    <a:cs typeface="Times New Roman" panose="02020603050405020304" pitchFamily="18" charset="0"/>
                  </a:rPr>
                  <a:t> is the identity </a:t>
                </a:r>
                <a:r>
                  <a:rPr lang="en-US" sz="2000" dirty="0" smtClean="0">
                    <a:latin typeface="Times New Roman" panose="02020603050405020304" pitchFamily="18" charset="0"/>
                    <a:cs typeface="Times New Roman" panose="02020603050405020304" pitchFamily="18" charset="0"/>
                  </a:rPr>
                  <a:t>operator.</a:t>
                </a:r>
                <a:endParaRPr lang="en-US" sz="2000" dirty="0">
                  <a:latin typeface="Times New Roman" panose="02020603050405020304" pitchFamily="18" charset="0"/>
                  <a:cs typeface="Times New Roman" panose="02020603050405020304" pitchFamily="18" charset="0"/>
                </a:endParaRPr>
              </a:p>
              <a:p>
                <a:pPr marL="400050" indent="-400050">
                  <a:buAutoNum type="romanUcPeriod"/>
                </a:pPr>
                <a:r>
                  <a:rPr lang="en-US" sz="2000" dirty="0" smtClean="0">
                    <a:latin typeface="Times New Roman" panose="02020603050405020304" pitchFamily="18" charset="0"/>
                    <a:cs typeface="Times New Roman" panose="02020603050405020304" pitchFamily="18" charset="0"/>
                  </a:rPr>
                  <a:t>The operators corresponding to BS1, BS2, the mirrors, and the phase shifter are </a:t>
                </a:r>
                <a:r>
                  <a:rPr lang="en-US" sz="2000" dirty="0" err="1" smtClean="0">
                    <a:latin typeface="Times New Roman" panose="02020603050405020304" pitchFamily="18" charset="0"/>
                    <a:cs typeface="Times New Roman" panose="02020603050405020304" pitchFamily="18" charset="0"/>
                  </a:rPr>
                  <a:t>Hermitian</a:t>
                </a:r>
                <a:r>
                  <a:rPr lang="en-US" sz="2000" dirty="0" smtClean="0">
                    <a:latin typeface="Times New Roman" panose="02020603050405020304" pitchFamily="18" charset="0"/>
                    <a:cs typeface="Times New Roman" panose="02020603050405020304" pitchFamily="18" charset="0"/>
                  </a:rPr>
                  <a:t> operators because they satisfy the condition </a:t>
                </a:r>
                <a14:m>
                  <m:oMath xmlns:m="http://schemas.openxmlformats.org/officeDocument/2006/math">
                    <m:r>
                      <a:rPr lang="en-US" sz="2000" i="1" smtClean="0">
                        <a:latin typeface="Cambria Math" panose="02040503050406030204" pitchFamily="18" charset="0"/>
                      </a:rPr>
                      <m:t>𝑈</m:t>
                    </m:r>
                    <m:r>
                      <a:rPr lang="en-US" sz="2000" i="1" smtClean="0">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𝑈</m:t>
                        </m:r>
                      </m:e>
                      <m:sup>
                        <m:r>
                          <a:rPr lang="en-US" sz="2000" i="1">
                            <a:latin typeface="Cambria Math" panose="02040503050406030204" pitchFamily="18" charset="0"/>
                          </a:rPr>
                          <m:t>†</m:t>
                        </m:r>
                      </m:sup>
                    </m:sSup>
                  </m:oMath>
                </a14:m>
                <a:r>
                  <a:rPr lang="en-US" sz="2000" dirty="0" smtClean="0">
                    <a:latin typeface="Times New Roman" panose="02020603050405020304" pitchFamily="18" charset="0"/>
                    <a:cs typeface="Times New Roman" panose="02020603050405020304" pitchFamily="18" charset="0"/>
                  </a:rPr>
                  <a:t>.</a:t>
                </a: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The operators corresponding to BS1, BS2, the mirrors, and the phase shifter are </a:t>
                </a:r>
                <a:r>
                  <a:rPr lang="en-US" sz="2000" dirty="0" err="1" smtClean="0">
                    <a:latin typeface="Times New Roman" panose="02020603050405020304" pitchFamily="18" charset="0"/>
                    <a:cs typeface="Times New Roman" panose="02020603050405020304" pitchFamily="18" charset="0"/>
                  </a:rPr>
                  <a:t>Hermitian</a:t>
                </a:r>
                <a:r>
                  <a:rPr lang="en-US" sz="2000" dirty="0" smtClean="0">
                    <a:latin typeface="Times New Roman" panose="02020603050405020304" pitchFamily="18" charset="0"/>
                    <a:cs typeface="Times New Roman" panose="02020603050405020304" pitchFamily="18" charset="0"/>
                  </a:rPr>
                  <a:t> operators because they correspond to physical observables.</a:t>
                </a:r>
              </a:p>
              <a:p>
                <a:pPr marL="400050" indent="-400050">
                  <a:buAutoNum type="romanUcPeriod"/>
                </a:pPr>
                <a:r>
                  <a:rPr lang="en-US" sz="2000" dirty="0" smtClean="0">
                    <a:latin typeface="Times New Roman" panose="02020603050405020304" pitchFamily="18" charset="0"/>
                    <a:cs typeface="Times New Roman" panose="02020603050405020304" pitchFamily="18" charset="0"/>
                  </a:rPr>
                  <a:t>The operators corresponding to BS2, BS2, the mirrors, and the phase shifter are unitary because they are all </a:t>
                </a:r>
                <a:r>
                  <a:rPr lang="en-US" sz="2000" dirty="0">
                    <a:latin typeface="Times New Roman" panose="02020603050405020304" pitchFamily="18" charset="0"/>
                    <a:cs typeface="Times New Roman" panose="02020603050405020304" pitchFamily="18" charset="0"/>
                  </a:rPr>
                  <a:t>time evolution operators </a:t>
                </a:r>
                <a:r>
                  <a:rPr lang="en-US" sz="2000" dirty="0" smtClean="0">
                    <a:latin typeface="Times New Roman" panose="02020603050405020304" pitchFamily="18" charset="0"/>
                    <a:cs typeface="Times New Roman" panose="02020603050405020304" pitchFamily="18" charset="0"/>
                  </a:rPr>
                  <a:t>and must preserve the norm of the state.</a:t>
                </a:r>
              </a:p>
              <a:p>
                <a:pPr marL="400050" indent="-400050">
                  <a:buAutoNum type="romanUcPeriod"/>
                </a:pPr>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a:t>
                </a:r>
                <a:r>
                  <a:rPr lang="en-US" sz="2000" dirty="0" smtClean="0">
                    <a:latin typeface="Times New Roman" panose="02020603050405020304" pitchFamily="18" charset="0"/>
                    <a:cs typeface="Times New Roman" panose="02020603050405020304" pitchFamily="18" charset="0"/>
                  </a:rPr>
                  <a:t>. III only 	B. I and II only 		C. I and III only   	D. II and III only   	E. all of the above</a:t>
                </a:r>
              </a:p>
              <a:p>
                <a:pPr marL="400050" indent="-400050">
                  <a:buAutoNum type="romanUcPeriod"/>
                </a:pPr>
                <a:endParaRPr lang="en-US" dirty="0"/>
              </a:p>
              <a:p>
                <a:endParaRPr lang="en-US" dirty="0" smtClean="0"/>
              </a:p>
              <a:p>
                <a:pPr marL="400050" indent="-400050">
                  <a:buAutoNum type="romanUcPeriod"/>
                </a:pPr>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51873"/>
                <a:ext cx="12192000" cy="4333366"/>
              </a:xfrm>
              <a:prstGeom prst="rect">
                <a:avLst/>
              </a:prstGeom>
              <a:blipFill rotWithShape="0">
                <a:blip r:embed="rId2"/>
                <a:stretch>
                  <a:fillRect l="-500" t="-845" r="-500"/>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8065" y="3689116"/>
            <a:ext cx="4055619" cy="3238564"/>
          </a:xfrm>
          <a:prstGeom prst="rect">
            <a:avLst/>
          </a:prstGeom>
          <a:noFill/>
        </p:spPr>
      </p:pic>
      <mc:AlternateContent xmlns:mc="http://schemas.openxmlformats.org/markup-compatibility/2006" xmlns:a14="http://schemas.microsoft.com/office/drawing/2010/main">
        <mc:Choice Requires="a14">
          <p:sp>
            <p:nvSpPr>
              <p:cNvPr id="4" name="TextBox 3"/>
              <p:cNvSpPr txBox="1"/>
              <p:nvPr/>
            </p:nvSpPr>
            <p:spPr>
              <a:xfrm>
                <a:off x="6408288" y="4206162"/>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6408288" y="4206162"/>
                <a:ext cx="427639" cy="369332"/>
              </a:xfrm>
              <a:prstGeom prst="rect">
                <a:avLst/>
              </a:prstGeom>
              <a:blipFill rotWithShape="0">
                <a:blip r:embed="rId4"/>
                <a:stretch>
                  <a:fillRect l="-78571" t="-119672" r="-127143"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506808" y="4897540"/>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6506808" y="4897540"/>
                <a:ext cx="427639" cy="369332"/>
              </a:xfrm>
              <a:prstGeom prst="rect">
                <a:avLst/>
              </a:prstGeom>
              <a:blipFill rotWithShape="0">
                <a:blip r:embed="rId5"/>
                <a:stretch>
                  <a:fillRect l="-77465" t="-119672" r="-132394"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197754" y="5533225"/>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4197754" y="5533225"/>
                <a:ext cx="427639" cy="369332"/>
              </a:xfrm>
              <a:prstGeom prst="rect">
                <a:avLst/>
              </a:prstGeom>
              <a:blipFill rotWithShape="0">
                <a:blip r:embed="rId6"/>
                <a:stretch>
                  <a:fillRect l="-80000" t="-121667" r="-134286"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506809" y="5541633"/>
                <a:ext cx="42763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6506809" y="5541633"/>
                <a:ext cx="427639" cy="369332"/>
              </a:xfrm>
              <a:prstGeom prst="rect">
                <a:avLst/>
              </a:prstGeom>
              <a:blipFill rotWithShape="0">
                <a:blip r:embed="rId7"/>
                <a:stretch>
                  <a:fillRect l="-77465" t="-119672" r="-123944" b="-183607"/>
                </a:stretch>
              </a:blipFill>
            </p:spPr>
            <p:txBody>
              <a:bodyPr/>
              <a:lstStyle/>
              <a:p>
                <a:r>
                  <a:rPr lang="en-US">
                    <a:noFill/>
                  </a:rPr>
                  <a:t> </a:t>
                </a:r>
              </a:p>
            </p:txBody>
          </p:sp>
        </mc:Fallback>
      </mc:AlternateContent>
    </p:spTree>
    <p:extLst>
      <p:ext uri="{BB962C8B-B14F-4D97-AF65-F5344CB8AC3E}">
        <p14:creationId xmlns:p14="http://schemas.microsoft.com/office/powerpoint/2010/main" val="4006011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1993" y="4045673"/>
            <a:ext cx="3659703" cy="2831168"/>
          </a:xfrm>
          <a:prstGeom prst="rect">
            <a:avLst/>
          </a:prstGeom>
          <a:noFill/>
        </p:spPr>
      </p:pic>
      <mc:AlternateContent xmlns:mc="http://schemas.openxmlformats.org/markup-compatibility/2006" xmlns:a14="http://schemas.microsoft.com/office/drawing/2010/main">
        <mc:Choice Requires="a14">
          <p:sp>
            <p:nvSpPr>
              <p:cNvPr id="3" name="TextBox 2"/>
              <p:cNvSpPr txBox="1"/>
              <p:nvPr/>
            </p:nvSpPr>
            <p:spPr>
              <a:xfrm>
                <a:off x="5508269" y="4498405"/>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5508269" y="4498405"/>
                <a:ext cx="385892" cy="369332"/>
              </a:xfrm>
              <a:prstGeom prst="rect">
                <a:avLst/>
              </a:prstGeom>
              <a:blipFill rotWithShape="0">
                <a:blip r:embed="rId3"/>
                <a:stretch>
                  <a:fillRect l="-88889" t="-119672" r="-139683"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5634159" y="5018773"/>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634159" y="5018773"/>
                <a:ext cx="385892" cy="369332"/>
              </a:xfrm>
              <a:prstGeom prst="rect">
                <a:avLst/>
              </a:prstGeom>
              <a:blipFill rotWithShape="0">
                <a:blip r:embed="rId4"/>
                <a:stretch>
                  <a:fillRect l="-85938" t="-119672" r="-146875" b="-1836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557675" y="5771709"/>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𝑈</m:t>
                              </m:r>
                            </m:e>
                          </m:d>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3557675" y="5771709"/>
                <a:ext cx="385892" cy="369332"/>
              </a:xfrm>
              <a:prstGeom prst="rect">
                <a:avLst/>
              </a:prstGeom>
              <a:blipFill rotWithShape="0">
                <a:blip r:embed="rId5"/>
                <a:stretch>
                  <a:fillRect l="-88889" t="-121667" r="-149206" b="-18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597583" y="5723866"/>
                <a:ext cx="3858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𝐿</m:t>
                              </m:r>
                            </m:e>
                          </m:d>
                        </m:e>
                      </m:d>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597583" y="5723866"/>
                <a:ext cx="385892" cy="369332"/>
              </a:xfrm>
              <a:prstGeom prst="rect">
                <a:avLst/>
              </a:prstGeom>
              <a:blipFill rotWithShape="0">
                <a:blip r:embed="rId6"/>
                <a:stretch>
                  <a:fillRect l="-85938" t="-119672" r="-137500" b="-183607"/>
                </a:stretch>
              </a:blipFill>
            </p:spPr>
            <p:txBody>
              <a:bodyPr/>
              <a:lstStyle/>
              <a:p>
                <a:r>
                  <a:rPr lang="en-US">
                    <a:noFill/>
                  </a:rPr>
                  <a:t> </a:t>
                </a:r>
              </a:p>
            </p:txBody>
          </p:sp>
        </mc:Fallback>
      </mc:AlternateContent>
      <p:sp>
        <p:nvSpPr>
          <p:cNvPr id="7" name="Rectangle 6"/>
          <p:cNvSpPr/>
          <p:nvPr/>
        </p:nvSpPr>
        <p:spPr>
          <a:xfrm>
            <a:off x="4745736" y="4782312"/>
            <a:ext cx="164592" cy="374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8" name="TextBox 7"/>
              <p:cNvSpPr txBox="1"/>
              <p:nvPr/>
            </p:nvSpPr>
            <p:spPr>
              <a:xfrm>
                <a:off x="0" y="73152"/>
                <a:ext cx="12192000" cy="3683509"/>
              </a:xfrm>
              <a:prstGeom prst="rect">
                <a:avLst/>
              </a:prstGeom>
              <a:noFill/>
            </p:spPr>
            <p:txBody>
              <a:bodyPr wrap="square" rtlCol="0">
                <a:spAutoFit/>
              </a:bodyPr>
              <a:lstStyle/>
              <a:p>
                <a:pPr lvl="0"/>
                <a:r>
                  <a:rPr lang="en-US" sz="2000" dirty="0" smtClean="0">
                    <a:latin typeface="Times New Roman" panose="02020603050405020304" pitchFamily="18" charset="0"/>
                    <a:cs typeface="Times New Roman" panose="02020603050405020304" pitchFamily="18" charset="0"/>
                  </a:rPr>
                  <a:t>Choose all of the following statements that are correct about the </a:t>
                </a:r>
                <a:r>
                  <a:rPr lang="en-US" sz="2000" dirty="0" err="1" smtClean="0">
                    <a:latin typeface="Times New Roman" panose="02020603050405020304" pitchFamily="18" charset="0"/>
                    <a:cs typeface="Times New Roman" panose="02020603050405020304" pitchFamily="18" charset="0"/>
                  </a:rPr>
                  <a:t>the</a:t>
                </a:r>
                <a:r>
                  <a:rPr lang="en-US" sz="2000" dirty="0" smtClean="0">
                    <a:latin typeface="Times New Roman" panose="02020603050405020304" pitchFamily="18" charset="0"/>
                    <a:cs typeface="Times New Roman" panose="02020603050405020304" pitchFamily="18" charset="0"/>
                  </a:rPr>
                  <a:t> photon at the detector for the setup shown below. The photon originates from the source in the initial state </a:t>
                </a:r>
                <a14:m>
                  <m:oMath xmlns:m="http://schemas.openxmlformats.org/officeDocument/2006/math">
                    <m:d>
                      <m:dPr>
                        <m:begChr m:val=""/>
                        <m:endChr m:val="⟩"/>
                        <m:ctrlPr>
                          <a:rPr lang="en-US" sz="200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𝑈</m:t>
                            </m:r>
                          </m:e>
                        </m:d>
                      </m:e>
                    </m:d>
                  </m:oMath>
                </a14:m>
                <a:r>
                  <a:rPr lang="en-US" sz="2000" dirty="0" smtClean="0">
                    <a:latin typeface="Times New Roman" panose="02020603050405020304" pitchFamily="18" charset="0"/>
                    <a:cs typeface="Times New Roman" panose="02020603050405020304" pitchFamily="18" charset="0"/>
                  </a:rPr>
                  <a:t> (see figure below). The </a:t>
                </a:r>
                <a:r>
                  <a:rPr lang="en-US" sz="2000" dirty="0">
                    <a:latin typeface="Times New Roman" panose="02020603050405020304" pitchFamily="18" charset="0"/>
                    <a:cs typeface="Times New Roman" panose="02020603050405020304" pitchFamily="18" charset="0"/>
                  </a:rPr>
                  <a:t>final state of the photon before it is detected by a detector is</a:t>
                </a:r>
              </a:p>
              <a:p>
                <a14:m>
                  <m:oMath xmlns:m="http://schemas.openxmlformats.org/officeDocument/2006/math">
                    <m:d>
                      <m:dPr>
                        <m:begChr m:val=""/>
                        <m:endChr m:val="⟩"/>
                        <m:ctrlPr>
                          <a:rPr lang="en-US" sz="200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m:rPr>
                                <m:sty m:val="p"/>
                              </m:rPr>
                              <a:rPr lang="el-GR" sz="2000" i="1">
                                <a:latin typeface="Cambria Math" panose="02040503050406030204" pitchFamily="18" charset="0"/>
                                <a:ea typeface="Cambria Math" panose="02040503050406030204" pitchFamily="18" charset="0"/>
                              </a:rPr>
                              <m:t>Ψ</m:t>
                            </m:r>
                          </m:e>
                        </m:d>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den>
                    </m:f>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sup>
                              </m:sSup>
                            </m:e>
                          </m:mr>
                          <m:mr>
                            <m:e>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sup>
                              </m:sSup>
                            </m:e>
                          </m:mr>
                        </m:m>
                      </m:e>
                    </m:d>
                  </m:oMath>
                </a14:m>
                <a:r>
                  <a:rPr lang="en-US" sz="2000" dirty="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oMath>
                </a14:m>
                <a:r>
                  <a:rPr lang="en-US" sz="2000" dirty="0">
                    <a:latin typeface="Times New Roman" panose="02020603050405020304" pitchFamily="18" charset="0"/>
                    <a:cs typeface="Times New Roman" panose="02020603050405020304" pitchFamily="18" charset="0"/>
                  </a:rPr>
                  <a:t> is the phase shift of the phase shifter</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The probability that detector D1 clicks is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𝑈</m:t>
                        </m:r>
                      </m:e>
                      <m:e>
                        <m:r>
                          <m:rPr>
                            <m:sty m:val="p"/>
                          </m:rPr>
                          <a:rPr lang="el-GR" sz="2000" i="1" smtClean="0">
                            <a:latin typeface="Cambria Math" panose="02040503050406030204" pitchFamily="18" charset="0"/>
                            <a:ea typeface="Cambria Math" panose="02040503050406030204" pitchFamily="18" charset="0"/>
                          </a:rPr>
                          <m:t>Ψ</m:t>
                        </m:r>
                      </m:e>
                    </m:d>
                  </m:oMath>
                </a14:m>
                <a:r>
                  <a:rPr lang="en-US" sz="2000" dirty="0" smtClean="0">
                    <a:latin typeface="Times New Roman" panose="02020603050405020304" pitchFamily="18" charset="0"/>
                    <a:cs typeface="Times New Roman" panose="02020603050405020304" pitchFamily="18" charset="0"/>
                  </a:rPr>
                  <a:t>.</a:t>
                </a: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“Which-path” information is unknown because each detector D1 and D2 can project both components of the photon state along the U path or the L path.</a:t>
                </a: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There is interference displayed at the detectors and the probability that detector D1 or D2 clicks depends on </a:t>
                </a:r>
                <a14:m>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oMath>
                </a14:m>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I only 		B. I and II only 	C. I and III only  		</a:t>
                </a:r>
                <a:r>
                  <a:rPr lang="en-US" dirty="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 II and III only</a:t>
                </a:r>
                <a:r>
                  <a:rPr lang="en-US" dirty="0" smtClean="0">
                    <a:solidFill>
                      <a:srgbClr val="FF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 all of the above</a:t>
                </a:r>
                <a:endParaRPr lang="en-US" dirty="0">
                  <a:latin typeface="Times New Roman" panose="02020603050405020304" pitchFamily="18" charset="0"/>
                  <a:cs typeface="Times New Roman" panose="02020603050405020304" pitchFamily="18"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0" y="73152"/>
                <a:ext cx="12192000" cy="3683509"/>
              </a:xfrm>
              <a:prstGeom prst="rect">
                <a:avLst/>
              </a:prstGeom>
              <a:blipFill rotWithShape="0">
                <a:blip r:embed="rId7"/>
                <a:stretch>
                  <a:fillRect l="-500" t="-4967" r="-300" b="-1821"/>
                </a:stretch>
              </a:blipFill>
            </p:spPr>
            <p:txBody>
              <a:bodyPr/>
              <a:lstStyle/>
              <a:p>
                <a:r>
                  <a:rPr lang="en-US">
                    <a:noFill/>
                  </a:rPr>
                  <a:t> </a:t>
                </a:r>
              </a:p>
            </p:txBody>
          </p:sp>
        </mc:Fallback>
      </mc:AlternateContent>
    </p:spTree>
    <p:extLst>
      <p:ext uri="{BB962C8B-B14F-4D97-AF65-F5344CB8AC3E}">
        <p14:creationId xmlns:p14="http://schemas.microsoft.com/office/powerpoint/2010/main" val="139469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24528" y="4140708"/>
            <a:ext cx="3353943" cy="2836164"/>
          </a:xfrm>
          <a:prstGeom prst="rect">
            <a:avLst/>
          </a:prstGeom>
          <a:noFill/>
        </p:spPr>
      </p:pic>
      <mc:AlternateContent xmlns:mc="http://schemas.openxmlformats.org/markup-compatibility/2006">
        <mc:Choice xmlns:a14="http://schemas.microsoft.com/office/drawing/2010/main" Requires="a14">
          <p:sp>
            <p:nvSpPr>
              <p:cNvPr id="10" name="Rectangle 9"/>
              <p:cNvSpPr/>
              <p:nvPr/>
            </p:nvSpPr>
            <p:spPr>
              <a:xfrm>
                <a:off x="0" y="0"/>
                <a:ext cx="12192000" cy="4456733"/>
              </a:xfrm>
              <a:prstGeom prst="rect">
                <a:avLst/>
              </a:prstGeom>
            </p:spPr>
            <p:txBody>
              <a:bodyPr wrap="square">
                <a:spAutoFit/>
              </a:bodyPr>
              <a:lstStyle/>
              <a:p>
                <a:pPr lvl="0"/>
                <a:r>
                  <a:rPr lang="en-US" sz="2000" dirty="0" smtClean="0">
                    <a:latin typeface="Times New Roman" panose="02020603050405020304" pitchFamily="18" charset="0"/>
                    <a:cs typeface="Times New Roman" panose="02020603050405020304" pitchFamily="18" charset="0"/>
                  </a:rPr>
                  <a:t>Choose all of the following statements that are correct about the photon for the setup shown below (BS2 is removed from the setup). The photon originates from the source in the initial state </a:t>
                </a:r>
                <a14:m>
                  <m:oMath xmlns:m="http://schemas.openxmlformats.org/officeDocument/2006/math">
                    <m:d>
                      <m:dPr>
                        <m:begChr m:val=""/>
                        <m:endChr m:val="⟩"/>
                        <m:ctrlPr>
                          <a:rPr lang="en-US" sz="200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𝑈</m:t>
                            </m:r>
                          </m:e>
                        </m:d>
                      </m:e>
                    </m:d>
                  </m:oMath>
                </a14:m>
                <a:r>
                  <a:rPr lang="en-US" sz="2000" dirty="0" smtClean="0">
                    <a:latin typeface="Times New Roman" panose="02020603050405020304" pitchFamily="18" charset="0"/>
                    <a:cs typeface="Times New Roman" panose="02020603050405020304" pitchFamily="18" charset="0"/>
                  </a:rPr>
                  <a:t> (see figure below). The </a:t>
                </a:r>
                <a:r>
                  <a:rPr lang="en-US" sz="2000" dirty="0">
                    <a:latin typeface="Times New Roman" panose="02020603050405020304" pitchFamily="18" charset="0"/>
                    <a:cs typeface="Times New Roman" panose="02020603050405020304" pitchFamily="18" charset="0"/>
                  </a:rPr>
                  <a:t>final state of the photon before it is detected by a </a:t>
                </a:r>
                <a:r>
                  <a:rPr lang="en-US" sz="2000" dirty="0" smtClean="0">
                    <a:latin typeface="Times New Roman" panose="02020603050405020304" pitchFamily="18" charset="0"/>
                    <a:cs typeface="Times New Roman" panose="02020603050405020304" pitchFamily="18" charset="0"/>
                  </a:rPr>
                  <a:t>detector D1 or D2  </a:t>
                </a:r>
                <a:r>
                  <a:rPr lang="en-US" sz="2000" dirty="0">
                    <a:latin typeface="Times New Roman" panose="02020603050405020304" pitchFamily="18" charset="0"/>
                    <a:cs typeface="Times New Roman" panose="02020603050405020304" pitchFamily="18" charset="0"/>
                  </a:rPr>
                  <a:t>is</a:t>
                </a:r>
              </a:p>
              <a:p>
                <a14:m>
                  <m:oMath xmlns:m="http://schemas.openxmlformats.org/officeDocument/2006/math">
                    <m:d>
                      <m:dPr>
                        <m:begChr m:val=""/>
                        <m:endChr m:val="⟩"/>
                        <m:ctrlPr>
                          <a:rPr lang="en-US" sz="200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m:rPr>
                                <m:sty m:val="p"/>
                              </m:rPr>
                              <a:rPr lang="el-GR" sz="2000" i="1">
                                <a:latin typeface="Cambria Math" panose="02040503050406030204" pitchFamily="18" charset="0"/>
                                <a:ea typeface="Cambria Math" panose="02040503050406030204" pitchFamily="18" charset="0"/>
                              </a:rPr>
                              <m:t>Ψ</m:t>
                            </m:r>
                          </m:e>
                        </m:d>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a:rPr lang="en-US" sz="2000" i="1">
                                  <a:latin typeface="Cambria Math" panose="02040503050406030204" pitchFamily="18" charset="0"/>
                                </a:rPr>
                                <m:t>1</m:t>
                              </m:r>
                            </m:e>
                          </m:mr>
                          <m:mr>
                            <m:e>
                              <m:sSup>
                                <m:sSupPr>
                                  <m:ctrlPr>
                                    <a:rPr lang="en-US" sz="2000" i="1">
                                      <a:latin typeface="Cambria Math" panose="02040503050406030204" pitchFamily="18" charset="0"/>
                                    </a:rPr>
                                  </m:ctrlPr>
                                </m:sSupPr>
                                <m:e>
                                  <m:r>
                                    <a:rPr lang="en-US" sz="2000" i="1">
                                      <a:latin typeface="Cambria Math" panose="02040503050406030204" pitchFamily="18" charset="0"/>
                                    </a:rPr>
                                    <m:t>−</m:t>
                                  </m:r>
                                  <m:r>
                                    <a:rPr lang="en-US" sz="2000" i="1">
                                      <a:latin typeface="Cambria Math" panose="02040503050406030204" pitchFamily="18" charset="0"/>
                                    </a:rPr>
                                    <m:t>𝑒</m:t>
                                  </m:r>
                                </m:e>
                                <m:sup>
                                  <m:r>
                                    <a:rPr lang="en-US" sz="2000" i="1">
                                      <a:latin typeface="Cambria Math" panose="02040503050406030204" pitchFamily="18" charset="0"/>
                                    </a:rPr>
                                    <m:t>𝑖</m:t>
                                  </m:r>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sup>
                              </m:sSup>
                            </m:e>
                          </m:mr>
                        </m:m>
                      </m:e>
                    </m:d>
                  </m:oMath>
                </a14:m>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where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oMath>
                </a14:m>
                <a:r>
                  <a:rPr lang="en-US" sz="2000" dirty="0">
                    <a:latin typeface="Times New Roman" panose="02020603050405020304" pitchFamily="18" charset="0"/>
                    <a:cs typeface="Times New Roman" panose="02020603050405020304" pitchFamily="18" charset="0"/>
                  </a:rPr>
                  <a:t> is the phase shift of the phase shifter</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The probability that detector D1 registers a photon is </a:t>
                </a:r>
                <a14:m>
                  <m:oMath xmlns:m="http://schemas.openxmlformats.org/officeDocument/2006/math">
                    <m:f>
                      <m:fPr>
                        <m:ctrlPr>
                          <a:rPr lang="en-US" sz="2000" i="1" smtClean="0">
                            <a:latin typeface="Cambria Math" panose="02040503050406030204" pitchFamily="18" charset="0"/>
                          </a:rPr>
                        </m:ctrlPr>
                      </m:fPr>
                      <m:num>
                        <m:r>
                          <a:rPr lang="en-US" sz="2000" i="1">
                            <a:latin typeface="Cambria Math" panose="02040503050406030204" pitchFamily="18" charset="0"/>
                          </a:rPr>
                          <m:t>1</m:t>
                        </m:r>
                      </m:num>
                      <m:den>
                        <m:r>
                          <a:rPr lang="en-US" sz="2000" b="0" i="1" smtClean="0">
                            <a:latin typeface="Cambria Math" panose="02040503050406030204" pitchFamily="18" charset="0"/>
                          </a:rPr>
                          <m:t>2</m:t>
                        </m:r>
                      </m:den>
                    </m:f>
                  </m:oMath>
                </a14:m>
                <a:r>
                  <a:rPr lang="en-US" sz="2000" dirty="0" smtClean="0">
                    <a:latin typeface="Times New Roman" panose="02020603050405020304" pitchFamily="18" charset="0"/>
                    <a:cs typeface="Times New Roman" panose="02020603050405020304" pitchFamily="18" charset="0"/>
                  </a:rPr>
                  <a:t>.</a:t>
                </a: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“Which-path” information is known because each detector D1 and D2 can only project the component of the photon state along the U path or the L path.</a:t>
                </a:r>
              </a:p>
              <a:p>
                <a:pPr marL="400050" indent="-400050">
                  <a:buFontTx/>
                  <a:buAutoNum type="romanUcPeriod"/>
                </a:pPr>
                <a:r>
                  <a:rPr lang="en-US" sz="2000" dirty="0" smtClean="0">
                    <a:latin typeface="Times New Roman" panose="02020603050405020304" pitchFamily="18" charset="0"/>
                    <a:cs typeface="Times New Roman" panose="02020603050405020304" pitchFamily="18" charset="0"/>
                  </a:rPr>
                  <a:t>There is interference displayed at detector D2 and probability of the detector D2 clicking, </a:t>
                </a:r>
                <a14:m>
                  <m:oMath xmlns:m="http://schemas.openxmlformats.org/officeDocument/2006/math">
                    <m:sSup>
                      <m:sSupPr>
                        <m:ctrlPr>
                          <a:rPr lang="en-US" sz="2000" i="1" smtClean="0">
                            <a:latin typeface="Cambria Math" panose="02040503050406030204" pitchFamily="18" charset="0"/>
                            <a:cs typeface="Times New Roman" panose="02020603050405020304" pitchFamily="18" charset="0"/>
                          </a:rPr>
                        </m:ctrlPr>
                      </m:sSupPr>
                      <m:e>
                        <m:d>
                          <m:dPr>
                            <m:begChr m:val="|"/>
                            <m:endChr m:val="|"/>
                            <m:ctrlPr>
                              <a:rPr lang="en-US" sz="2000" i="1">
                                <a:latin typeface="Cambria Math" panose="02040503050406030204" pitchFamily="18" charset="0"/>
                                <a:cs typeface="Times New Roman" panose="02020603050405020304" pitchFamily="18" charset="0"/>
                              </a:rPr>
                            </m:ctrlPr>
                          </m:dPr>
                          <m:e>
                            <m:d>
                              <m:dPr>
                                <m:begChr m:val="⟨"/>
                                <m:endChr m:val="⟩"/>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𝐿</m:t>
                                </m:r>
                              </m:e>
                              <m:e>
                                <m:r>
                                  <m:rPr>
                                    <m:sty m:val="p"/>
                                  </m:rPr>
                                  <a:rPr lang="el-GR" sz="2000" i="1">
                                    <a:latin typeface="Cambria Math" panose="02040503050406030204" pitchFamily="18" charset="0"/>
                                    <a:ea typeface="Cambria Math" panose="02040503050406030204" pitchFamily="18" charset="0"/>
                                    <a:cs typeface="Times New Roman" panose="02020603050405020304" pitchFamily="18" charset="0"/>
                                  </a:rPr>
                                  <m:t>Ψ</m:t>
                                </m:r>
                              </m:e>
                            </m:d>
                          </m:e>
                        </m:d>
                      </m:e>
                      <m:sup>
                        <m:r>
                          <a:rPr lang="en-US" sz="2000" b="0" i="1" smtClean="0">
                            <a:latin typeface="Cambria Math" panose="02040503050406030204" pitchFamily="18" charset="0"/>
                            <a:cs typeface="Times New Roman" panose="02020603050405020304" pitchFamily="18" charset="0"/>
                          </a:rPr>
                          <m:t>2</m:t>
                        </m:r>
                      </m:sup>
                    </m:sSup>
                  </m:oMath>
                </a14:m>
                <a:r>
                  <a:rPr lang="en-US" sz="2000" dirty="0" smtClean="0">
                    <a:latin typeface="Times New Roman" panose="02020603050405020304" pitchFamily="18" charset="0"/>
                    <a:cs typeface="Times New Roman" panose="02020603050405020304" pitchFamily="18" charset="0"/>
                  </a:rPr>
                  <a:t>, depends on the phase shift of the phase shifter </a:t>
                </a:r>
                <a14:m>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𝑃𝑆</m:t>
                        </m:r>
                      </m:sub>
                    </m:sSub>
                  </m:oMath>
                </a14:m>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 I only 		B. I and II only 	C. I and III only 	</a:t>
                </a:r>
                <a:r>
                  <a:rPr lang="en-US" sz="2000" dirty="0">
                    <a:latin typeface="Times New Roman" panose="02020603050405020304" pitchFamily="18" charset="0"/>
                    <a:cs typeface="Times New Roman" panose="02020603050405020304" pitchFamily="18" charset="0"/>
                  </a:rPr>
                  <a:t>D</a:t>
                </a:r>
                <a:r>
                  <a:rPr lang="en-US" sz="2000" dirty="0" smtClean="0">
                    <a:latin typeface="Times New Roman" panose="02020603050405020304" pitchFamily="18" charset="0"/>
                    <a:cs typeface="Times New Roman" panose="02020603050405020304" pitchFamily="18" charset="0"/>
                  </a:rPr>
                  <a:t>. II and III only  		</a:t>
                </a:r>
                <a:r>
                  <a:rPr lang="en-US" sz="2000" dirty="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 all of the above</a:t>
                </a:r>
                <a:r>
                  <a:rPr lang="en-US" sz="2000" dirty="0" smtClean="0">
                    <a:solidFill>
                      <a:srgbClr val="FF0000"/>
                    </a:solidFill>
                    <a:latin typeface="Times New Roman" panose="02020603050405020304" pitchFamily="18" charset="0"/>
                    <a:cs typeface="Times New Roman" panose="02020603050405020304" pitchFamily="18" charset="0"/>
                  </a:rPr>
                  <a:t>	</a:t>
                </a:r>
                <a:r>
                  <a:rPr lang="en-US" dirty="0" smtClean="0">
                    <a:solidFill>
                      <a:srgbClr val="FF0000"/>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mc:Choice>
        <mc:Fallback>
          <p:sp>
            <p:nvSpPr>
              <p:cNvPr id="10" name="Rectangle 9"/>
              <p:cNvSpPr>
                <a:spLocks noRot="1" noChangeAspect="1" noMove="1" noResize="1" noEditPoints="1" noAdjustHandles="1" noChangeArrowheads="1" noChangeShapeType="1" noTextEdit="1"/>
              </p:cNvSpPr>
              <p:nvPr/>
            </p:nvSpPr>
            <p:spPr>
              <a:xfrm>
                <a:off x="0" y="0"/>
                <a:ext cx="12192000" cy="4456733"/>
              </a:xfrm>
              <a:prstGeom prst="rect">
                <a:avLst/>
              </a:prstGeom>
              <a:blipFill rotWithShape="0">
                <a:blip r:embed="rId3"/>
                <a:stretch>
                  <a:fillRect l="-500" t="-4104" r="-200"/>
                </a:stretch>
              </a:blipFill>
            </p:spPr>
            <p:txBody>
              <a:bodyPr/>
              <a:lstStyle/>
              <a:p>
                <a:r>
                  <a:rPr lang="en-US">
                    <a:noFill/>
                  </a:rPr>
                  <a:t> </a:t>
                </a:r>
              </a:p>
            </p:txBody>
          </p:sp>
        </mc:Fallback>
      </mc:AlternateContent>
    </p:spTree>
    <p:extLst>
      <p:ext uri="{BB962C8B-B14F-4D97-AF65-F5344CB8AC3E}">
        <p14:creationId xmlns:p14="http://schemas.microsoft.com/office/powerpoint/2010/main" val="3204635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TotalTime>
  <Words>505</Words>
  <Application>Microsoft Office PowerPoint</Application>
  <PresentationFormat>Widescreen</PresentationFormat>
  <Paragraphs>144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marshman</dc:creator>
  <cp:lastModifiedBy>emily marshman</cp:lastModifiedBy>
  <cp:revision>30</cp:revision>
  <dcterms:created xsi:type="dcterms:W3CDTF">2014-10-22T12:45:04Z</dcterms:created>
  <dcterms:modified xsi:type="dcterms:W3CDTF">2014-10-25T17:39:34Z</dcterms:modified>
</cp:coreProperties>
</file>