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0" d="100"/>
          <a:sy n="70" d="100"/>
        </p:scale>
        <p:origin x="508"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77DE98-159D-4F69-B26C-4BE937A21895}" type="datetimeFigureOut">
              <a:rPr lang="en-US" smtClean="0"/>
              <a:t>4/14/2014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D47E5A-63D3-4264-A473-7D515814E14F}" type="slidenum">
              <a:rPr lang="en-US" smtClean="0"/>
              <a:t>‹#›</a:t>
            </a:fld>
            <a:endParaRPr lang="en-US"/>
          </a:p>
        </p:txBody>
      </p:sp>
    </p:spTree>
    <p:extLst>
      <p:ext uri="{BB962C8B-B14F-4D97-AF65-F5344CB8AC3E}">
        <p14:creationId xmlns:p14="http://schemas.microsoft.com/office/powerpoint/2010/main" val="2613923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77DE98-159D-4F69-B26C-4BE937A21895}" type="datetimeFigureOut">
              <a:rPr lang="en-US" smtClean="0"/>
              <a:t>4/14/2014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D47E5A-63D3-4264-A473-7D515814E14F}" type="slidenum">
              <a:rPr lang="en-US" smtClean="0"/>
              <a:t>‹#›</a:t>
            </a:fld>
            <a:endParaRPr lang="en-US"/>
          </a:p>
        </p:txBody>
      </p:sp>
    </p:spTree>
    <p:extLst>
      <p:ext uri="{BB962C8B-B14F-4D97-AF65-F5344CB8AC3E}">
        <p14:creationId xmlns:p14="http://schemas.microsoft.com/office/powerpoint/2010/main" val="215233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77DE98-159D-4F69-B26C-4BE937A21895}" type="datetimeFigureOut">
              <a:rPr lang="en-US" smtClean="0"/>
              <a:t>4/14/2014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D47E5A-63D3-4264-A473-7D515814E14F}" type="slidenum">
              <a:rPr lang="en-US" smtClean="0"/>
              <a:t>‹#›</a:t>
            </a:fld>
            <a:endParaRPr lang="en-US"/>
          </a:p>
        </p:txBody>
      </p:sp>
    </p:spTree>
    <p:extLst>
      <p:ext uri="{BB962C8B-B14F-4D97-AF65-F5344CB8AC3E}">
        <p14:creationId xmlns:p14="http://schemas.microsoft.com/office/powerpoint/2010/main" val="11660798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77DE98-159D-4F69-B26C-4BE937A21895}" type="datetimeFigureOut">
              <a:rPr lang="en-US" smtClean="0"/>
              <a:t>4/14/2014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D47E5A-63D3-4264-A473-7D515814E14F}" type="slidenum">
              <a:rPr lang="en-US" smtClean="0"/>
              <a:t>‹#›</a:t>
            </a:fld>
            <a:endParaRPr lang="en-US"/>
          </a:p>
        </p:txBody>
      </p:sp>
    </p:spTree>
    <p:extLst>
      <p:ext uri="{BB962C8B-B14F-4D97-AF65-F5344CB8AC3E}">
        <p14:creationId xmlns:p14="http://schemas.microsoft.com/office/powerpoint/2010/main" val="3551733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77DE98-159D-4F69-B26C-4BE937A21895}" type="datetimeFigureOut">
              <a:rPr lang="en-US" smtClean="0"/>
              <a:t>4/14/2014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D47E5A-63D3-4264-A473-7D515814E14F}" type="slidenum">
              <a:rPr lang="en-US" smtClean="0"/>
              <a:t>‹#›</a:t>
            </a:fld>
            <a:endParaRPr lang="en-US"/>
          </a:p>
        </p:txBody>
      </p:sp>
    </p:spTree>
    <p:extLst>
      <p:ext uri="{BB962C8B-B14F-4D97-AF65-F5344CB8AC3E}">
        <p14:creationId xmlns:p14="http://schemas.microsoft.com/office/powerpoint/2010/main" val="1098987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77DE98-159D-4F69-B26C-4BE937A21895}" type="datetimeFigureOut">
              <a:rPr lang="en-US" smtClean="0"/>
              <a:t>4/14/2014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D47E5A-63D3-4264-A473-7D515814E14F}" type="slidenum">
              <a:rPr lang="en-US" smtClean="0"/>
              <a:t>‹#›</a:t>
            </a:fld>
            <a:endParaRPr lang="en-US"/>
          </a:p>
        </p:txBody>
      </p:sp>
    </p:spTree>
    <p:extLst>
      <p:ext uri="{BB962C8B-B14F-4D97-AF65-F5344CB8AC3E}">
        <p14:creationId xmlns:p14="http://schemas.microsoft.com/office/powerpoint/2010/main" val="2189150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77DE98-159D-4F69-B26C-4BE937A21895}" type="datetimeFigureOut">
              <a:rPr lang="en-US" smtClean="0"/>
              <a:t>4/14/2014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D47E5A-63D3-4264-A473-7D515814E14F}" type="slidenum">
              <a:rPr lang="en-US" smtClean="0"/>
              <a:t>‹#›</a:t>
            </a:fld>
            <a:endParaRPr lang="en-US"/>
          </a:p>
        </p:txBody>
      </p:sp>
    </p:spTree>
    <p:extLst>
      <p:ext uri="{BB962C8B-B14F-4D97-AF65-F5344CB8AC3E}">
        <p14:creationId xmlns:p14="http://schemas.microsoft.com/office/powerpoint/2010/main" val="3201652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77DE98-159D-4F69-B26C-4BE937A21895}" type="datetimeFigureOut">
              <a:rPr lang="en-US" smtClean="0"/>
              <a:t>4/14/2014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D47E5A-63D3-4264-A473-7D515814E14F}" type="slidenum">
              <a:rPr lang="en-US" smtClean="0"/>
              <a:t>‹#›</a:t>
            </a:fld>
            <a:endParaRPr lang="en-US"/>
          </a:p>
        </p:txBody>
      </p:sp>
    </p:spTree>
    <p:extLst>
      <p:ext uri="{BB962C8B-B14F-4D97-AF65-F5344CB8AC3E}">
        <p14:creationId xmlns:p14="http://schemas.microsoft.com/office/powerpoint/2010/main" val="3397321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77DE98-159D-4F69-B26C-4BE937A21895}" type="datetimeFigureOut">
              <a:rPr lang="en-US" smtClean="0"/>
              <a:t>4/14/2014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D47E5A-63D3-4264-A473-7D515814E14F}" type="slidenum">
              <a:rPr lang="en-US" smtClean="0"/>
              <a:t>‹#›</a:t>
            </a:fld>
            <a:endParaRPr lang="en-US"/>
          </a:p>
        </p:txBody>
      </p:sp>
    </p:spTree>
    <p:extLst>
      <p:ext uri="{BB962C8B-B14F-4D97-AF65-F5344CB8AC3E}">
        <p14:creationId xmlns:p14="http://schemas.microsoft.com/office/powerpoint/2010/main" val="2202268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77DE98-159D-4F69-B26C-4BE937A21895}" type="datetimeFigureOut">
              <a:rPr lang="en-US" smtClean="0"/>
              <a:t>4/14/2014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D47E5A-63D3-4264-A473-7D515814E14F}" type="slidenum">
              <a:rPr lang="en-US" smtClean="0"/>
              <a:t>‹#›</a:t>
            </a:fld>
            <a:endParaRPr lang="en-US"/>
          </a:p>
        </p:txBody>
      </p:sp>
    </p:spTree>
    <p:extLst>
      <p:ext uri="{BB962C8B-B14F-4D97-AF65-F5344CB8AC3E}">
        <p14:creationId xmlns:p14="http://schemas.microsoft.com/office/powerpoint/2010/main" val="1088057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77DE98-159D-4F69-B26C-4BE937A21895}" type="datetimeFigureOut">
              <a:rPr lang="en-US" smtClean="0"/>
              <a:t>4/14/2014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D47E5A-63D3-4264-A473-7D515814E14F}" type="slidenum">
              <a:rPr lang="en-US" smtClean="0"/>
              <a:t>‹#›</a:t>
            </a:fld>
            <a:endParaRPr lang="en-US"/>
          </a:p>
        </p:txBody>
      </p:sp>
    </p:spTree>
    <p:extLst>
      <p:ext uri="{BB962C8B-B14F-4D97-AF65-F5344CB8AC3E}">
        <p14:creationId xmlns:p14="http://schemas.microsoft.com/office/powerpoint/2010/main" val="3838067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77DE98-159D-4F69-B26C-4BE937A21895}" type="datetimeFigureOut">
              <a:rPr lang="en-US" smtClean="0"/>
              <a:t>4/14/2014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D47E5A-63D3-4264-A473-7D515814E14F}" type="slidenum">
              <a:rPr lang="en-US" smtClean="0"/>
              <a:t>‹#›</a:t>
            </a:fld>
            <a:endParaRPr lang="en-US"/>
          </a:p>
        </p:txBody>
      </p:sp>
    </p:spTree>
    <p:extLst>
      <p:ext uri="{BB962C8B-B14F-4D97-AF65-F5344CB8AC3E}">
        <p14:creationId xmlns:p14="http://schemas.microsoft.com/office/powerpoint/2010/main" val="6097218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1993"/>
                <a:ext cx="12309696" cy="7540526"/>
              </a:xfrm>
              <a:prstGeom prst="rect">
                <a:avLst/>
              </a:prstGeom>
              <a:noFill/>
            </p:spPr>
            <p:txBody>
              <a:bodyPr wrap="square" rtlCol="0">
                <a:spAutoFit/>
              </a:bodyPr>
              <a:lstStyle/>
              <a:p>
                <a:pPr algn="ctr"/>
                <a:r>
                  <a:rPr lang="en-US" sz="2800" i="1" dirty="0" smtClean="0">
                    <a:latin typeface="Times New Roman" panose="02020603050405020304" pitchFamily="18" charset="0"/>
                    <a:cs typeface="Times New Roman" panose="02020603050405020304" pitchFamily="18" charset="0"/>
                  </a:rPr>
                  <a:t>QM2 Concept Test 18.1</a:t>
                </a:r>
              </a:p>
              <a:p>
                <a:r>
                  <a:rPr lang="en-US" sz="2800" dirty="0" smtClean="0">
                    <a:latin typeface="Times New Roman" panose="02020603050405020304" pitchFamily="18" charset="0"/>
                    <a:cs typeface="Times New Roman" panose="02020603050405020304" pitchFamily="18" charset="0"/>
                  </a:rPr>
                  <a:t>A particle with energy </a:t>
                </a:r>
                <a14:m>
                  <m:oMath xmlns:m="http://schemas.openxmlformats.org/officeDocument/2006/math">
                    <m:r>
                      <a:rPr lang="en-US" sz="2800" i="1" dirty="0" smtClean="0">
                        <a:latin typeface="Cambria Math" panose="02040503050406030204" pitchFamily="18" charset="0"/>
                      </a:rPr>
                      <m:t>𝐸</m:t>
                    </m:r>
                  </m:oMath>
                </a14:m>
                <a:r>
                  <a:rPr lang="en-US" sz="2800" dirty="0" smtClean="0">
                    <a:latin typeface="Times New Roman" panose="02020603050405020304" pitchFamily="18" charset="0"/>
                    <a:cs typeface="Times New Roman" panose="02020603050405020304" pitchFamily="18" charset="0"/>
                  </a:rPr>
                  <a:t> is incident on an azimuthally symmetrical scattering center.  The impact parameter </a:t>
                </a:r>
                <a14:m>
                  <m:oMath xmlns:m="http://schemas.openxmlformats.org/officeDocument/2006/math">
                    <m:r>
                      <a:rPr lang="en-US" sz="2800" i="1" dirty="0" smtClean="0">
                        <a:latin typeface="Cambria Math" panose="02040503050406030204" pitchFamily="18" charset="0"/>
                      </a:rPr>
                      <m:t>𝑏</m:t>
                    </m:r>
                  </m:oMath>
                </a14:m>
                <a:r>
                  <a:rPr lang="en-US" sz="2800" dirty="0" smtClean="0">
                    <a:latin typeface="Times New Roman" panose="02020603050405020304" pitchFamily="18" charset="0"/>
                    <a:cs typeface="Times New Roman" panose="02020603050405020304" pitchFamily="18" charset="0"/>
                  </a:rPr>
                  <a:t> and the scattering angle </a:t>
                </a:r>
                <a14:m>
                  <m:oMath xmlns:m="http://schemas.openxmlformats.org/officeDocument/2006/math">
                    <m:r>
                      <a:rPr lang="en-US" sz="2800" b="0" i="1" smtClean="0">
                        <a:latin typeface="Cambria Math" panose="02040503050406030204" pitchFamily="18" charset="0"/>
                      </a:rPr>
                      <m:t>0</m:t>
                    </m:r>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𝜃</m:t>
                    </m:r>
                    <m:r>
                      <a:rPr lang="en-US" sz="2800" b="0" i="1" smtClean="0">
                        <a:latin typeface="Cambria Math" panose="02040503050406030204" pitchFamily="18" charset="0"/>
                        <a:ea typeface="Cambria Math" panose="02040503050406030204" pitchFamily="18" charset="0"/>
                      </a:rPr>
                      <m:t>&lt;</m:t>
                    </m:r>
                    <m:r>
                      <a:rPr lang="en-US" sz="2800" b="0" i="1" smtClean="0">
                        <a:latin typeface="Cambria Math" panose="02040503050406030204" pitchFamily="18" charset="0"/>
                        <a:ea typeface="Cambria Math" panose="02040503050406030204" pitchFamily="18" charset="0"/>
                      </a:rPr>
                      <m:t>𝜋</m:t>
                    </m:r>
                  </m:oMath>
                </a14:m>
                <a:r>
                  <a:rPr lang="en-US" sz="2800" dirty="0" smtClean="0">
                    <a:latin typeface="Times New Roman" panose="02020603050405020304" pitchFamily="18" charset="0"/>
                    <a:cs typeface="Times New Roman" panose="02020603050405020304" pitchFamily="18" charset="0"/>
                  </a:rPr>
                  <a:t> are shown.  Suppose the scattering center is a hard sphere of radius </a:t>
                </a:r>
                <a14:m>
                  <m:oMath xmlns:m="http://schemas.openxmlformats.org/officeDocument/2006/math">
                    <m:r>
                      <a:rPr lang="en-US" sz="2800" i="1" dirty="0" smtClean="0">
                        <a:latin typeface="Cambria Math" panose="02040503050406030204" pitchFamily="18" charset="0"/>
                      </a:rPr>
                      <m:t>𝑅</m:t>
                    </m:r>
                  </m:oMath>
                </a14:m>
                <a:r>
                  <a:rPr lang="en-US" sz="2800" dirty="0" smtClean="0">
                    <a:latin typeface="Times New Roman" panose="02020603050405020304" pitchFamily="18" charset="0"/>
                    <a:cs typeface="Times New Roman" panose="02020603050405020304" pitchFamily="18" charset="0"/>
                  </a:rPr>
                  <a:t> and the incident particle is a small billiard ball which bounces off elastically with negligible radius.  Choose all of the following statements that are correct. </a:t>
                </a:r>
              </a:p>
              <a:p>
                <a:endParaRPr lang="en-US" sz="2800" dirty="0" smtClean="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a:p>
                <a:pPr marL="342900" indent="-342900">
                  <a:buFont typeface="+mj-lt"/>
                  <a:buAutoNum type="arabicParenR"/>
                </a:pPr>
                <a:r>
                  <a:rPr lang="en-US" sz="2800" dirty="0" smtClean="0">
                    <a:latin typeface="Times New Roman" panose="02020603050405020304" pitchFamily="18" charset="0"/>
                    <a:cs typeface="Times New Roman" panose="02020603050405020304" pitchFamily="18" charset="0"/>
                  </a:rPr>
                  <a:t>The larger the impact parameter </a:t>
                </a:r>
                <a14:m>
                  <m:oMath xmlns:m="http://schemas.openxmlformats.org/officeDocument/2006/math">
                    <m:r>
                      <a:rPr lang="en-US" sz="2800" i="1" dirty="0" smtClean="0">
                        <a:latin typeface="Cambria Math" panose="02040503050406030204" pitchFamily="18" charset="0"/>
                      </a:rPr>
                      <m:t>𝑏</m:t>
                    </m:r>
                  </m:oMath>
                </a14:m>
                <a:r>
                  <a:rPr lang="en-US" sz="2800" dirty="0" smtClean="0">
                    <a:latin typeface="Times New Roman" panose="02020603050405020304" pitchFamily="18" charset="0"/>
                    <a:cs typeface="Times New Roman" panose="02020603050405020304" pitchFamily="18" charset="0"/>
                  </a:rPr>
                  <a:t>, the smaller the </a:t>
                </a:r>
              </a:p>
              <a:p>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scattering angle  </a:t>
                </a:r>
                <a14:m>
                  <m:oMath xmlns:m="http://schemas.openxmlformats.org/officeDocument/2006/math">
                    <m:r>
                      <a:rPr lang="en-US" sz="2800" i="1" smtClean="0">
                        <a:latin typeface="Cambria Math" panose="02040503050406030204" pitchFamily="18" charset="0"/>
                        <a:ea typeface="Cambria Math" panose="02040503050406030204" pitchFamily="18" charset="0"/>
                      </a:rPr>
                      <m:t>𝜃</m:t>
                    </m:r>
                  </m:oMath>
                </a14:m>
                <a:r>
                  <a:rPr lang="en-US" sz="2800" dirty="0" smtClean="0">
                    <a:latin typeface="Times New Roman" panose="02020603050405020304" pitchFamily="18" charset="0"/>
                    <a:cs typeface="Times New Roman" panose="02020603050405020304" pitchFamily="18" charset="0"/>
                  </a:rPr>
                  <a:t>.</a:t>
                </a:r>
              </a:p>
              <a:p>
                <a:r>
                  <a:rPr lang="en-US" sz="2800" dirty="0" smtClean="0">
                    <a:latin typeface="Times New Roman" panose="02020603050405020304" pitchFamily="18" charset="0"/>
                    <a:ea typeface="Cambria Math" panose="02040503050406030204" pitchFamily="18" charset="0"/>
                    <a:cs typeface="Times New Roman" panose="02020603050405020304" pitchFamily="18" charset="0"/>
                  </a:rPr>
                  <a:t>2)  </a:t>
                </a:r>
                <a14:m>
                  <m:oMath xmlns:m="http://schemas.openxmlformats.org/officeDocument/2006/math">
                    <m:r>
                      <a:rPr lang="en-US" sz="2800" i="1" smtClean="0">
                        <a:latin typeface="Cambria Math" panose="02040503050406030204" pitchFamily="18" charset="0"/>
                        <a:ea typeface="Cambria Math" panose="02040503050406030204" pitchFamily="18" charset="0"/>
                      </a:rPr>
                      <m:t>𝜃</m:t>
                    </m:r>
                    <m:r>
                      <a:rPr lang="en-US" sz="2800" b="0" i="1" smtClean="0">
                        <a:latin typeface="Cambria Math" panose="02040503050406030204" pitchFamily="18" charset="0"/>
                        <a:ea typeface="Cambria Math" panose="02040503050406030204" pitchFamily="18" charset="0"/>
                      </a:rPr>
                      <m:t>=0</m:t>
                    </m:r>
                  </m:oMath>
                </a14:m>
                <a:r>
                  <a:rPr lang="en-US" sz="2800" dirty="0" smtClean="0">
                    <a:latin typeface="Times New Roman" panose="02020603050405020304" pitchFamily="18" charset="0"/>
                    <a:cs typeface="Times New Roman" panose="02020603050405020304" pitchFamily="18" charset="0"/>
                  </a:rPr>
                  <a:t> when </a:t>
                </a:r>
                <a14:m>
                  <m:oMath xmlns:m="http://schemas.openxmlformats.org/officeDocument/2006/math">
                    <m:r>
                      <a:rPr lang="en-US" sz="2800" b="0" i="1" smtClean="0">
                        <a:latin typeface="Cambria Math" panose="02040503050406030204" pitchFamily="18" charset="0"/>
                      </a:rPr>
                      <m:t>𝑏</m:t>
                    </m:r>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𝑅</m:t>
                    </m:r>
                  </m:oMath>
                </a14:m>
                <a:r>
                  <a:rPr lang="en-US" sz="2800" dirty="0" smtClean="0">
                    <a:latin typeface="Times New Roman" panose="02020603050405020304" pitchFamily="18" charset="0"/>
                    <a:cs typeface="Times New Roman" panose="02020603050405020304" pitchFamily="18" charset="0"/>
                  </a:rPr>
                  <a:t>.</a:t>
                </a:r>
              </a:p>
              <a:p>
                <a:r>
                  <a:rPr lang="en-US" sz="2800" dirty="0">
                    <a:latin typeface="Times New Roman" panose="02020603050405020304" pitchFamily="18" charset="0"/>
                    <a:ea typeface="Cambria Math" panose="02040503050406030204" pitchFamily="18" charset="0"/>
                    <a:cs typeface="Times New Roman" panose="02020603050405020304" pitchFamily="18" charset="0"/>
                  </a:rPr>
                  <a:t>3</a:t>
                </a:r>
                <a:r>
                  <a:rPr lang="en-US" sz="2800" dirty="0" smtClean="0">
                    <a:latin typeface="Times New Roman" panose="02020603050405020304" pitchFamily="18" charset="0"/>
                    <a:ea typeface="Cambria Math" panose="02040503050406030204" pitchFamily="18" charset="0"/>
                    <a:cs typeface="Times New Roman" panose="02020603050405020304" pitchFamily="18" charset="0"/>
                  </a:rPr>
                  <a:t>)  </a:t>
                </a:r>
                <a14:m>
                  <m:oMath xmlns:m="http://schemas.openxmlformats.org/officeDocument/2006/math">
                    <m:r>
                      <a:rPr lang="en-US" sz="2800" i="1" smtClean="0">
                        <a:latin typeface="Cambria Math" panose="02040503050406030204" pitchFamily="18" charset="0"/>
                        <a:ea typeface="Cambria Math" panose="02040503050406030204" pitchFamily="18" charset="0"/>
                      </a:rPr>
                      <m:t>𝜃</m:t>
                    </m:r>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𝜋</m:t>
                    </m:r>
                    <m:r>
                      <a:rPr lang="en-US" sz="2800" b="0" i="1" smtClean="0">
                        <a:latin typeface="Cambria Math" panose="02040503050406030204" pitchFamily="18" charset="0"/>
                        <a:ea typeface="Cambria Math" panose="02040503050406030204" pitchFamily="18" charset="0"/>
                      </a:rPr>
                      <m:t>−2</m:t>
                    </m:r>
                    <m:r>
                      <a:rPr lang="en-US" sz="2800" b="0" i="1" smtClean="0">
                        <a:latin typeface="Cambria Math" panose="02040503050406030204" pitchFamily="18" charset="0"/>
                        <a:ea typeface="Cambria Math" panose="02040503050406030204" pitchFamily="18" charset="0"/>
                      </a:rPr>
                      <m:t>𝑎</m:t>
                    </m:r>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𝜋</m:t>
                    </m:r>
                    <m:r>
                      <a:rPr lang="en-US" sz="2800" b="0" i="1" smtClean="0">
                        <a:latin typeface="Cambria Math" panose="02040503050406030204" pitchFamily="18" charset="0"/>
                        <a:ea typeface="Cambria Math" panose="02040503050406030204" pitchFamily="18" charset="0"/>
                      </a:rPr>
                      <m:t>−2</m:t>
                    </m:r>
                    <m:sSup>
                      <m:sSupPr>
                        <m:ctrlPr>
                          <a:rPr lang="en-US" sz="2800" b="0" i="1" smtClean="0">
                            <a:latin typeface="Cambria Math" panose="02040503050406030204" pitchFamily="18" charset="0"/>
                            <a:ea typeface="Cambria Math" panose="02040503050406030204" pitchFamily="18" charset="0"/>
                          </a:rPr>
                        </m:ctrlPr>
                      </m:sSupPr>
                      <m:e>
                        <m:r>
                          <a:rPr lang="en-US" sz="2800" b="0" i="1" smtClean="0">
                            <a:latin typeface="Cambria Math" panose="02040503050406030204" pitchFamily="18" charset="0"/>
                            <a:ea typeface="Cambria Math" panose="02040503050406030204" pitchFamily="18" charset="0"/>
                          </a:rPr>
                          <m:t>𝑠𝑖𝑛</m:t>
                        </m:r>
                      </m:e>
                      <m:sup>
                        <m:r>
                          <a:rPr lang="en-US" sz="2800" b="0" i="1" smtClean="0">
                            <a:latin typeface="Cambria Math" panose="02040503050406030204" pitchFamily="18" charset="0"/>
                            <a:ea typeface="Cambria Math" panose="02040503050406030204" pitchFamily="18" charset="0"/>
                          </a:rPr>
                          <m:t>−1</m:t>
                        </m:r>
                      </m:sup>
                    </m:sSup>
                    <m:d>
                      <m:dPr>
                        <m:ctrlPr>
                          <a:rPr lang="en-US" sz="2800" b="0" i="1" smtClean="0">
                            <a:latin typeface="Cambria Math" panose="02040503050406030204" pitchFamily="18" charset="0"/>
                            <a:ea typeface="Cambria Math" panose="02040503050406030204" pitchFamily="18" charset="0"/>
                          </a:rPr>
                        </m:ctrlPr>
                      </m:dPr>
                      <m:e>
                        <m:f>
                          <m:fPr>
                            <m:type m:val="skw"/>
                            <m:ctrlPr>
                              <a:rPr lang="en-US" sz="2800" b="0" i="1" smtClean="0">
                                <a:latin typeface="Cambria Math" panose="02040503050406030204" pitchFamily="18" charset="0"/>
                                <a:ea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𝑏</m:t>
                            </m:r>
                          </m:num>
                          <m:den>
                            <m:r>
                              <a:rPr lang="en-US" sz="2800" b="0" i="1" smtClean="0">
                                <a:latin typeface="Cambria Math" panose="02040503050406030204" pitchFamily="18" charset="0"/>
                                <a:ea typeface="Cambria Math" panose="02040503050406030204" pitchFamily="18" charset="0"/>
                              </a:rPr>
                              <m:t>𝑅</m:t>
                            </m:r>
                          </m:den>
                        </m:f>
                      </m:e>
                    </m:d>
                  </m:oMath>
                </a14:m>
                <a:r>
                  <a:rPr lang="en-US" sz="2800" dirty="0" smtClean="0">
                    <a:latin typeface="Times New Roman" panose="02020603050405020304" pitchFamily="18" charset="0"/>
                    <a:cs typeface="Times New Roman" panose="02020603050405020304" pitchFamily="18" charset="0"/>
                  </a:rPr>
                  <a:t> when </a:t>
                </a:r>
                <a14:m>
                  <m:oMath xmlns:m="http://schemas.openxmlformats.org/officeDocument/2006/math">
                    <m:r>
                      <a:rPr lang="en-US" sz="2800" b="0" i="1" smtClean="0">
                        <a:latin typeface="Cambria Math" panose="02040503050406030204" pitchFamily="18" charset="0"/>
                      </a:rPr>
                      <m:t>𝑏</m:t>
                    </m:r>
                    <m:r>
                      <a:rPr lang="en-US" sz="2800" b="0" i="1" smtClean="0">
                        <a:latin typeface="Cambria Math" panose="02040503050406030204" pitchFamily="18" charset="0"/>
                        <a:ea typeface="Cambria Math" panose="02040503050406030204" pitchFamily="18" charset="0"/>
                      </a:rPr>
                      <m:t>&lt;</m:t>
                    </m:r>
                    <m:r>
                      <a:rPr lang="en-US" sz="2800" b="0" i="1" smtClean="0">
                        <a:latin typeface="Cambria Math" panose="02040503050406030204" pitchFamily="18" charset="0"/>
                        <a:ea typeface="Cambria Math" panose="02040503050406030204" pitchFamily="18" charset="0"/>
                      </a:rPr>
                      <m:t>𝑅</m:t>
                    </m:r>
                  </m:oMath>
                </a14:m>
                <a:r>
                  <a:rPr lang="en-US" sz="2800" dirty="0" smtClean="0">
                    <a:latin typeface="Times New Roman" panose="02020603050405020304" pitchFamily="18" charset="0"/>
                    <a:cs typeface="Times New Roman" panose="02020603050405020304" pitchFamily="18" charset="0"/>
                  </a:rPr>
                  <a:t>.</a:t>
                </a:r>
              </a:p>
              <a:p>
                <a:pPr marL="342900" indent="-342900">
                  <a:buFont typeface="+mj-lt"/>
                  <a:buAutoNum type="arabicParenR"/>
                </a:pPr>
                <a:endParaRPr lang="en-US" sz="2800" dirty="0" smtClean="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A.  1 only  B.  1 and 2 only  C.  1 and 3 only  D.  2 and 3 only  E.  All of the above</a:t>
                </a:r>
              </a:p>
              <a:p>
                <a:endParaRPr lang="en-US" dirty="0"/>
              </a:p>
              <a:p>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0" y="-1993"/>
                <a:ext cx="12309696" cy="7540526"/>
              </a:xfrm>
              <a:prstGeom prst="rect">
                <a:avLst/>
              </a:prstGeom>
              <a:blipFill rotWithShape="0">
                <a:blip r:embed="rId2"/>
                <a:stretch>
                  <a:fillRect l="-991" t="-889" r="-1535"/>
                </a:stretch>
              </a:blipFill>
            </p:spPr>
            <p:txBody>
              <a:bodyPr/>
              <a:lstStyle/>
              <a:p>
                <a:r>
                  <a:rPr lang="en-US">
                    <a:noFill/>
                  </a:rPr>
                  <a:t> </a:t>
                </a:r>
              </a:p>
            </p:txBody>
          </p:sp>
        </mc:Fallback>
      </mc:AlternateContent>
      <p:pic>
        <p:nvPicPr>
          <p:cNvPr id="3" name="Picture 2"/>
          <p:cNvPicPr>
            <a:picLocks noChangeAspect="1"/>
          </p:cNvPicPr>
          <p:nvPr/>
        </p:nvPicPr>
        <p:blipFill>
          <a:blip r:embed="rId3"/>
          <a:stretch>
            <a:fillRect/>
          </a:stretch>
        </p:blipFill>
        <p:spPr>
          <a:xfrm>
            <a:off x="8763753" y="2247329"/>
            <a:ext cx="2759798" cy="1964556"/>
          </a:xfrm>
          <a:prstGeom prst="rect">
            <a:avLst/>
          </a:prstGeom>
        </p:spPr>
      </p:pic>
      <p:pic>
        <p:nvPicPr>
          <p:cNvPr id="4" name="Picture 3"/>
          <p:cNvPicPr>
            <a:picLocks noChangeAspect="1"/>
          </p:cNvPicPr>
          <p:nvPr/>
        </p:nvPicPr>
        <p:blipFill>
          <a:blip r:embed="rId4"/>
          <a:stretch>
            <a:fillRect/>
          </a:stretch>
        </p:blipFill>
        <p:spPr>
          <a:xfrm>
            <a:off x="8945828" y="4211885"/>
            <a:ext cx="2577723" cy="2003630"/>
          </a:xfrm>
          <a:prstGeom prst="rect">
            <a:avLst/>
          </a:prstGeom>
        </p:spPr>
      </p:pic>
    </p:spTree>
    <p:extLst>
      <p:ext uri="{BB962C8B-B14F-4D97-AF65-F5344CB8AC3E}">
        <p14:creationId xmlns:p14="http://schemas.microsoft.com/office/powerpoint/2010/main" val="11609684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0"/>
                <a:ext cx="12192000" cy="5509200"/>
              </a:xfrm>
              <a:prstGeom prst="rect">
                <a:avLst/>
              </a:prstGeom>
              <a:noFill/>
            </p:spPr>
            <p:txBody>
              <a:bodyPr wrap="square" rtlCol="0">
                <a:spAutoFit/>
              </a:bodyPr>
              <a:lstStyle/>
              <a:p>
                <a:pPr algn="ctr"/>
                <a:r>
                  <a:rPr lang="en-US" sz="3200" i="1" dirty="0" smtClean="0">
                    <a:latin typeface="Times New Roman" panose="02020603050405020304" pitchFamily="18" charset="0"/>
                    <a:cs typeface="Times New Roman" panose="02020603050405020304" pitchFamily="18" charset="0"/>
                  </a:rPr>
                  <a:t>QM2 Concept Test 18.2</a:t>
                </a:r>
              </a:p>
              <a:p>
                <a:r>
                  <a:rPr lang="en-US" sz="3200" dirty="0" smtClean="0">
                    <a:latin typeface="Times New Roman" panose="02020603050405020304" pitchFamily="18" charset="0"/>
                    <a:cs typeface="Times New Roman" panose="02020603050405020304" pitchFamily="18" charset="0"/>
                  </a:rPr>
                  <a:t>As shown in the figure below, particles incident within an infinitesimal patch of cross-sectional area </a:t>
                </a:r>
                <a14:m>
                  <m:oMath xmlns:m="http://schemas.openxmlformats.org/officeDocument/2006/math">
                    <m:r>
                      <a:rPr lang="en-US" sz="3200" b="0" i="1" smtClean="0">
                        <a:latin typeface="Cambria Math" panose="02040503050406030204" pitchFamily="18" charset="0"/>
                      </a:rPr>
                      <m:t>𝑑</m:t>
                    </m:r>
                    <m:r>
                      <a:rPr lang="en-US" sz="3200" b="0" i="1" smtClean="0">
                        <a:latin typeface="Cambria Math" panose="02040503050406030204" pitchFamily="18" charset="0"/>
                        <a:ea typeface="Cambria Math" panose="02040503050406030204" pitchFamily="18" charset="0"/>
                      </a:rPr>
                      <m:t>𝜎</m:t>
                    </m:r>
                  </m:oMath>
                </a14:m>
                <a:r>
                  <a:rPr lang="en-US" sz="3200" dirty="0" smtClean="0">
                    <a:latin typeface="Times New Roman" panose="02020603050405020304" pitchFamily="18" charset="0"/>
                    <a:cs typeface="Times New Roman" panose="02020603050405020304" pitchFamily="18" charset="0"/>
                  </a:rPr>
                  <a:t> will scatter into a corresponding infinitesimal solid angle </a:t>
                </a:r>
                <a14:m>
                  <m:oMath xmlns:m="http://schemas.openxmlformats.org/officeDocument/2006/math">
                    <m:r>
                      <a:rPr lang="en-US" sz="3200" b="0" i="1" smtClean="0">
                        <a:latin typeface="Cambria Math" panose="02040503050406030204" pitchFamily="18" charset="0"/>
                      </a:rPr>
                      <m:t>𝑑</m:t>
                    </m:r>
                    <m:r>
                      <m:rPr>
                        <m:sty m:val="p"/>
                      </m:rPr>
                      <a:rPr lang="el-GR" sz="3200" b="0" i="1" smtClean="0">
                        <a:latin typeface="Cambria Math" panose="02040503050406030204" pitchFamily="18" charset="0"/>
                        <a:ea typeface="Cambria Math" panose="02040503050406030204" pitchFamily="18" charset="0"/>
                      </a:rPr>
                      <m:t>Ω</m:t>
                    </m:r>
                  </m:oMath>
                </a14:m>
                <a:r>
                  <a:rPr lang="en-US" sz="3200" dirty="0" smtClean="0">
                    <a:latin typeface="Times New Roman" panose="02020603050405020304" pitchFamily="18" charset="0"/>
                    <a:cs typeface="Times New Roman" panose="02020603050405020304" pitchFamily="18" charset="0"/>
                  </a:rPr>
                  <a:t>.  Which one of the following equations correctly represents the solid angle </a:t>
                </a:r>
                <a14:m>
                  <m:oMath xmlns:m="http://schemas.openxmlformats.org/officeDocument/2006/math">
                    <m:r>
                      <a:rPr lang="en-US" sz="3200" b="0" i="1" smtClean="0">
                        <a:latin typeface="Cambria Math" panose="02040503050406030204" pitchFamily="18" charset="0"/>
                      </a:rPr>
                      <m:t>𝑑</m:t>
                    </m:r>
                    <m:r>
                      <m:rPr>
                        <m:sty m:val="p"/>
                      </m:rPr>
                      <a:rPr lang="el-GR" sz="3200" b="0" i="1" smtClean="0">
                        <a:latin typeface="Cambria Math" panose="02040503050406030204" pitchFamily="18" charset="0"/>
                        <a:ea typeface="Cambria Math" panose="02040503050406030204" pitchFamily="18" charset="0"/>
                      </a:rPr>
                      <m:t>Ω</m:t>
                    </m:r>
                  </m:oMath>
                </a14:m>
                <a:r>
                  <a:rPr lang="en-US" sz="3200" dirty="0" smtClean="0">
                    <a:latin typeface="Times New Roman" panose="02020603050405020304" pitchFamily="18" charset="0"/>
                    <a:cs typeface="Times New Roman" panose="02020603050405020304" pitchFamily="18" charset="0"/>
                  </a:rPr>
                  <a:t>?</a:t>
                </a:r>
              </a:p>
              <a:p>
                <a:endParaRPr lang="en-US" sz="3200" dirty="0">
                  <a:latin typeface="Times New Roman" panose="02020603050405020304" pitchFamily="18" charset="0"/>
                  <a:cs typeface="Times New Roman" panose="02020603050405020304" pitchFamily="18" charset="0"/>
                </a:endParaRPr>
              </a:p>
              <a:p>
                <a:r>
                  <a:rPr lang="en-US" sz="3200" dirty="0" smtClean="0">
                    <a:latin typeface="Times New Roman" panose="02020603050405020304" pitchFamily="18" charset="0"/>
                    <a:cs typeface="Times New Roman" panose="02020603050405020304" pitchFamily="18" charset="0"/>
                  </a:rPr>
                  <a:t>A. </a:t>
                </a:r>
                <a14:m>
                  <m:oMath xmlns:m="http://schemas.openxmlformats.org/officeDocument/2006/math">
                    <m:r>
                      <a:rPr lang="en-US" sz="3200" b="0" i="1" smtClean="0">
                        <a:latin typeface="Cambria Math" panose="02040503050406030204" pitchFamily="18" charset="0"/>
                      </a:rPr>
                      <m:t>𝑑</m:t>
                    </m:r>
                    <m:r>
                      <m:rPr>
                        <m:sty m:val="p"/>
                      </m:rPr>
                      <a:rPr lang="el-GR" sz="3200" b="0" i="1" smtClean="0">
                        <a:latin typeface="Cambria Math" panose="02040503050406030204" pitchFamily="18" charset="0"/>
                        <a:ea typeface="Cambria Math" panose="02040503050406030204" pitchFamily="18" charset="0"/>
                      </a:rPr>
                      <m:t>Ω</m:t>
                    </m:r>
                    <m:r>
                      <a:rPr lang="en-US" sz="3200" b="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𝑏</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𝑑</m:t>
                    </m:r>
                    <m:r>
                      <a:rPr lang="en-US" sz="3200" b="0" i="1" smtClean="0">
                        <a:latin typeface="Cambria Math" panose="02040503050406030204" pitchFamily="18" charset="0"/>
                        <a:ea typeface="Cambria Math" panose="02040503050406030204" pitchFamily="18" charset="0"/>
                      </a:rPr>
                      <m:t>𝜃</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𝑑</m:t>
                    </m:r>
                    <m:r>
                      <a:rPr lang="en-US" sz="3200" b="0" i="1" smtClean="0">
                        <a:latin typeface="Cambria Math" panose="02040503050406030204" pitchFamily="18" charset="0"/>
                        <a:ea typeface="Cambria Math" panose="02040503050406030204" pitchFamily="18" charset="0"/>
                      </a:rPr>
                      <m:t>𝜙</m:t>
                    </m:r>
                  </m:oMath>
                </a14:m>
                <a:endParaRPr lang="en-US" sz="3200" dirty="0" smtClean="0">
                  <a:latin typeface="Times New Roman" panose="02020603050405020304" pitchFamily="18" charset="0"/>
                  <a:cs typeface="Times New Roman" panose="02020603050405020304" pitchFamily="18" charset="0"/>
                </a:endParaRPr>
              </a:p>
              <a:p>
                <a:r>
                  <a:rPr lang="en-US" sz="3200" dirty="0" smtClean="0">
                    <a:latin typeface="Times New Roman" panose="02020603050405020304" pitchFamily="18" charset="0"/>
                    <a:cs typeface="Times New Roman" panose="02020603050405020304" pitchFamily="18" charset="0"/>
                  </a:rPr>
                  <a:t>B. </a:t>
                </a:r>
                <a14:m>
                  <m:oMath xmlns:m="http://schemas.openxmlformats.org/officeDocument/2006/math">
                    <m:r>
                      <a:rPr lang="en-US" sz="3200" b="0" i="1" smtClean="0">
                        <a:latin typeface="Cambria Math" panose="02040503050406030204" pitchFamily="18" charset="0"/>
                      </a:rPr>
                      <m:t>𝑑</m:t>
                    </m:r>
                    <m:r>
                      <m:rPr>
                        <m:sty m:val="p"/>
                      </m:rPr>
                      <a:rPr lang="el-GR" sz="3200" b="0" i="1" smtClean="0">
                        <a:latin typeface="Cambria Math" panose="02040503050406030204" pitchFamily="18" charset="0"/>
                        <a:ea typeface="Cambria Math" panose="02040503050406030204" pitchFamily="18" charset="0"/>
                      </a:rPr>
                      <m:t>Ω</m:t>
                    </m:r>
                    <m:r>
                      <a:rPr lang="en-US" sz="3200" b="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𝑏</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𝑠𝑖𝑛</m:t>
                    </m:r>
                    <m:r>
                      <a:rPr lang="en-US" sz="3200" b="0" i="1" smtClean="0">
                        <a:latin typeface="Cambria Math" panose="02040503050406030204" pitchFamily="18" charset="0"/>
                        <a:ea typeface="Cambria Math" panose="02040503050406030204" pitchFamily="18" charset="0"/>
                      </a:rPr>
                      <m:t>𝜃</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𝑑</m:t>
                    </m:r>
                    <m:r>
                      <a:rPr lang="en-US" sz="3200" b="0" i="1" smtClean="0">
                        <a:latin typeface="Cambria Math" panose="02040503050406030204" pitchFamily="18" charset="0"/>
                        <a:ea typeface="Cambria Math" panose="02040503050406030204" pitchFamily="18" charset="0"/>
                      </a:rPr>
                      <m:t>𝜃</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𝑑</m:t>
                    </m:r>
                    <m:r>
                      <a:rPr lang="en-US" sz="3200" b="0" i="1" smtClean="0">
                        <a:latin typeface="Cambria Math" panose="02040503050406030204" pitchFamily="18" charset="0"/>
                        <a:ea typeface="Cambria Math" panose="02040503050406030204" pitchFamily="18" charset="0"/>
                      </a:rPr>
                      <m:t>𝜙</m:t>
                    </m:r>
                  </m:oMath>
                </a14:m>
                <a:endParaRPr lang="en-US" sz="3200" dirty="0" smtClean="0">
                  <a:latin typeface="Times New Roman" panose="02020603050405020304" pitchFamily="18" charset="0"/>
                  <a:cs typeface="Times New Roman" panose="02020603050405020304" pitchFamily="18" charset="0"/>
                </a:endParaRPr>
              </a:p>
              <a:p>
                <a:r>
                  <a:rPr lang="en-US" sz="3200" dirty="0" smtClean="0">
                    <a:latin typeface="Times New Roman" panose="02020603050405020304" pitchFamily="18" charset="0"/>
                    <a:cs typeface="Times New Roman" panose="02020603050405020304" pitchFamily="18" charset="0"/>
                  </a:rPr>
                  <a:t>C. </a:t>
                </a:r>
                <a14:m>
                  <m:oMath xmlns:m="http://schemas.openxmlformats.org/officeDocument/2006/math">
                    <m:r>
                      <a:rPr lang="en-US" sz="3200" b="0" i="1" smtClean="0">
                        <a:latin typeface="Cambria Math" panose="02040503050406030204" pitchFamily="18" charset="0"/>
                      </a:rPr>
                      <m:t>𝑑</m:t>
                    </m:r>
                    <m:r>
                      <m:rPr>
                        <m:sty m:val="p"/>
                      </m:rPr>
                      <a:rPr lang="el-GR" sz="3200" b="0" i="1" smtClean="0">
                        <a:latin typeface="Cambria Math" panose="02040503050406030204" pitchFamily="18" charset="0"/>
                        <a:ea typeface="Cambria Math" panose="02040503050406030204" pitchFamily="18" charset="0"/>
                      </a:rPr>
                      <m:t>Ω</m:t>
                    </m:r>
                    <m:r>
                      <a:rPr lang="en-US" sz="3200" b="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𝑏</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𝑐𝑜𝑠</m:t>
                    </m:r>
                    <m:r>
                      <a:rPr lang="en-US" sz="3200" b="0" i="1" smtClean="0">
                        <a:latin typeface="Cambria Math" panose="02040503050406030204" pitchFamily="18" charset="0"/>
                        <a:ea typeface="Cambria Math" panose="02040503050406030204" pitchFamily="18" charset="0"/>
                      </a:rPr>
                      <m:t>𝜃</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𝑑</m:t>
                    </m:r>
                    <m:r>
                      <a:rPr lang="en-US" sz="3200" b="0" i="1" smtClean="0">
                        <a:latin typeface="Cambria Math" panose="02040503050406030204" pitchFamily="18" charset="0"/>
                        <a:ea typeface="Cambria Math" panose="02040503050406030204" pitchFamily="18" charset="0"/>
                      </a:rPr>
                      <m:t>𝜃</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𝑑</m:t>
                    </m:r>
                    <m:r>
                      <a:rPr lang="en-US" sz="3200" b="0" i="1" smtClean="0">
                        <a:latin typeface="Cambria Math" panose="02040503050406030204" pitchFamily="18" charset="0"/>
                        <a:ea typeface="Cambria Math" panose="02040503050406030204" pitchFamily="18" charset="0"/>
                      </a:rPr>
                      <m:t>𝜙</m:t>
                    </m:r>
                  </m:oMath>
                </a14:m>
                <a:endParaRPr lang="en-US" sz="3200" dirty="0" smtClean="0">
                  <a:latin typeface="Times New Roman" panose="02020603050405020304" pitchFamily="18" charset="0"/>
                  <a:cs typeface="Times New Roman" panose="02020603050405020304" pitchFamily="18" charset="0"/>
                </a:endParaRPr>
              </a:p>
              <a:p>
                <a:r>
                  <a:rPr lang="en-US" sz="3200" dirty="0" smtClean="0">
                    <a:solidFill>
                      <a:schemeClr val="tx1"/>
                    </a:solidFill>
                    <a:latin typeface="Times New Roman" panose="02020603050405020304" pitchFamily="18" charset="0"/>
                    <a:cs typeface="Times New Roman" panose="02020603050405020304" pitchFamily="18" charset="0"/>
                  </a:rPr>
                  <a:t>D. </a:t>
                </a:r>
                <a14:m>
                  <m:oMath xmlns:m="http://schemas.openxmlformats.org/officeDocument/2006/math">
                    <m:r>
                      <a:rPr lang="en-US" sz="3200" b="0" i="1" smtClean="0">
                        <a:solidFill>
                          <a:schemeClr val="tx1"/>
                        </a:solidFill>
                        <a:latin typeface="Cambria Math" panose="02040503050406030204" pitchFamily="18" charset="0"/>
                      </a:rPr>
                      <m:t>𝑑</m:t>
                    </m:r>
                    <m:r>
                      <m:rPr>
                        <m:sty m:val="p"/>
                      </m:rPr>
                      <a:rPr lang="el-GR" sz="3200" b="0" i="1" smtClean="0">
                        <a:solidFill>
                          <a:schemeClr val="tx1"/>
                        </a:solidFill>
                        <a:latin typeface="Cambria Math" panose="02040503050406030204" pitchFamily="18" charset="0"/>
                        <a:ea typeface="Cambria Math" panose="02040503050406030204" pitchFamily="18" charset="0"/>
                      </a:rPr>
                      <m:t>Ω</m:t>
                    </m:r>
                    <m:r>
                      <a:rPr lang="en-US" sz="3200" b="0" i="1" smtClean="0">
                        <a:solidFill>
                          <a:schemeClr val="tx1"/>
                        </a:solidFill>
                        <a:latin typeface="Cambria Math" panose="02040503050406030204" pitchFamily="18" charset="0"/>
                        <a:ea typeface="Cambria Math" panose="02040503050406030204" pitchFamily="18" charset="0"/>
                      </a:rPr>
                      <m:t>=</m:t>
                    </m:r>
                    <m:r>
                      <a:rPr lang="en-US" sz="3200" b="0" i="1" smtClean="0">
                        <a:solidFill>
                          <a:schemeClr val="tx1"/>
                        </a:solidFill>
                        <a:latin typeface="Cambria Math" panose="02040503050406030204" pitchFamily="18" charset="0"/>
                        <a:ea typeface="Cambria Math" panose="02040503050406030204" pitchFamily="18" charset="0"/>
                      </a:rPr>
                      <m:t>𝑠𝑖𝑛</m:t>
                    </m:r>
                    <m:r>
                      <a:rPr lang="en-US" sz="3200" b="0" i="1" smtClean="0">
                        <a:solidFill>
                          <a:schemeClr val="tx1"/>
                        </a:solidFill>
                        <a:latin typeface="Cambria Math" panose="02040503050406030204" pitchFamily="18" charset="0"/>
                        <a:ea typeface="Cambria Math" panose="02040503050406030204" pitchFamily="18" charset="0"/>
                      </a:rPr>
                      <m:t>𝜃</m:t>
                    </m:r>
                    <m:r>
                      <a:rPr lang="en-US" sz="3200" b="0" i="1" smtClean="0">
                        <a:solidFill>
                          <a:schemeClr val="tx1"/>
                        </a:solidFill>
                        <a:latin typeface="Cambria Math" panose="02040503050406030204" pitchFamily="18" charset="0"/>
                        <a:ea typeface="Cambria Math" panose="02040503050406030204" pitchFamily="18" charset="0"/>
                      </a:rPr>
                      <m:t> </m:t>
                    </m:r>
                    <m:r>
                      <a:rPr lang="en-US" sz="3200" b="0" i="1" smtClean="0">
                        <a:solidFill>
                          <a:schemeClr val="tx1"/>
                        </a:solidFill>
                        <a:latin typeface="Cambria Math" panose="02040503050406030204" pitchFamily="18" charset="0"/>
                        <a:ea typeface="Cambria Math" panose="02040503050406030204" pitchFamily="18" charset="0"/>
                      </a:rPr>
                      <m:t>𝑑</m:t>
                    </m:r>
                    <m:r>
                      <a:rPr lang="en-US" sz="3200" b="0" i="1" smtClean="0">
                        <a:solidFill>
                          <a:schemeClr val="tx1"/>
                        </a:solidFill>
                        <a:latin typeface="Cambria Math" panose="02040503050406030204" pitchFamily="18" charset="0"/>
                        <a:ea typeface="Cambria Math" panose="02040503050406030204" pitchFamily="18" charset="0"/>
                      </a:rPr>
                      <m:t>𝜃</m:t>
                    </m:r>
                    <m:r>
                      <a:rPr lang="en-US" sz="3200" b="0" i="1" smtClean="0">
                        <a:solidFill>
                          <a:schemeClr val="tx1"/>
                        </a:solidFill>
                        <a:latin typeface="Cambria Math" panose="02040503050406030204" pitchFamily="18" charset="0"/>
                        <a:ea typeface="Cambria Math" panose="02040503050406030204" pitchFamily="18" charset="0"/>
                      </a:rPr>
                      <m:t> </m:t>
                    </m:r>
                    <m:r>
                      <a:rPr lang="en-US" sz="3200" b="0" i="1" smtClean="0">
                        <a:solidFill>
                          <a:schemeClr val="tx1"/>
                        </a:solidFill>
                        <a:latin typeface="Cambria Math" panose="02040503050406030204" pitchFamily="18" charset="0"/>
                        <a:ea typeface="Cambria Math" panose="02040503050406030204" pitchFamily="18" charset="0"/>
                      </a:rPr>
                      <m:t>𝑑</m:t>
                    </m:r>
                    <m:r>
                      <a:rPr lang="en-US" sz="3200" b="0" i="1" smtClean="0">
                        <a:solidFill>
                          <a:schemeClr val="tx1"/>
                        </a:solidFill>
                        <a:latin typeface="Cambria Math" panose="02040503050406030204" pitchFamily="18" charset="0"/>
                        <a:ea typeface="Cambria Math" panose="02040503050406030204" pitchFamily="18" charset="0"/>
                      </a:rPr>
                      <m:t>𝜙</m:t>
                    </m:r>
                  </m:oMath>
                </a14:m>
                <a:endParaRPr lang="en-US" sz="3200" dirty="0" smtClean="0">
                  <a:solidFill>
                    <a:schemeClr val="tx1"/>
                  </a:solidFill>
                  <a:latin typeface="Times New Roman" panose="02020603050405020304" pitchFamily="18" charset="0"/>
                  <a:cs typeface="Times New Roman" panose="02020603050405020304" pitchFamily="18" charset="0"/>
                </a:endParaRPr>
              </a:p>
              <a:p>
                <a:r>
                  <a:rPr lang="en-US" sz="3200" dirty="0" smtClean="0">
                    <a:latin typeface="Times New Roman" panose="02020603050405020304" pitchFamily="18" charset="0"/>
                    <a:cs typeface="Times New Roman" panose="02020603050405020304" pitchFamily="18" charset="0"/>
                  </a:rPr>
                  <a:t>E. </a:t>
                </a:r>
                <a14:m>
                  <m:oMath xmlns:m="http://schemas.openxmlformats.org/officeDocument/2006/math">
                    <m:r>
                      <a:rPr lang="en-US" sz="3200" b="0" i="1" smtClean="0">
                        <a:latin typeface="Cambria Math" panose="02040503050406030204" pitchFamily="18" charset="0"/>
                      </a:rPr>
                      <m:t>𝑑</m:t>
                    </m:r>
                    <m:r>
                      <m:rPr>
                        <m:sty m:val="p"/>
                      </m:rPr>
                      <a:rPr lang="el-GR" sz="3200" b="0" i="1" smtClean="0">
                        <a:latin typeface="Cambria Math" panose="02040503050406030204" pitchFamily="18" charset="0"/>
                        <a:ea typeface="Cambria Math" panose="02040503050406030204" pitchFamily="18" charset="0"/>
                      </a:rPr>
                      <m:t>Ω</m:t>
                    </m:r>
                    <m:r>
                      <a:rPr lang="en-US" sz="3200" b="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𝑐𝑜𝑠</m:t>
                    </m:r>
                    <m:r>
                      <a:rPr lang="en-US" sz="3200" b="0" i="1" smtClean="0">
                        <a:latin typeface="Cambria Math" panose="02040503050406030204" pitchFamily="18" charset="0"/>
                        <a:ea typeface="Cambria Math" panose="02040503050406030204" pitchFamily="18" charset="0"/>
                      </a:rPr>
                      <m:t>𝜃</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𝑑</m:t>
                    </m:r>
                    <m:r>
                      <a:rPr lang="en-US" sz="3200" b="0" i="1" smtClean="0">
                        <a:latin typeface="Cambria Math" panose="02040503050406030204" pitchFamily="18" charset="0"/>
                        <a:ea typeface="Cambria Math" panose="02040503050406030204" pitchFamily="18" charset="0"/>
                      </a:rPr>
                      <m:t>𝜃</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𝑑</m:t>
                    </m:r>
                    <m:r>
                      <a:rPr lang="en-US" sz="3200" b="0" i="1" smtClean="0">
                        <a:latin typeface="Cambria Math" panose="02040503050406030204" pitchFamily="18" charset="0"/>
                        <a:ea typeface="Cambria Math" panose="02040503050406030204" pitchFamily="18" charset="0"/>
                      </a:rPr>
                      <m:t>𝜙</m:t>
                    </m:r>
                  </m:oMath>
                </a14:m>
                <a:endParaRPr lang="en-US" sz="3200" dirty="0" smtClean="0">
                  <a:latin typeface="Times New Roman" panose="02020603050405020304" pitchFamily="18" charset="0"/>
                  <a:cs typeface="Times New Roman" panose="02020603050405020304" pitchFamily="18" charset="0"/>
                </a:endParaRPr>
              </a:p>
            </p:txBody>
          </p:sp>
        </mc:Choice>
        <mc:Fallback>
          <p:sp>
            <p:nvSpPr>
              <p:cNvPr id="2" name="TextBox 1"/>
              <p:cNvSpPr txBox="1">
                <a:spLocks noRot="1" noChangeAspect="1" noMove="1" noResize="1" noEditPoints="1" noAdjustHandles="1" noChangeArrowheads="1" noChangeShapeType="1" noTextEdit="1"/>
              </p:cNvSpPr>
              <p:nvPr/>
            </p:nvSpPr>
            <p:spPr>
              <a:xfrm>
                <a:off x="0" y="0"/>
                <a:ext cx="12192000" cy="5509200"/>
              </a:xfrm>
              <a:prstGeom prst="rect">
                <a:avLst/>
              </a:prstGeom>
              <a:blipFill rotWithShape="0">
                <a:blip r:embed="rId2"/>
                <a:stretch>
                  <a:fillRect l="-1250" t="-1549" b="-2544"/>
                </a:stretch>
              </a:blipFill>
            </p:spPr>
            <p:txBody>
              <a:bodyPr/>
              <a:lstStyle/>
              <a:p>
                <a:r>
                  <a:rPr lang="en-US">
                    <a:noFill/>
                  </a:rPr>
                  <a:t> </a:t>
                </a:r>
              </a:p>
            </p:txBody>
          </p:sp>
        </mc:Fallback>
      </mc:AlternateContent>
      <p:pic>
        <p:nvPicPr>
          <p:cNvPr id="3" name="Picture 2"/>
          <p:cNvPicPr>
            <a:picLocks noChangeAspect="1"/>
          </p:cNvPicPr>
          <p:nvPr/>
        </p:nvPicPr>
        <p:blipFill>
          <a:blip r:embed="rId3"/>
          <a:stretch>
            <a:fillRect/>
          </a:stretch>
        </p:blipFill>
        <p:spPr>
          <a:xfrm>
            <a:off x="5020874" y="3612332"/>
            <a:ext cx="7074213" cy="2876234"/>
          </a:xfrm>
          <a:prstGeom prst="rect">
            <a:avLst/>
          </a:prstGeom>
        </p:spPr>
      </p:pic>
    </p:spTree>
    <p:extLst>
      <p:ext uri="{BB962C8B-B14F-4D97-AF65-F5344CB8AC3E}">
        <p14:creationId xmlns:p14="http://schemas.microsoft.com/office/powerpoint/2010/main" val="3699938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0"/>
                <a:ext cx="12192000" cy="6340197"/>
              </a:xfrm>
              <a:prstGeom prst="rect">
                <a:avLst/>
              </a:prstGeom>
              <a:noFill/>
            </p:spPr>
            <p:txBody>
              <a:bodyPr wrap="square" rtlCol="0">
                <a:spAutoFit/>
              </a:bodyPr>
              <a:lstStyle/>
              <a:p>
                <a:pPr algn="ctr"/>
                <a:r>
                  <a:rPr lang="en-US" sz="3200" i="1" dirty="0" smtClean="0">
                    <a:latin typeface="Times New Roman" panose="02020603050405020304" pitchFamily="18" charset="0"/>
                    <a:cs typeface="Times New Roman" panose="02020603050405020304" pitchFamily="18" charset="0"/>
                  </a:rPr>
                  <a:t>QM2 Concept Test 18.3</a:t>
                </a:r>
              </a:p>
              <a:p>
                <a:r>
                  <a:rPr lang="en-US" sz="3200" dirty="0" smtClean="0">
                    <a:latin typeface="Times New Roman" panose="02020603050405020304" pitchFamily="18" charset="0"/>
                    <a:cs typeface="Times New Roman" panose="02020603050405020304" pitchFamily="18" charset="0"/>
                  </a:rPr>
                  <a:t>As show in the figure below, particles incident within an infinitesimal patch of cross-sectional area </a:t>
                </a:r>
                <a14:m>
                  <m:oMath xmlns:m="http://schemas.openxmlformats.org/officeDocument/2006/math">
                    <m:r>
                      <a:rPr lang="en-US" sz="3200" b="0" i="1" smtClean="0">
                        <a:latin typeface="Cambria Math" panose="02040503050406030204" pitchFamily="18" charset="0"/>
                      </a:rPr>
                      <m:t>𝑑</m:t>
                    </m:r>
                    <m:r>
                      <a:rPr lang="en-US" sz="3200" b="0" i="1" smtClean="0">
                        <a:latin typeface="Cambria Math" panose="02040503050406030204" pitchFamily="18" charset="0"/>
                        <a:ea typeface="Cambria Math" panose="02040503050406030204" pitchFamily="18" charset="0"/>
                      </a:rPr>
                      <m:t>𝜎</m:t>
                    </m:r>
                  </m:oMath>
                </a14:m>
                <a:r>
                  <a:rPr lang="en-US" sz="3200" dirty="0" smtClean="0">
                    <a:latin typeface="Times New Roman" panose="02020603050405020304" pitchFamily="18" charset="0"/>
                    <a:cs typeface="Times New Roman" panose="02020603050405020304" pitchFamily="18" charset="0"/>
                  </a:rPr>
                  <a:t> will scatter into a corresponding infinitesimal solid angle </a:t>
                </a:r>
                <a14:m>
                  <m:oMath xmlns:m="http://schemas.openxmlformats.org/officeDocument/2006/math">
                    <m:r>
                      <a:rPr lang="en-US" sz="3200" b="0" i="1" smtClean="0">
                        <a:latin typeface="Cambria Math" panose="02040503050406030204" pitchFamily="18" charset="0"/>
                      </a:rPr>
                      <m:t>𝑑</m:t>
                    </m:r>
                    <m:r>
                      <m:rPr>
                        <m:sty m:val="p"/>
                      </m:rPr>
                      <a:rPr lang="el-GR" sz="3200" b="0" i="1" smtClean="0">
                        <a:latin typeface="Cambria Math" panose="02040503050406030204" pitchFamily="18" charset="0"/>
                        <a:ea typeface="Cambria Math" panose="02040503050406030204" pitchFamily="18" charset="0"/>
                      </a:rPr>
                      <m:t>Ω</m:t>
                    </m:r>
                  </m:oMath>
                </a14:m>
                <a:r>
                  <a:rPr lang="en-US" sz="3200" dirty="0" smtClean="0">
                    <a:latin typeface="Times New Roman" panose="02020603050405020304" pitchFamily="18" charset="0"/>
                    <a:cs typeface="Times New Roman" panose="02020603050405020304" pitchFamily="18" charset="0"/>
                  </a:rPr>
                  <a:t>.  Which one of the following equations correctly represents the solid angle </a:t>
                </a:r>
                <a14:m>
                  <m:oMath xmlns:m="http://schemas.openxmlformats.org/officeDocument/2006/math">
                    <m:r>
                      <a:rPr lang="en-US" sz="3200" b="0" i="1" smtClean="0">
                        <a:latin typeface="Cambria Math" panose="02040503050406030204" pitchFamily="18" charset="0"/>
                      </a:rPr>
                      <m:t>𝑑</m:t>
                    </m:r>
                    <m:r>
                      <a:rPr lang="en-US" sz="3200" b="0" i="1" smtClean="0">
                        <a:latin typeface="Cambria Math" panose="02040503050406030204" pitchFamily="18" charset="0"/>
                        <a:ea typeface="Cambria Math" panose="02040503050406030204" pitchFamily="18" charset="0"/>
                      </a:rPr>
                      <m:t>𝜎</m:t>
                    </m:r>
                  </m:oMath>
                </a14:m>
                <a:r>
                  <a:rPr lang="en-US" sz="3200" dirty="0" smtClean="0">
                    <a:latin typeface="Times New Roman" panose="02020603050405020304" pitchFamily="18" charset="0"/>
                    <a:cs typeface="Times New Roman" panose="02020603050405020304" pitchFamily="18" charset="0"/>
                  </a:rPr>
                  <a:t>?</a:t>
                </a:r>
              </a:p>
              <a:p>
                <a:endParaRPr lang="en-US" sz="3200" dirty="0">
                  <a:latin typeface="Times New Roman" panose="02020603050405020304" pitchFamily="18" charset="0"/>
                  <a:cs typeface="Times New Roman" panose="02020603050405020304" pitchFamily="18" charset="0"/>
                </a:endParaRPr>
              </a:p>
              <a:p>
                <a:pPr marL="342900" indent="-342900">
                  <a:buAutoNum type="alphaUcPeriod"/>
                </a:pPr>
                <a:r>
                  <a:rPr lang="en-US" sz="3200" b="0" dirty="0" smtClean="0">
                    <a:latin typeface="Times New Roman" panose="02020603050405020304" pitchFamily="18" charset="0"/>
                    <a:cs typeface="Times New Roman" panose="02020603050405020304" pitchFamily="18" charset="0"/>
                  </a:rPr>
                  <a:t> </a:t>
                </a:r>
                <a14:m>
                  <m:oMath xmlns:m="http://schemas.openxmlformats.org/officeDocument/2006/math">
                    <m:r>
                      <a:rPr lang="en-US" sz="3200" b="0" i="1" smtClean="0">
                        <a:latin typeface="Cambria Math" panose="02040503050406030204" pitchFamily="18" charset="0"/>
                        <a:cs typeface="Times New Roman" panose="02020603050405020304" pitchFamily="18" charset="0"/>
                      </a:rPr>
                      <m:t>𝑑</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𝜎</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𝑑𝑏</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 </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𝑑</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𝜙</m:t>
                    </m:r>
                  </m:oMath>
                </a14:m>
                <a:endParaRPr lang="en-US" sz="3200" dirty="0" smtClean="0">
                  <a:latin typeface="Times New Roman" panose="02020603050405020304" pitchFamily="18" charset="0"/>
                  <a:cs typeface="Times New Roman" panose="02020603050405020304" pitchFamily="18" charset="0"/>
                </a:endParaRPr>
              </a:p>
              <a:p>
                <a:pPr marL="342900" indent="-342900">
                  <a:buFontTx/>
                  <a:buAutoNum type="alphaUcPeriod"/>
                </a:pPr>
                <a:r>
                  <a:rPr lang="en-US" sz="3200" b="0" dirty="0" smtClean="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r>
                      <a:rPr lang="en-US" sz="3200" b="0" i="1" smtClean="0">
                        <a:solidFill>
                          <a:schemeClr val="tx1"/>
                        </a:solidFill>
                        <a:latin typeface="Cambria Math" panose="02040503050406030204" pitchFamily="18" charset="0"/>
                        <a:cs typeface="Times New Roman" panose="02020603050405020304" pitchFamily="18" charset="0"/>
                      </a:rPr>
                      <m:t>𝑑</m:t>
                    </m:r>
                    <m:r>
                      <a:rPr lang="en-US" sz="32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𝜎</m:t>
                    </m:r>
                    <m:r>
                      <a:rPr lang="en-US" sz="32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t>
                    </m:r>
                    <m:r>
                      <a:rPr lang="en-US" sz="32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𝑏</m:t>
                    </m:r>
                    <m:r>
                      <a:rPr lang="en-US" sz="32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 </m:t>
                    </m:r>
                    <m:r>
                      <a:rPr lang="en-US" sz="32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𝑑𝑏</m:t>
                    </m:r>
                    <m:r>
                      <a:rPr lang="en-US" sz="32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 </m:t>
                    </m:r>
                    <m:r>
                      <a:rPr lang="en-US" sz="32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𝑑</m:t>
                    </m:r>
                    <m:r>
                      <a:rPr lang="en-US" sz="3200" b="0"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𝜙</m:t>
                    </m:r>
                  </m:oMath>
                </a14:m>
                <a:endParaRPr lang="en-US" sz="3200" dirty="0" smtClean="0">
                  <a:solidFill>
                    <a:schemeClr val="tx1"/>
                  </a:solidFill>
                  <a:latin typeface="Times New Roman" panose="02020603050405020304" pitchFamily="18" charset="0"/>
                  <a:cs typeface="Times New Roman" panose="02020603050405020304" pitchFamily="18" charset="0"/>
                </a:endParaRPr>
              </a:p>
              <a:p>
                <a:pPr marL="342900" indent="-342900">
                  <a:buFontTx/>
                  <a:buAutoNum type="alphaUcPeriod"/>
                </a:pPr>
                <a:r>
                  <a:rPr lang="en-US" sz="3200" b="0" dirty="0" smtClean="0">
                    <a:latin typeface="Times New Roman" panose="02020603050405020304" pitchFamily="18" charset="0"/>
                    <a:cs typeface="Times New Roman" panose="02020603050405020304" pitchFamily="18" charset="0"/>
                  </a:rPr>
                  <a:t> </a:t>
                </a:r>
                <a14:m>
                  <m:oMath xmlns:m="http://schemas.openxmlformats.org/officeDocument/2006/math">
                    <m:r>
                      <a:rPr lang="en-US" sz="3200" b="0" i="1" smtClean="0">
                        <a:latin typeface="Cambria Math" panose="02040503050406030204" pitchFamily="18" charset="0"/>
                        <a:cs typeface="Times New Roman" panose="02020603050405020304" pitchFamily="18" charset="0"/>
                      </a:rPr>
                      <m:t>𝑑</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𝜎</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𝑏</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 </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𝑑</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𝜙</m:t>
                    </m:r>
                  </m:oMath>
                </a14:m>
                <a:endParaRPr lang="en-US" sz="3200" dirty="0" smtClean="0">
                  <a:latin typeface="Times New Roman" panose="02020603050405020304" pitchFamily="18" charset="0"/>
                  <a:cs typeface="Times New Roman" panose="02020603050405020304" pitchFamily="18" charset="0"/>
                </a:endParaRPr>
              </a:p>
              <a:p>
                <a:pPr marL="342900" indent="-342900">
                  <a:buFontTx/>
                  <a:buAutoNum type="alphaUcPeriod"/>
                </a:pPr>
                <a:r>
                  <a:rPr lang="en-US" sz="3200" b="0" dirty="0" smtClean="0">
                    <a:latin typeface="Times New Roman" panose="02020603050405020304" pitchFamily="18" charset="0"/>
                    <a:cs typeface="Times New Roman" panose="02020603050405020304" pitchFamily="18" charset="0"/>
                  </a:rPr>
                  <a:t> </a:t>
                </a:r>
                <a14:m>
                  <m:oMath xmlns:m="http://schemas.openxmlformats.org/officeDocument/2006/math">
                    <m:r>
                      <a:rPr lang="en-US" sz="3200" b="0" i="1" smtClean="0">
                        <a:latin typeface="Cambria Math" panose="02040503050406030204" pitchFamily="18" charset="0"/>
                        <a:cs typeface="Times New Roman" panose="02020603050405020304" pitchFamily="18" charset="0"/>
                      </a:rPr>
                      <m:t>𝑑</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𝜎</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m:t>
                    </m:r>
                    <m:sSup>
                      <m:sSupPr>
                        <m:ctrlPr>
                          <a:rPr lang="en-US" sz="3200" b="0" i="1" smtClean="0">
                            <a:latin typeface="Cambria Math" panose="02040503050406030204" pitchFamily="18" charset="0"/>
                            <a:ea typeface="Cambria Math" panose="02040503050406030204" pitchFamily="18" charset="0"/>
                            <a:cs typeface="Times New Roman" panose="02020603050405020304" pitchFamily="18" charset="0"/>
                          </a:rPr>
                        </m:ctrlPr>
                      </m:sSupPr>
                      <m:e>
                        <m:r>
                          <a:rPr lang="en-US" sz="3200" b="0" i="1" smtClean="0">
                            <a:latin typeface="Cambria Math" panose="02040503050406030204" pitchFamily="18" charset="0"/>
                            <a:ea typeface="Cambria Math" panose="02040503050406030204" pitchFamily="18" charset="0"/>
                            <a:cs typeface="Times New Roman" panose="02020603050405020304" pitchFamily="18" charset="0"/>
                          </a:rPr>
                          <m:t>𝑏</m:t>
                        </m:r>
                      </m:e>
                      <m:sup>
                        <m:r>
                          <a:rPr lang="en-US" sz="3200" b="0" i="1" smtClean="0">
                            <a:latin typeface="Cambria Math" panose="02040503050406030204" pitchFamily="18" charset="0"/>
                            <a:ea typeface="Cambria Math" panose="02040503050406030204" pitchFamily="18" charset="0"/>
                            <a:cs typeface="Times New Roman" panose="02020603050405020304" pitchFamily="18" charset="0"/>
                          </a:rPr>
                          <m:t>2</m:t>
                        </m:r>
                      </m:sup>
                    </m:sSup>
                    <m:r>
                      <a:rPr lang="en-US" sz="3200" b="0" i="1" smtClean="0">
                        <a:latin typeface="Cambria Math" panose="02040503050406030204" pitchFamily="18" charset="0"/>
                        <a:ea typeface="Cambria Math" panose="02040503050406030204" pitchFamily="18" charset="0"/>
                        <a:cs typeface="Times New Roman" panose="02020603050405020304" pitchFamily="18" charset="0"/>
                      </a:rPr>
                      <m:t> </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𝑑</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𝜙</m:t>
                    </m:r>
                  </m:oMath>
                </a14:m>
                <a:endParaRPr lang="en-US" sz="3200" dirty="0" smtClean="0">
                  <a:latin typeface="Times New Roman" panose="02020603050405020304" pitchFamily="18" charset="0"/>
                  <a:cs typeface="Times New Roman" panose="02020603050405020304" pitchFamily="18" charset="0"/>
                </a:endParaRPr>
              </a:p>
              <a:p>
                <a:pPr marL="342900" indent="-342900">
                  <a:buFontTx/>
                  <a:buAutoNum type="alphaUcPeriod"/>
                </a:pPr>
                <a:r>
                  <a:rPr lang="en-US" sz="3200" b="0" dirty="0" smtClean="0">
                    <a:latin typeface="Times New Roman" panose="02020603050405020304" pitchFamily="18" charset="0"/>
                    <a:cs typeface="Times New Roman" panose="02020603050405020304" pitchFamily="18" charset="0"/>
                  </a:rPr>
                  <a:t> </a:t>
                </a:r>
                <a14:m>
                  <m:oMath xmlns:m="http://schemas.openxmlformats.org/officeDocument/2006/math">
                    <m:r>
                      <a:rPr lang="en-US" sz="3200" b="0" i="1" smtClean="0">
                        <a:latin typeface="Cambria Math" panose="02040503050406030204" pitchFamily="18" charset="0"/>
                        <a:cs typeface="Times New Roman" panose="02020603050405020304" pitchFamily="18" charset="0"/>
                      </a:rPr>
                      <m:t>𝑑</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𝜎</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𝑏</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 </m:t>
                    </m:r>
                    <m:r>
                      <a:rPr lang="en-US" sz="3200" b="0" i="1" smtClean="0">
                        <a:latin typeface="Cambria Math" panose="02040503050406030204" pitchFamily="18" charset="0"/>
                        <a:ea typeface="Cambria Math" panose="02040503050406030204" pitchFamily="18" charset="0"/>
                        <a:cs typeface="Times New Roman" panose="02020603050405020304" pitchFamily="18" charset="0"/>
                      </a:rPr>
                      <m:t>𝑑𝑏</m:t>
                    </m:r>
                  </m:oMath>
                </a14:m>
                <a:endParaRPr lang="en-US" sz="3200"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pPr marL="342900" indent="-342900">
                  <a:buFontTx/>
                  <a:buAutoNum type="alphaUcPeriod"/>
                </a:pPr>
                <a:endParaRPr lang="en-US" dirty="0" smtClean="0">
                  <a:latin typeface="Times New Roman" panose="02020603050405020304" pitchFamily="18" charset="0"/>
                  <a:cs typeface="Times New Roman" panose="02020603050405020304" pitchFamily="18" charset="0"/>
                </a:endParaRPr>
              </a:p>
              <a:p>
                <a:pPr marL="342900" indent="-342900">
                  <a:buAutoNum type="alphaUcPeriod"/>
                </a:pPr>
                <a:endParaRPr lang="en-US" dirty="0" smtClean="0">
                  <a:latin typeface="Times New Roman" panose="02020603050405020304" pitchFamily="18" charset="0"/>
                  <a:cs typeface="Times New Roman" panose="02020603050405020304" pitchFamily="18" charset="0"/>
                </a:endParaRPr>
              </a:p>
            </p:txBody>
          </p:sp>
        </mc:Choice>
        <mc:Fallback>
          <p:sp>
            <p:nvSpPr>
              <p:cNvPr id="2" name="TextBox 1"/>
              <p:cNvSpPr txBox="1">
                <a:spLocks noRot="1" noChangeAspect="1" noMove="1" noResize="1" noEditPoints="1" noAdjustHandles="1" noChangeArrowheads="1" noChangeShapeType="1" noTextEdit="1"/>
              </p:cNvSpPr>
              <p:nvPr/>
            </p:nvSpPr>
            <p:spPr>
              <a:xfrm>
                <a:off x="0" y="0"/>
                <a:ext cx="12192000" cy="6340197"/>
              </a:xfrm>
              <a:prstGeom prst="rect">
                <a:avLst/>
              </a:prstGeom>
              <a:blipFill rotWithShape="0">
                <a:blip r:embed="rId2"/>
                <a:stretch>
                  <a:fillRect l="-1250" t="-1346"/>
                </a:stretch>
              </a:blipFill>
            </p:spPr>
            <p:txBody>
              <a:bodyPr/>
              <a:lstStyle/>
              <a:p>
                <a:r>
                  <a:rPr lang="en-US">
                    <a:noFill/>
                  </a:rPr>
                  <a:t> </a:t>
                </a:r>
              </a:p>
            </p:txBody>
          </p:sp>
        </mc:Fallback>
      </mc:AlternateContent>
      <p:pic>
        <p:nvPicPr>
          <p:cNvPr id="3" name="Picture 2"/>
          <p:cNvPicPr>
            <a:picLocks noChangeAspect="1"/>
          </p:cNvPicPr>
          <p:nvPr/>
        </p:nvPicPr>
        <p:blipFill>
          <a:blip r:embed="rId3"/>
          <a:stretch>
            <a:fillRect/>
          </a:stretch>
        </p:blipFill>
        <p:spPr>
          <a:xfrm>
            <a:off x="5020874" y="3612332"/>
            <a:ext cx="7074213" cy="2876234"/>
          </a:xfrm>
          <a:prstGeom prst="rect">
            <a:avLst/>
          </a:prstGeom>
        </p:spPr>
      </p:pic>
    </p:spTree>
    <p:extLst>
      <p:ext uri="{BB962C8B-B14F-4D97-AF65-F5344CB8AC3E}">
        <p14:creationId xmlns:p14="http://schemas.microsoft.com/office/powerpoint/2010/main" val="3616519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108642"/>
                <a:ext cx="12192000" cy="6381042"/>
              </a:xfrm>
              <a:prstGeom prst="rect">
                <a:avLst/>
              </a:prstGeom>
              <a:noFill/>
            </p:spPr>
            <p:txBody>
              <a:bodyPr wrap="square" rtlCol="0">
                <a:spAutoFit/>
              </a:bodyPr>
              <a:lstStyle/>
              <a:p>
                <a:pPr algn="ctr"/>
                <a:r>
                  <a:rPr lang="en-US" sz="2800" i="1" dirty="0" smtClean="0">
                    <a:latin typeface="Times New Roman" panose="02020603050405020304" pitchFamily="18" charset="0"/>
                    <a:cs typeface="Times New Roman" panose="02020603050405020304" pitchFamily="18" charset="0"/>
                  </a:rPr>
                  <a:t>QM2 Concept Test 18.4</a:t>
                </a:r>
              </a:p>
              <a:p>
                <a:r>
                  <a:rPr lang="en-US" sz="2800" dirty="0" smtClean="0">
                    <a:latin typeface="Times New Roman" panose="02020603050405020304" pitchFamily="18" charset="0"/>
                    <a:cs typeface="Times New Roman" panose="02020603050405020304" pitchFamily="18" charset="0"/>
                  </a:rPr>
                  <a:t>The total area of incident beam scattered by a target is the total cross section </a:t>
                </a:r>
              </a:p>
              <a:p>
                <a14:m>
                  <m:oMath xmlns:m="http://schemas.openxmlformats.org/officeDocument/2006/math">
                    <m:r>
                      <a:rPr lang="en-US" sz="2800" i="1" smtClean="0">
                        <a:latin typeface="Cambria Math" panose="02040503050406030204" pitchFamily="18" charset="0"/>
                        <a:ea typeface="Cambria Math" panose="02040503050406030204" pitchFamily="18" charset="0"/>
                      </a:rPr>
                      <m:t>𝜎</m:t>
                    </m:r>
                    <m:r>
                      <a:rPr lang="en-US" sz="2800" b="0" i="1" smtClean="0">
                        <a:latin typeface="Cambria Math" panose="02040503050406030204" pitchFamily="18" charset="0"/>
                        <a:ea typeface="Cambria Math" panose="02040503050406030204" pitchFamily="18" charset="0"/>
                      </a:rPr>
                      <m:t>=</m:t>
                    </m:r>
                    <m:nary>
                      <m:naryPr>
                        <m:limLoc m:val="undOvr"/>
                        <m:subHide m:val="on"/>
                        <m:supHide m:val="on"/>
                        <m:ctrlPr>
                          <a:rPr lang="en-US" sz="2800" b="0" i="1" smtClean="0">
                            <a:latin typeface="Cambria Math" panose="02040503050406030204" pitchFamily="18" charset="0"/>
                            <a:ea typeface="Cambria Math" panose="02040503050406030204" pitchFamily="18" charset="0"/>
                          </a:rPr>
                        </m:ctrlPr>
                      </m:naryPr>
                      <m:sub/>
                      <m:sup/>
                      <m:e>
                        <m:r>
                          <a:rPr lang="en-US" sz="2800" b="0" i="1" smtClean="0">
                            <a:latin typeface="Cambria Math" panose="02040503050406030204" pitchFamily="18" charset="0"/>
                            <a:ea typeface="Cambria Math" panose="02040503050406030204" pitchFamily="18" charset="0"/>
                          </a:rPr>
                          <m:t>𝐷</m:t>
                        </m:r>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𝜃</m:t>
                            </m:r>
                          </m:e>
                        </m:d>
                        <m:r>
                          <a:rPr lang="en-US" sz="2800" b="0" i="1" smtClean="0">
                            <a:latin typeface="Cambria Math" panose="02040503050406030204" pitchFamily="18" charset="0"/>
                            <a:ea typeface="Cambria Math" panose="02040503050406030204" pitchFamily="18" charset="0"/>
                          </a:rPr>
                          <m:t>𝑑</m:t>
                        </m:r>
                        <m:r>
                          <m:rPr>
                            <m:sty m:val="p"/>
                          </m:rPr>
                          <a:rPr lang="el-GR" sz="2800" b="0" i="1" smtClean="0">
                            <a:latin typeface="Cambria Math" panose="02040503050406030204" pitchFamily="18" charset="0"/>
                            <a:ea typeface="Cambria Math" panose="02040503050406030204" pitchFamily="18" charset="0"/>
                          </a:rPr>
                          <m:t>Ω</m:t>
                        </m:r>
                      </m:e>
                    </m:nary>
                  </m:oMath>
                </a14:m>
                <a:r>
                  <a:rPr lang="en-US" sz="2800" dirty="0" smtClean="0">
                    <a:latin typeface="Times New Roman" panose="02020603050405020304" pitchFamily="18" charset="0"/>
                    <a:cs typeface="Times New Roman" panose="02020603050405020304" pitchFamily="18" charset="0"/>
                  </a:rPr>
                  <a:t>, where </a:t>
                </a:r>
                <a14:m>
                  <m:oMath xmlns:m="http://schemas.openxmlformats.org/officeDocument/2006/math">
                    <m:r>
                      <a:rPr lang="en-US" sz="2800" b="0" i="1" smtClean="0">
                        <a:latin typeface="Cambria Math" panose="02040503050406030204" pitchFamily="18" charset="0"/>
                        <a:ea typeface="Cambria Math" panose="02040503050406030204" pitchFamily="18" charset="0"/>
                      </a:rPr>
                      <m:t>𝐷</m:t>
                    </m:r>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𝜃</m:t>
                        </m:r>
                      </m:e>
                    </m:d>
                  </m:oMath>
                </a14:m>
                <a:r>
                  <a:rPr lang="en-US" sz="2800" dirty="0" smtClean="0">
                    <a:latin typeface="Times New Roman" panose="02020603050405020304" pitchFamily="18" charset="0"/>
                    <a:cs typeface="Times New Roman" panose="02020603050405020304" pitchFamily="18" charset="0"/>
                  </a:rPr>
                  <a:t> is the differential cross-section.  Choose all of the following statements that are correct for classical hard sphere scattering.  (Neglect the size of incident particles).</a:t>
                </a:r>
              </a:p>
              <a:p>
                <a:endParaRPr lang="en-US" sz="2800" dirty="0">
                  <a:latin typeface="Times New Roman" panose="02020603050405020304" pitchFamily="18" charset="0"/>
                  <a:cs typeface="Times New Roman" panose="02020603050405020304" pitchFamily="18" charset="0"/>
                </a:endParaRPr>
              </a:p>
              <a:p>
                <a:pPr marL="342900" indent="-342900">
                  <a:buFont typeface="+mj-lt"/>
                  <a:buAutoNum type="arabicParenR"/>
                </a:pPr>
                <a:r>
                  <a:rPr lang="en-US" sz="2800" b="0" dirty="0" smtClean="0"/>
                  <a:t> </a:t>
                </a:r>
                <a14:m>
                  <m:oMath xmlns:m="http://schemas.openxmlformats.org/officeDocument/2006/math">
                    <m:r>
                      <a:rPr lang="en-US" sz="2800" b="0" i="1" smtClean="0">
                        <a:latin typeface="Cambria Math" panose="02040503050406030204" pitchFamily="18" charset="0"/>
                      </a:rPr>
                      <m:t>𝐷</m:t>
                    </m:r>
                    <m:d>
                      <m:dPr>
                        <m:ctrlPr>
                          <a:rPr lang="en-US" sz="2800" b="0" i="1" smtClean="0">
                            <a:latin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𝜃</m:t>
                        </m:r>
                      </m:e>
                    </m:d>
                    <m:r>
                      <a:rPr lang="en-US" sz="2800" b="0" i="1" smtClean="0">
                        <a:latin typeface="Cambria Math" panose="02040503050406030204" pitchFamily="18" charset="0"/>
                        <a:ea typeface="Cambria Math" panose="02040503050406030204" pitchFamily="18" charset="0"/>
                      </a:rPr>
                      <m:t>=</m:t>
                    </m:r>
                    <m:f>
                      <m:fPr>
                        <m:ctrlPr>
                          <a:rPr lang="en-US" sz="2800" b="0" i="1" smtClean="0">
                            <a:latin typeface="Cambria Math" panose="02040503050406030204" pitchFamily="18" charset="0"/>
                            <a:ea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𝑑</m:t>
                        </m:r>
                        <m:r>
                          <a:rPr lang="en-US" sz="2800" b="0" i="1" smtClean="0">
                            <a:latin typeface="Cambria Math" panose="02040503050406030204" pitchFamily="18" charset="0"/>
                            <a:ea typeface="Cambria Math" panose="02040503050406030204" pitchFamily="18" charset="0"/>
                          </a:rPr>
                          <m:t>𝜎</m:t>
                        </m:r>
                      </m:num>
                      <m:den>
                        <m:r>
                          <a:rPr lang="en-US" sz="2800" b="0" i="1" smtClean="0">
                            <a:latin typeface="Cambria Math" panose="02040503050406030204" pitchFamily="18" charset="0"/>
                            <a:ea typeface="Cambria Math" panose="02040503050406030204" pitchFamily="18" charset="0"/>
                          </a:rPr>
                          <m:t>𝑑</m:t>
                        </m:r>
                        <m:r>
                          <m:rPr>
                            <m:sty m:val="p"/>
                          </m:rPr>
                          <a:rPr lang="el-GR" sz="2800" i="1">
                            <a:latin typeface="Cambria Math" panose="02040503050406030204" pitchFamily="18" charset="0"/>
                            <a:ea typeface="Cambria Math" panose="02040503050406030204" pitchFamily="18" charset="0"/>
                          </a:rPr>
                          <m:t>Ω</m:t>
                        </m:r>
                      </m:den>
                    </m:f>
                  </m:oMath>
                </a14:m>
                <a:r>
                  <a:rPr lang="en-US" sz="2800" dirty="0" smtClean="0">
                    <a:latin typeface="Times New Roman" panose="02020603050405020304" pitchFamily="18" charset="0"/>
                    <a:cs typeface="Times New Roman" panose="02020603050405020304" pitchFamily="18" charset="0"/>
                  </a:rPr>
                  <a:t>.</a:t>
                </a:r>
              </a:p>
              <a:p>
                <a:pPr marL="342900" indent="-342900">
                  <a:buFont typeface="+mj-lt"/>
                  <a:buAutoNum type="arabicParenR"/>
                </a:pPr>
                <a:r>
                  <a:rPr lang="en-US" sz="2800" dirty="0" smtClean="0">
                    <a:ea typeface="Cambria Math" panose="02040503050406030204" pitchFamily="18" charset="0"/>
                  </a:rPr>
                  <a:t> </a:t>
                </a:r>
                <a14:m>
                  <m:oMath xmlns:m="http://schemas.openxmlformats.org/officeDocument/2006/math">
                    <m:r>
                      <a:rPr lang="en-US" sz="2800" i="1" smtClean="0">
                        <a:latin typeface="Cambria Math" panose="02040503050406030204" pitchFamily="18" charset="0"/>
                        <a:ea typeface="Cambria Math" panose="02040503050406030204" pitchFamily="18" charset="0"/>
                      </a:rPr>
                      <m:t>𝜎</m:t>
                    </m:r>
                    <m:r>
                      <a:rPr lang="en-US" sz="2800" b="0" i="1" smtClean="0">
                        <a:latin typeface="Cambria Math" panose="02040503050406030204" pitchFamily="18" charset="0"/>
                        <a:ea typeface="Cambria Math" panose="02040503050406030204" pitchFamily="18" charset="0"/>
                      </a:rPr>
                      <m:t>=4</m:t>
                    </m:r>
                    <m:r>
                      <a:rPr lang="en-US" sz="2800" b="0" i="1" smtClean="0">
                        <a:latin typeface="Cambria Math" panose="02040503050406030204" pitchFamily="18" charset="0"/>
                        <a:ea typeface="Cambria Math" panose="02040503050406030204" pitchFamily="18" charset="0"/>
                      </a:rPr>
                      <m:t>𝜋</m:t>
                    </m:r>
                    <m:sSup>
                      <m:sSupPr>
                        <m:ctrlPr>
                          <a:rPr lang="en-US" sz="2800" b="0" i="1" smtClean="0">
                            <a:latin typeface="Cambria Math" panose="02040503050406030204" pitchFamily="18" charset="0"/>
                            <a:ea typeface="Cambria Math" panose="02040503050406030204" pitchFamily="18" charset="0"/>
                          </a:rPr>
                        </m:ctrlPr>
                      </m:sSupPr>
                      <m:e>
                        <m:r>
                          <a:rPr lang="en-US" sz="2800" b="0" i="1" smtClean="0">
                            <a:latin typeface="Cambria Math" panose="02040503050406030204" pitchFamily="18" charset="0"/>
                            <a:ea typeface="Cambria Math" panose="02040503050406030204" pitchFamily="18" charset="0"/>
                          </a:rPr>
                          <m:t>𝑅</m:t>
                        </m:r>
                      </m:e>
                      <m:sup>
                        <m:r>
                          <a:rPr lang="en-US" sz="2800" b="0" i="1" smtClean="0">
                            <a:latin typeface="Cambria Math" panose="02040503050406030204" pitchFamily="18" charset="0"/>
                            <a:ea typeface="Cambria Math" panose="02040503050406030204" pitchFamily="18" charset="0"/>
                          </a:rPr>
                          <m:t>2</m:t>
                        </m:r>
                      </m:sup>
                    </m:sSup>
                  </m:oMath>
                </a14:m>
                <a:endParaRPr lang="en-US" sz="2800" dirty="0" smtClean="0">
                  <a:latin typeface="Times New Roman" panose="02020603050405020304" pitchFamily="18" charset="0"/>
                  <a:cs typeface="Times New Roman" panose="02020603050405020304" pitchFamily="18" charset="0"/>
                </a:endParaRPr>
              </a:p>
              <a:p>
                <a:pPr marL="342900" indent="-342900">
                  <a:buFont typeface="+mj-lt"/>
                  <a:buAutoNum type="arabicParenR"/>
                </a:pPr>
                <a:r>
                  <a:rPr lang="en-US" sz="2800" dirty="0" smtClean="0">
                    <a:ea typeface="Cambria Math" panose="02040503050406030204" pitchFamily="18" charset="0"/>
                  </a:rPr>
                  <a:t> </a:t>
                </a:r>
                <a14:m>
                  <m:oMath xmlns:m="http://schemas.openxmlformats.org/officeDocument/2006/math">
                    <m:r>
                      <a:rPr lang="en-US" sz="2800" i="1" smtClean="0">
                        <a:latin typeface="Cambria Math" panose="02040503050406030204" pitchFamily="18" charset="0"/>
                        <a:ea typeface="Cambria Math" panose="02040503050406030204" pitchFamily="18" charset="0"/>
                      </a:rPr>
                      <m:t>𝜎</m:t>
                    </m:r>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𝜋</m:t>
                    </m:r>
                    <m:sSup>
                      <m:sSupPr>
                        <m:ctrlPr>
                          <a:rPr lang="en-US" sz="2800" b="0" i="1" smtClean="0">
                            <a:latin typeface="Cambria Math" panose="02040503050406030204" pitchFamily="18" charset="0"/>
                            <a:ea typeface="Cambria Math" panose="02040503050406030204" pitchFamily="18" charset="0"/>
                          </a:rPr>
                        </m:ctrlPr>
                      </m:sSupPr>
                      <m:e>
                        <m:r>
                          <a:rPr lang="en-US" sz="2800" b="0" i="1" smtClean="0">
                            <a:latin typeface="Cambria Math" panose="02040503050406030204" pitchFamily="18" charset="0"/>
                            <a:ea typeface="Cambria Math" panose="02040503050406030204" pitchFamily="18" charset="0"/>
                          </a:rPr>
                          <m:t>𝑅</m:t>
                        </m:r>
                      </m:e>
                      <m:sup>
                        <m:r>
                          <a:rPr lang="en-US" sz="2800" b="0" i="1" smtClean="0">
                            <a:latin typeface="Cambria Math" panose="02040503050406030204" pitchFamily="18" charset="0"/>
                            <a:ea typeface="Cambria Math" panose="02040503050406030204" pitchFamily="18" charset="0"/>
                          </a:rPr>
                          <m:t>2</m:t>
                        </m:r>
                      </m:sup>
                    </m:sSup>
                  </m:oMath>
                </a14:m>
                <a:endParaRPr lang="en-US" sz="2800" dirty="0" smtClean="0">
                  <a:latin typeface="Times New Roman" panose="02020603050405020304" pitchFamily="18" charset="0"/>
                  <a:cs typeface="Times New Roman" panose="02020603050405020304" pitchFamily="18" charset="0"/>
                </a:endParaRPr>
              </a:p>
              <a:p>
                <a:pPr marL="342900" indent="-342900">
                  <a:buFont typeface="+mj-lt"/>
                  <a:buAutoNum type="arabicParenR"/>
                </a:pPr>
                <a:endParaRPr lang="en-US" sz="2800" dirty="0" smtClean="0">
                  <a:latin typeface="Times New Roman" panose="02020603050405020304" pitchFamily="18" charset="0"/>
                  <a:cs typeface="Times New Roman" panose="02020603050405020304" pitchFamily="18" charset="0"/>
                </a:endParaRPr>
              </a:p>
              <a:p>
                <a:pPr marL="342900" indent="-342900">
                  <a:buFont typeface="+mj-lt"/>
                  <a:buAutoNum type="arabicParenR"/>
                </a:pPr>
                <a:endParaRPr lang="en-US" sz="2800" dirty="0">
                  <a:latin typeface="Times New Roman" panose="02020603050405020304" pitchFamily="18" charset="0"/>
                  <a:cs typeface="Times New Roman" panose="02020603050405020304" pitchFamily="18" charset="0"/>
                </a:endParaRPr>
              </a:p>
              <a:p>
                <a:pPr marL="342900" indent="-342900">
                  <a:buFont typeface="+mj-lt"/>
                  <a:buAutoNum type="arabicParenR"/>
                </a:pPr>
                <a:endParaRPr lang="en-US" sz="2800" dirty="0" smtClean="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A.  2 only  B.  3 only  C.  1 and 2 only  D.  1 and 3 only  E.  None of the above</a:t>
                </a:r>
                <a:endParaRPr lang="en-US" sz="2800" dirty="0">
                  <a:latin typeface="Times New Roman" panose="02020603050405020304" pitchFamily="18" charset="0"/>
                  <a:cs typeface="Times New Roman" panose="02020603050405020304" pitchFamily="18" charset="0"/>
                </a:endParaRPr>
              </a:p>
            </p:txBody>
          </p:sp>
        </mc:Choice>
        <mc:Fallback>
          <p:sp>
            <p:nvSpPr>
              <p:cNvPr id="2" name="TextBox 1"/>
              <p:cNvSpPr txBox="1">
                <a:spLocks noRot="1" noChangeAspect="1" noMove="1" noResize="1" noEditPoints="1" noAdjustHandles="1" noChangeArrowheads="1" noChangeShapeType="1" noTextEdit="1"/>
              </p:cNvSpPr>
              <p:nvPr/>
            </p:nvSpPr>
            <p:spPr>
              <a:xfrm>
                <a:off x="0" y="108642"/>
                <a:ext cx="12192000" cy="6381042"/>
              </a:xfrm>
              <a:prstGeom prst="rect">
                <a:avLst/>
              </a:prstGeom>
              <a:blipFill rotWithShape="0">
                <a:blip r:embed="rId2"/>
                <a:stretch>
                  <a:fillRect l="-1050" t="-1051" b="-1719"/>
                </a:stretch>
              </a:blipFill>
            </p:spPr>
            <p:txBody>
              <a:bodyPr/>
              <a:lstStyle/>
              <a:p>
                <a:r>
                  <a:rPr lang="en-US">
                    <a:noFill/>
                  </a:rPr>
                  <a:t> </a:t>
                </a:r>
              </a:p>
            </p:txBody>
          </p:sp>
        </mc:Fallback>
      </mc:AlternateContent>
      <p:pic>
        <p:nvPicPr>
          <p:cNvPr id="3" name="Picture 2"/>
          <p:cNvPicPr>
            <a:picLocks noChangeAspect="1"/>
          </p:cNvPicPr>
          <p:nvPr/>
        </p:nvPicPr>
        <p:blipFill>
          <a:blip r:embed="rId3"/>
          <a:stretch>
            <a:fillRect/>
          </a:stretch>
        </p:blipFill>
        <p:spPr>
          <a:xfrm>
            <a:off x="6698335" y="2430412"/>
            <a:ext cx="4182422" cy="3282324"/>
          </a:xfrm>
          <a:prstGeom prst="rect">
            <a:avLst/>
          </a:prstGeom>
        </p:spPr>
      </p:pic>
    </p:spTree>
    <p:extLst>
      <p:ext uri="{BB962C8B-B14F-4D97-AF65-F5344CB8AC3E}">
        <p14:creationId xmlns:p14="http://schemas.microsoft.com/office/powerpoint/2010/main" val="2482927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0"/>
                <a:ext cx="12192000" cy="6494085"/>
              </a:xfrm>
              <a:prstGeom prst="rect">
                <a:avLst/>
              </a:prstGeom>
              <a:noFill/>
            </p:spPr>
            <p:txBody>
              <a:bodyPr wrap="square" rtlCol="0">
                <a:spAutoFit/>
              </a:bodyPr>
              <a:lstStyle/>
              <a:p>
                <a:pPr algn="ctr"/>
                <a:r>
                  <a:rPr lang="en-US" sz="3200" i="1" dirty="0" smtClean="0">
                    <a:latin typeface="Times New Roman" panose="02020603050405020304" pitchFamily="18" charset="0"/>
                    <a:cs typeface="Times New Roman" panose="02020603050405020304" pitchFamily="18" charset="0"/>
                  </a:rPr>
                  <a:t>QM2 Concept Test 18.5</a:t>
                </a:r>
              </a:p>
              <a:p>
                <a:r>
                  <a:rPr lang="en-US" sz="3200" dirty="0" smtClean="0">
                    <a:latin typeface="Times New Roman" panose="02020603050405020304" pitchFamily="18" charset="0"/>
                    <a:cs typeface="Times New Roman" panose="02020603050405020304" pitchFamily="18" charset="0"/>
                  </a:rPr>
                  <a:t>Consider the quantum hard-sphere potential energy </a:t>
                </a:r>
                <a14:m>
                  <m:oMath xmlns:m="http://schemas.openxmlformats.org/officeDocument/2006/math">
                    <m:r>
                      <a:rPr lang="en-US" sz="3200" b="0" i="1" smtClean="0">
                        <a:latin typeface="Cambria Math" panose="02040503050406030204" pitchFamily="18" charset="0"/>
                      </a:rPr>
                      <m:t>𝑉</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𝑟</m:t>
                        </m:r>
                      </m:e>
                    </m:d>
                    <m:r>
                      <a:rPr lang="en-US" sz="3200" b="0" i="1" smtClean="0">
                        <a:latin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m:t>
                    </m:r>
                  </m:oMath>
                </a14:m>
                <a:r>
                  <a:rPr lang="en-US" sz="3200" dirty="0" smtClean="0">
                    <a:latin typeface="Times New Roman" panose="02020603050405020304" pitchFamily="18" charset="0"/>
                    <a:cs typeface="Times New Roman" panose="02020603050405020304" pitchFamily="18" charset="0"/>
                  </a:rPr>
                  <a:t> for </a:t>
                </a:r>
              </a:p>
              <a:p>
                <a14:m>
                  <m:oMath xmlns:m="http://schemas.openxmlformats.org/officeDocument/2006/math">
                    <m:r>
                      <a:rPr lang="en-US" sz="3200" b="0" i="1" smtClean="0">
                        <a:latin typeface="Cambria Math" panose="02040503050406030204" pitchFamily="18" charset="0"/>
                      </a:rPr>
                      <m:t>𝑟</m:t>
                    </m:r>
                    <m:r>
                      <a:rPr lang="en-US" sz="3200" b="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𝑎</m:t>
                    </m:r>
                  </m:oMath>
                </a14:m>
                <a:r>
                  <a:rPr lang="en-US" sz="3200" dirty="0" smtClean="0">
                    <a:latin typeface="Times New Roman" panose="02020603050405020304" pitchFamily="18" charset="0"/>
                    <a:cs typeface="Times New Roman" panose="02020603050405020304" pitchFamily="18" charset="0"/>
                  </a:rPr>
                  <a:t> and </a:t>
                </a:r>
                <a14:m>
                  <m:oMath xmlns:m="http://schemas.openxmlformats.org/officeDocument/2006/math">
                    <m:r>
                      <a:rPr lang="en-US" sz="3200" b="0" i="1" smtClean="0">
                        <a:latin typeface="Cambria Math" panose="02040503050406030204" pitchFamily="18" charset="0"/>
                      </a:rPr>
                      <m:t>𝑉</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𝑟</m:t>
                        </m:r>
                      </m:e>
                    </m:d>
                    <m:r>
                      <a:rPr lang="en-US" sz="3200" b="0" i="1" smtClean="0">
                        <a:latin typeface="Cambria Math" panose="02040503050406030204" pitchFamily="18" charset="0"/>
                      </a:rPr>
                      <m:t>=0 </m:t>
                    </m:r>
                  </m:oMath>
                </a14:m>
                <a:r>
                  <a:rPr lang="en-US" sz="3200" dirty="0" smtClean="0">
                    <a:latin typeface="Times New Roman" panose="02020603050405020304" pitchFamily="18" charset="0"/>
                    <a:cs typeface="Times New Roman" panose="02020603050405020304" pitchFamily="18" charset="0"/>
                  </a:rPr>
                  <a:t> for </a:t>
                </a:r>
                <a14:m>
                  <m:oMath xmlns:m="http://schemas.openxmlformats.org/officeDocument/2006/math">
                    <m:r>
                      <a:rPr lang="en-US" sz="3200" b="0" i="1" smtClean="0">
                        <a:latin typeface="Cambria Math" panose="02040503050406030204" pitchFamily="18" charset="0"/>
                      </a:rPr>
                      <m:t>𝑟</m:t>
                    </m:r>
                    <m:r>
                      <a:rPr lang="en-US" sz="3200" b="0" i="1" smtClean="0">
                        <a:latin typeface="Cambria Math" panose="02040503050406030204" pitchFamily="18" charset="0"/>
                        <a:ea typeface="Cambria Math" panose="02040503050406030204" pitchFamily="18" charset="0"/>
                      </a:rPr>
                      <m:t>&gt;</m:t>
                    </m:r>
                    <m:r>
                      <a:rPr lang="en-US" sz="3200" b="0" i="1" smtClean="0">
                        <a:latin typeface="Cambria Math" panose="02040503050406030204" pitchFamily="18" charset="0"/>
                        <a:ea typeface="Cambria Math" panose="02040503050406030204" pitchFamily="18" charset="0"/>
                      </a:rPr>
                      <m:t>𝑎</m:t>
                    </m:r>
                  </m:oMath>
                </a14:m>
                <a:r>
                  <a:rPr lang="en-US" sz="3200" dirty="0" smtClean="0">
                    <a:latin typeface="Times New Roman" panose="02020603050405020304" pitchFamily="18" charset="0"/>
                    <a:cs typeface="Times New Roman" panose="02020603050405020304" pitchFamily="18" charset="0"/>
                  </a:rPr>
                  <a:t>.  Choose all of the statements that are correct.  </a:t>
                </a:r>
              </a:p>
              <a:p>
                <a:r>
                  <a:rPr lang="en-US" sz="3200" dirty="0" smtClean="0">
                    <a:latin typeface="Times New Roman" panose="02020603050405020304" pitchFamily="18" charset="0"/>
                    <a:cs typeface="Times New Roman" panose="02020603050405020304" pitchFamily="18" charset="0"/>
                  </a:rPr>
                  <a:t> </a:t>
                </a:r>
                <a:endParaRPr lang="en-US" sz="3200" dirty="0">
                  <a:latin typeface="Times New Roman" panose="02020603050405020304" pitchFamily="18" charset="0"/>
                  <a:cs typeface="Times New Roman" panose="02020603050405020304" pitchFamily="18" charset="0"/>
                </a:endParaRPr>
              </a:p>
              <a:p>
                <a:pPr marL="342900" indent="-342900">
                  <a:buFont typeface="+mj-lt"/>
                  <a:buAutoNum type="arabicParenR"/>
                </a:pPr>
                <a:r>
                  <a:rPr lang="en-US" sz="3200" dirty="0" smtClean="0">
                    <a:latin typeface="Times New Roman" panose="02020603050405020304" pitchFamily="18" charset="0"/>
                    <a:cs typeface="Times New Roman" panose="02020603050405020304" pitchFamily="18" charset="0"/>
                  </a:rPr>
                  <a:t> A boundary condition for the </a:t>
                </a:r>
                <a:r>
                  <a:rPr lang="en-US" sz="3200" dirty="0" err="1" smtClean="0">
                    <a:latin typeface="Times New Roman" panose="02020603050405020304" pitchFamily="18" charset="0"/>
                    <a:cs typeface="Times New Roman" panose="02020603050405020304" pitchFamily="18" charset="0"/>
                  </a:rPr>
                  <a:t>wavefunction</a:t>
                </a:r>
                <a:r>
                  <a:rPr lang="en-US" sz="3200" dirty="0" smtClean="0">
                    <a:latin typeface="Times New Roman" panose="02020603050405020304" pitchFamily="18" charset="0"/>
                    <a:cs typeface="Times New Roman" panose="02020603050405020304" pitchFamily="18" charset="0"/>
                  </a:rPr>
                  <a:t> is </a:t>
                </a:r>
                <a14:m>
                  <m:oMath xmlns:m="http://schemas.openxmlformats.org/officeDocument/2006/math">
                    <m:r>
                      <m:rPr>
                        <m:sty m:val="p"/>
                      </m:rPr>
                      <a:rPr lang="el-GR" sz="3200" i="1" smtClean="0">
                        <a:latin typeface="Cambria Math" panose="02040503050406030204" pitchFamily="18" charset="0"/>
                        <a:ea typeface="Cambria Math" panose="02040503050406030204" pitchFamily="18" charset="0"/>
                      </a:rPr>
                      <m:t>Ψ</m:t>
                    </m:r>
                    <m:d>
                      <m:dPr>
                        <m:ctrlPr>
                          <a:rPr lang="en-US" sz="3200" b="0" i="1" smtClean="0">
                            <a:latin typeface="Cambria Math" panose="02040503050406030204" pitchFamily="18" charset="0"/>
                            <a:ea typeface="Cambria Math" panose="02040503050406030204" pitchFamily="18" charset="0"/>
                          </a:rPr>
                        </m:ctrlPr>
                      </m:dPr>
                      <m:e>
                        <m:r>
                          <a:rPr lang="en-US" sz="3200" b="0" i="1" smtClean="0">
                            <a:latin typeface="Cambria Math" panose="02040503050406030204" pitchFamily="18" charset="0"/>
                            <a:ea typeface="Cambria Math" panose="02040503050406030204" pitchFamily="18" charset="0"/>
                          </a:rPr>
                          <m:t>𝑟</m:t>
                        </m:r>
                        <m:r>
                          <a:rPr lang="en-US" sz="3200" b="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𝑎</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𝜃</m:t>
                        </m:r>
                      </m:e>
                    </m:d>
                    <m:r>
                      <a:rPr lang="en-US" sz="3200" b="0" i="1" smtClean="0">
                        <a:latin typeface="Cambria Math" panose="02040503050406030204" pitchFamily="18" charset="0"/>
                        <a:ea typeface="Cambria Math" panose="02040503050406030204" pitchFamily="18" charset="0"/>
                      </a:rPr>
                      <m:t>=0</m:t>
                    </m:r>
                  </m:oMath>
                </a14:m>
                <a:r>
                  <a:rPr lang="en-US" sz="3200" dirty="0" smtClean="0">
                    <a:latin typeface="Times New Roman" panose="02020603050405020304" pitchFamily="18" charset="0"/>
                    <a:cs typeface="Times New Roman" panose="02020603050405020304" pitchFamily="18" charset="0"/>
                  </a:rPr>
                  <a:t> for all </a:t>
                </a:r>
                <a14:m>
                  <m:oMath xmlns:m="http://schemas.openxmlformats.org/officeDocument/2006/math">
                    <m:r>
                      <a:rPr lang="en-US" sz="3200" b="0" i="1" smtClean="0">
                        <a:latin typeface="Cambria Math" panose="02040503050406030204" pitchFamily="18" charset="0"/>
                        <a:ea typeface="Cambria Math" panose="02040503050406030204" pitchFamily="18" charset="0"/>
                      </a:rPr>
                      <m:t>𝜃</m:t>
                    </m:r>
                  </m:oMath>
                </a14:m>
                <a:r>
                  <a:rPr lang="en-US" sz="3200" dirty="0" smtClean="0">
                    <a:latin typeface="Times New Roman" panose="02020603050405020304" pitchFamily="18" charset="0"/>
                    <a:cs typeface="Times New Roman" panose="02020603050405020304" pitchFamily="18" charset="0"/>
                  </a:rPr>
                  <a:t>.</a:t>
                </a:r>
              </a:p>
              <a:p>
                <a:pPr marL="342900" indent="-342900">
                  <a:buFont typeface="+mj-lt"/>
                  <a:buAutoNum type="arabicParenR"/>
                </a:pPr>
                <a:r>
                  <a:rPr lang="en-US" sz="3200" dirty="0" smtClean="0">
                    <a:latin typeface="Times New Roman" panose="02020603050405020304" pitchFamily="18" charset="0"/>
                    <a:cs typeface="Times New Roman" panose="02020603050405020304" pitchFamily="18" charset="0"/>
                  </a:rPr>
                  <a:t> For long-wavelength scattering (</a:t>
                </a:r>
                <a14:m>
                  <m:oMath xmlns:m="http://schemas.openxmlformats.org/officeDocument/2006/math">
                    <m:r>
                      <a:rPr lang="en-US" sz="3200" b="0" i="1" smtClean="0">
                        <a:latin typeface="Cambria Math" panose="02040503050406030204" pitchFamily="18" charset="0"/>
                      </a:rPr>
                      <m:t>𝑘𝑎</m:t>
                    </m:r>
                    <m:r>
                      <a:rPr lang="en-US" sz="3200" b="0" i="1" smtClean="0">
                        <a:latin typeface="Cambria Math" panose="02040503050406030204" pitchFamily="18" charset="0"/>
                        <a:ea typeface="Cambria Math" panose="02040503050406030204" pitchFamily="18" charset="0"/>
                      </a:rPr>
                      <m:t>≪1</m:t>
                    </m:r>
                  </m:oMath>
                </a14:m>
                <a:r>
                  <a:rPr lang="en-US" sz="3200" dirty="0" smtClean="0">
                    <a:latin typeface="Times New Roman" panose="02020603050405020304" pitchFamily="18" charset="0"/>
                    <a:cs typeface="Times New Roman" panose="02020603050405020304" pitchFamily="18" charset="0"/>
                  </a:rPr>
                  <a:t>), the total cross-section is approximately </a:t>
                </a:r>
                <a14:m>
                  <m:oMath xmlns:m="http://schemas.openxmlformats.org/officeDocument/2006/math">
                    <m:r>
                      <a:rPr lang="en-US" sz="3200" i="1" smtClean="0">
                        <a:latin typeface="Cambria Math" panose="02040503050406030204" pitchFamily="18" charset="0"/>
                        <a:ea typeface="Cambria Math" panose="02040503050406030204" pitchFamily="18" charset="0"/>
                      </a:rPr>
                      <m:t>𝜎</m:t>
                    </m:r>
                    <m:r>
                      <a:rPr lang="en-US" sz="3200" i="1">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4</m:t>
                    </m:r>
                    <m:r>
                      <a:rPr lang="en-US" sz="3200" b="0" i="1" smtClean="0">
                        <a:latin typeface="Cambria Math" panose="02040503050406030204" pitchFamily="18" charset="0"/>
                        <a:ea typeface="Cambria Math" panose="02040503050406030204" pitchFamily="18" charset="0"/>
                      </a:rPr>
                      <m:t>𝜋</m:t>
                    </m:r>
                    <m:sSup>
                      <m:sSupPr>
                        <m:ctrlPr>
                          <a:rPr lang="en-US" sz="3200" b="0" i="1" smtClean="0">
                            <a:latin typeface="Cambria Math" panose="02040503050406030204" pitchFamily="18" charset="0"/>
                            <a:ea typeface="Cambria Math" panose="02040503050406030204" pitchFamily="18" charset="0"/>
                          </a:rPr>
                        </m:ctrlPr>
                      </m:sSupPr>
                      <m:e>
                        <m:r>
                          <a:rPr lang="en-US" sz="3200" b="0" i="1" smtClean="0">
                            <a:latin typeface="Cambria Math" panose="02040503050406030204" pitchFamily="18" charset="0"/>
                            <a:ea typeface="Cambria Math" panose="02040503050406030204" pitchFamily="18" charset="0"/>
                          </a:rPr>
                          <m:t>𝑎</m:t>
                        </m:r>
                      </m:e>
                      <m:sup>
                        <m:r>
                          <a:rPr lang="en-US" sz="3200" b="0" i="1" smtClean="0">
                            <a:latin typeface="Cambria Math" panose="02040503050406030204" pitchFamily="18" charset="0"/>
                            <a:ea typeface="Cambria Math" panose="02040503050406030204" pitchFamily="18" charset="0"/>
                          </a:rPr>
                          <m:t>2</m:t>
                        </m:r>
                      </m:sup>
                    </m:sSup>
                  </m:oMath>
                </a14:m>
                <a:r>
                  <a:rPr lang="en-US" sz="3200" dirty="0" smtClean="0">
                    <a:latin typeface="Times New Roman" panose="02020603050405020304" pitchFamily="18" charset="0"/>
                    <a:cs typeface="Times New Roman" panose="02020603050405020304" pitchFamily="18" charset="0"/>
                  </a:rPr>
                  <a:t>.</a:t>
                </a:r>
              </a:p>
              <a:p>
                <a:pPr marL="342900" indent="-342900">
                  <a:buFont typeface="+mj-lt"/>
                  <a:buAutoNum type="arabicParenR"/>
                </a:pPr>
                <a:r>
                  <a:rPr lang="en-US" sz="3200" dirty="0" smtClean="0">
                    <a:latin typeface="Times New Roman" panose="02020603050405020304" pitchFamily="18" charset="0"/>
                    <a:cs typeface="Times New Roman" panose="02020603050405020304" pitchFamily="18" charset="0"/>
                  </a:rPr>
                  <a:t> For long-wavelength scattering (</a:t>
                </a:r>
                <a14:m>
                  <m:oMath xmlns:m="http://schemas.openxmlformats.org/officeDocument/2006/math">
                    <m:r>
                      <a:rPr lang="en-US" sz="3200" b="0" i="1" smtClean="0">
                        <a:latin typeface="Cambria Math" panose="02040503050406030204" pitchFamily="18" charset="0"/>
                      </a:rPr>
                      <m:t>𝑘𝑎</m:t>
                    </m:r>
                    <m:r>
                      <a:rPr lang="en-US" sz="3200" b="0" i="1" smtClean="0">
                        <a:latin typeface="Cambria Math" panose="02040503050406030204" pitchFamily="18" charset="0"/>
                        <a:ea typeface="Cambria Math" panose="02040503050406030204" pitchFamily="18" charset="0"/>
                      </a:rPr>
                      <m:t>≪1</m:t>
                    </m:r>
                  </m:oMath>
                </a14:m>
                <a:r>
                  <a:rPr lang="en-US" sz="3200" dirty="0" smtClean="0">
                    <a:latin typeface="Times New Roman" panose="02020603050405020304" pitchFamily="18" charset="0"/>
                    <a:cs typeface="Times New Roman" panose="02020603050405020304" pitchFamily="18" charset="0"/>
                  </a:rPr>
                  <a:t>), the total cross-section is approximately </a:t>
                </a:r>
                <a14:m>
                  <m:oMath xmlns:m="http://schemas.openxmlformats.org/officeDocument/2006/math">
                    <m:r>
                      <a:rPr lang="en-US" sz="3200" i="1" smtClean="0">
                        <a:latin typeface="Cambria Math" panose="02040503050406030204" pitchFamily="18" charset="0"/>
                        <a:ea typeface="Cambria Math" panose="02040503050406030204" pitchFamily="18" charset="0"/>
                      </a:rPr>
                      <m:t>𝜎</m:t>
                    </m:r>
                    <m:r>
                      <a:rPr lang="en-US" sz="3200" i="1">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𝜋</m:t>
                    </m:r>
                    <m:sSup>
                      <m:sSupPr>
                        <m:ctrlPr>
                          <a:rPr lang="en-US" sz="3200" b="0" i="1" smtClean="0">
                            <a:latin typeface="Cambria Math" panose="02040503050406030204" pitchFamily="18" charset="0"/>
                            <a:ea typeface="Cambria Math" panose="02040503050406030204" pitchFamily="18" charset="0"/>
                          </a:rPr>
                        </m:ctrlPr>
                      </m:sSupPr>
                      <m:e>
                        <m:r>
                          <a:rPr lang="en-US" sz="3200" b="0" i="1" smtClean="0">
                            <a:latin typeface="Cambria Math" panose="02040503050406030204" pitchFamily="18" charset="0"/>
                            <a:ea typeface="Cambria Math" panose="02040503050406030204" pitchFamily="18" charset="0"/>
                          </a:rPr>
                          <m:t>𝑎</m:t>
                        </m:r>
                      </m:e>
                      <m:sup>
                        <m:r>
                          <a:rPr lang="en-US" sz="3200" b="0" i="1" smtClean="0">
                            <a:latin typeface="Cambria Math" panose="02040503050406030204" pitchFamily="18" charset="0"/>
                            <a:ea typeface="Cambria Math" panose="02040503050406030204" pitchFamily="18" charset="0"/>
                          </a:rPr>
                          <m:t>2</m:t>
                        </m:r>
                      </m:sup>
                    </m:sSup>
                  </m:oMath>
                </a14:m>
                <a:r>
                  <a:rPr lang="en-US" sz="3200" dirty="0" smtClean="0">
                    <a:latin typeface="Times New Roman" panose="02020603050405020304" pitchFamily="18" charset="0"/>
                    <a:cs typeface="Times New Roman" panose="02020603050405020304" pitchFamily="18" charset="0"/>
                  </a:rPr>
                  <a:t>.</a:t>
                </a:r>
              </a:p>
              <a:p>
                <a:pPr marL="342900" indent="-342900">
                  <a:buFont typeface="+mj-lt"/>
                  <a:buAutoNum type="arabicParenR"/>
                </a:pPr>
                <a:endParaRPr lang="en-US" sz="3200" dirty="0">
                  <a:latin typeface="Times New Roman" panose="02020603050405020304" pitchFamily="18" charset="0"/>
                  <a:cs typeface="Times New Roman" panose="02020603050405020304" pitchFamily="18" charset="0"/>
                </a:endParaRPr>
              </a:p>
              <a:p>
                <a:r>
                  <a:rPr lang="en-US" sz="3200" dirty="0" smtClean="0">
                    <a:latin typeface="Times New Roman" panose="02020603050405020304" pitchFamily="18" charset="0"/>
                    <a:cs typeface="Times New Roman" panose="02020603050405020304" pitchFamily="18" charset="0"/>
                  </a:rPr>
                  <a:t>A.  1 only  B.  2 only  C.  3 only  D.  1 and 2 only  E.  1 and 3 only  </a:t>
                </a:r>
                <a:endParaRPr lang="en-US" sz="3200" dirty="0">
                  <a:latin typeface="Times New Roman" panose="02020603050405020304" pitchFamily="18" charset="0"/>
                  <a:cs typeface="Times New Roman" panose="02020603050405020304" pitchFamily="18" charset="0"/>
                </a:endParaRPr>
              </a:p>
            </p:txBody>
          </p:sp>
        </mc:Choice>
        <mc:Fallback>
          <p:sp>
            <p:nvSpPr>
              <p:cNvPr id="2" name="TextBox 1"/>
              <p:cNvSpPr txBox="1">
                <a:spLocks noRot="1" noChangeAspect="1" noMove="1" noResize="1" noEditPoints="1" noAdjustHandles="1" noChangeArrowheads="1" noChangeShapeType="1" noTextEdit="1"/>
              </p:cNvSpPr>
              <p:nvPr/>
            </p:nvSpPr>
            <p:spPr>
              <a:xfrm>
                <a:off x="0" y="0"/>
                <a:ext cx="12192000" cy="6494085"/>
              </a:xfrm>
              <a:prstGeom prst="rect">
                <a:avLst/>
              </a:prstGeom>
              <a:blipFill rotWithShape="0">
                <a:blip r:embed="rId2"/>
                <a:stretch>
                  <a:fillRect l="-1250" t="-1315" r="-200" b="-2066"/>
                </a:stretch>
              </a:blipFill>
            </p:spPr>
            <p:txBody>
              <a:bodyPr/>
              <a:lstStyle/>
              <a:p>
                <a:r>
                  <a:rPr lang="en-US">
                    <a:noFill/>
                  </a:rPr>
                  <a:t> </a:t>
                </a:r>
              </a:p>
            </p:txBody>
          </p:sp>
        </mc:Fallback>
      </mc:AlternateContent>
    </p:spTree>
    <p:extLst>
      <p:ext uri="{BB962C8B-B14F-4D97-AF65-F5344CB8AC3E}">
        <p14:creationId xmlns:p14="http://schemas.microsoft.com/office/powerpoint/2010/main" val="1788744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4"/>
                <a:ext cx="12192000" cy="6710940"/>
              </a:xfrm>
              <a:prstGeom prst="rect">
                <a:avLst/>
              </a:prstGeom>
              <a:noFill/>
            </p:spPr>
            <p:txBody>
              <a:bodyPr wrap="square" rtlCol="0">
                <a:spAutoFit/>
              </a:bodyPr>
              <a:lstStyle/>
              <a:p>
                <a:pPr algn="ctr"/>
                <a:r>
                  <a:rPr lang="en-US" sz="3200" i="1" dirty="0" smtClean="0">
                    <a:latin typeface="Times New Roman" panose="02020603050405020304" pitchFamily="18" charset="0"/>
                    <a:cs typeface="Times New Roman" panose="02020603050405020304" pitchFamily="18" charset="0"/>
                  </a:rPr>
                  <a:t>QM2 Concept Test 18.6</a:t>
                </a:r>
                <a:endParaRPr lang="en-US" sz="3200" dirty="0">
                  <a:latin typeface="Times New Roman" panose="02020603050405020304" pitchFamily="18" charset="0"/>
                  <a:cs typeface="Times New Roman" panose="02020603050405020304" pitchFamily="18" charset="0"/>
                </a:endParaRPr>
              </a:p>
              <a:p>
                <a:r>
                  <a:rPr lang="en-US" sz="3200" dirty="0" smtClean="0">
                    <a:latin typeface="Times New Roman" panose="02020603050405020304" pitchFamily="18" charset="0"/>
                    <a:cs typeface="Times New Roman" panose="02020603050405020304" pitchFamily="18" charset="0"/>
                  </a:rPr>
                  <a:t>To measure the differential cross-section </a:t>
                </a:r>
                <a14:m>
                  <m:oMath xmlns:m="http://schemas.openxmlformats.org/officeDocument/2006/math">
                    <m:r>
                      <a:rPr lang="en-US" sz="3200" b="0" i="1" smtClean="0">
                        <a:latin typeface="Cambria Math" panose="02040503050406030204" pitchFamily="18" charset="0"/>
                      </a:rPr>
                      <m:t>𝐷</m:t>
                    </m:r>
                    <m:d>
                      <m:dPr>
                        <m:ctrlPr>
                          <a:rPr lang="en-US" sz="3200" b="0" i="1" smtClean="0">
                            <a:latin typeface="Cambria Math" panose="02040503050406030204" pitchFamily="18" charset="0"/>
                          </a:rPr>
                        </m:ctrlPr>
                      </m:dPr>
                      <m:e>
                        <m:r>
                          <a:rPr lang="en-US" sz="3200" b="0" i="1" smtClean="0">
                            <a:latin typeface="Cambria Math" panose="02040503050406030204" pitchFamily="18" charset="0"/>
                            <a:ea typeface="Cambria Math" panose="02040503050406030204" pitchFamily="18" charset="0"/>
                          </a:rPr>
                          <m:t>𝜃</m:t>
                        </m:r>
                      </m:e>
                    </m:d>
                    <m:r>
                      <a:rPr lang="en-US" sz="3200" b="0" i="1" smtClean="0">
                        <a:latin typeface="Cambria Math" panose="02040503050406030204" pitchFamily="18" charset="0"/>
                        <a:ea typeface="Cambria Math" panose="02040503050406030204" pitchFamily="18" charset="0"/>
                      </a:rPr>
                      <m:t>=</m:t>
                    </m:r>
                    <m:f>
                      <m:fPr>
                        <m:ctrlPr>
                          <a:rPr lang="en-US" sz="3200" b="0" i="1" smtClean="0">
                            <a:latin typeface="Cambria Math" panose="02040503050406030204" pitchFamily="18" charset="0"/>
                            <a:ea typeface="Cambria Math" panose="02040503050406030204" pitchFamily="18" charset="0"/>
                          </a:rPr>
                        </m:ctrlPr>
                      </m:fPr>
                      <m:num>
                        <m:r>
                          <a:rPr lang="en-US" sz="3200" b="0" i="1" smtClean="0">
                            <a:latin typeface="Cambria Math" panose="02040503050406030204" pitchFamily="18" charset="0"/>
                            <a:ea typeface="Cambria Math" panose="02040503050406030204" pitchFamily="18" charset="0"/>
                          </a:rPr>
                          <m:t>𝑑</m:t>
                        </m:r>
                        <m:r>
                          <a:rPr lang="en-US" sz="3200" b="0" i="1" smtClean="0">
                            <a:latin typeface="Cambria Math" panose="02040503050406030204" pitchFamily="18" charset="0"/>
                            <a:ea typeface="Cambria Math" panose="02040503050406030204" pitchFamily="18" charset="0"/>
                          </a:rPr>
                          <m:t>𝜎</m:t>
                        </m:r>
                      </m:num>
                      <m:den>
                        <m:r>
                          <a:rPr lang="en-US" sz="3200" b="0" i="1" smtClean="0">
                            <a:latin typeface="Cambria Math" panose="02040503050406030204" pitchFamily="18" charset="0"/>
                            <a:ea typeface="Cambria Math" panose="02040503050406030204" pitchFamily="18" charset="0"/>
                          </a:rPr>
                          <m:t>𝑑</m:t>
                        </m:r>
                        <m:r>
                          <m:rPr>
                            <m:sty m:val="p"/>
                          </m:rPr>
                          <a:rPr lang="el-GR" sz="3200" b="0" i="1" smtClean="0">
                            <a:latin typeface="Cambria Math" panose="02040503050406030204" pitchFamily="18" charset="0"/>
                            <a:ea typeface="Cambria Math" panose="02040503050406030204" pitchFamily="18" charset="0"/>
                          </a:rPr>
                          <m:t>Ω</m:t>
                        </m:r>
                      </m:den>
                    </m:f>
                  </m:oMath>
                </a14:m>
                <a:r>
                  <a:rPr lang="en-US" sz="3200" dirty="0" smtClean="0">
                    <a:latin typeface="Times New Roman" panose="02020603050405020304" pitchFamily="18" charset="0"/>
                    <a:cs typeface="Times New Roman" panose="02020603050405020304" pitchFamily="18" charset="0"/>
                  </a:rPr>
                  <a:t> in the laboratory, we can control the luminosity of the particle beam </a:t>
                </a:r>
                <a14:m>
                  <m:oMath xmlns:m="http://schemas.openxmlformats.org/officeDocument/2006/math">
                    <m:r>
                      <a:rPr lang="en-US" sz="3200" i="1" dirty="0" smtClean="0">
                        <a:latin typeface="Cambria Math" panose="02040503050406030204" pitchFamily="18" charset="0"/>
                      </a:rPr>
                      <m:t>𝐿</m:t>
                    </m:r>
                  </m:oMath>
                </a14:m>
                <a:r>
                  <a:rPr lang="en-US" sz="3200" dirty="0" smtClean="0">
                    <a:latin typeface="Times New Roman" panose="02020603050405020304" pitchFamily="18" charset="0"/>
                    <a:cs typeface="Times New Roman" panose="02020603050405020304" pitchFamily="18" charset="0"/>
                  </a:rPr>
                  <a:t> (number of incident particles per unit area, per unit time) and count the number of particles </a:t>
                </a:r>
                <a14:m>
                  <m:oMath xmlns:m="http://schemas.openxmlformats.org/officeDocument/2006/math">
                    <m:r>
                      <a:rPr lang="en-US" sz="3200" i="1" dirty="0" smtClean="0">
                        <a:latin typeface="Cambria Math" panose="02040503050406030204" pitchFamily="18" charset="0"/>
                      </a:rPr>
                      <m:t>𝑑𝑁</m:t>
                    </m:r>
                  </m:oMath>
                </a14:m>
                <a:r>
                  <a:rPr lang="en-US" sz="3200" dirty="0" smtClean="0">
                    <a:latin typeface="Times New Roman" panose="02020603050405020304" pitchFamily="18" charset="0"/>
                    <a:cs typeface="Times New Roman" panose="02020603050405020304" pitchFamily="18" charset="0"/>
                  </a:rPr>
                  <a:t> scattering into the solid angle </a:t>
                </a:r>
                <a14:m>
                  <m:oMath xmlns:m="http://schemas.openxmlformats.org/officeDocument/2006/math">
                    <m:r>
                      <a:rPr lang="en-US" sz="3200" b="0" i="1" smtClean="0">
                        <a:latin typeface="Cambria Math" panose="02040503050406030204" pitchFamily="18" charset="0"/>
                      </a:rPr>
                      <m:t>𝑑</m:t>
                    </m:r>
                    <m:r>
                      <m:rPr>
                        <m:sty m:val="p"/>
                      </m:rPr>
                      <a:rPr lang="el-GR" sz="3200" b="0" i="1" smtClean="0">
                        <a:latin typeface="Cambria Math" panose="02040503050406030204" pitchFamily="18" charset="0"/>
                        <a:ea typeface="Cambria Math" panose="02040503050406030204" pitchFamily="18" charset="0"/>
                      </a:rPr>
                      <m:t>Ω</m:t>
                    </m:r>
                  </m:oMath>
                </a14:m>
                <a:r>
                  <a:rPr lang="en-US" sz="3200" dirty="0" smtClean="0">
                    <a:latin typeface="Times New Roman" panose="02020603050405020304" pitchFamily="18" charset="0"/>
                    <a:cs typeface="Times New Roman" panose="02020603050405020304" pitchFamily="18" charset="0"/>
                  </a:rPr>
                  <a:t> per unit time.  Choose all of the following statements that are correct.  </a:t>
                </a:r>
              </a:p>
              <a:p>
                <a:endParaRPr lang="en-US" sz="3200" dirty="0">
                  <a:latin typeface="Times New Roman" panose="02020603050405020304" pitchFamily="18" charset="0"/>
                  <a:cs typeface="Times New Roman" panose="02020603050405020304" pitchFamily="18" charset="0"/>
                </a:endParaRPr>
              </a:p>
              <a:p>
                <a:pPr marL="342900" indent="-342900">
                  <a:buFont typeface="+mj-lt"/>
                  <a:buAutoNum type="arabicParenR"/>
                </a:pPr>
                <a:r>
                  <a:rPr lang="en-US" sz="3200" b="0" dirty="0" smtClean="0"/>
                  <a:t> </a:t>
                </a:r>
                <a14:m>
                  <m:oMath xmlns:m="http://schemas.openxmlformats.org/officeDocument/2006/math">
                    <m:r>
                      <a:rPr lang="en-US" sz="3200" b="0" i="1" smtClean="0">
                        <a:latin typeface="Cambria Math" panose="02040503050406030204" pitchFamily="18" charset="0"/>
                      </a:rPr>
                      <m:t>𝑑𝑁</m:t>
                    </m:r>
                    <m:r>
                      <a:rPr lang="en-US" sz="3200" b="0" i="1" smtClean="0">
                        <a:latin typeface="Cambria Math" panose="02040503050406030204" pitchFamily="18" charset="0"/>
                      </a:rPr>
                      <m:t>=</m:t>
                    </m:r>
                    <m:r>
                      <a:rPr lang="en-US" sz="3200" b="0" i="1" smtClean="0">
                        <a:latin typeface="Cambria Math" panose="02040503050406030204" pitchFamily="18" charset="0"/>
                      </a:rPr>
                      <m:t>𝐿𝑑</m:t>
                    </m:r>
                    <m:r>
                      <a:rPr lang="en-US" sz="3200" b="0" i="1" smtClean="0">
                        <a:latin typeface="Cambria Math" panose="02040503050406030204" pitchFamily="18" charset="0"/>
                        <a:ea typeface="Cambria Math" panose="02040503050406030204" pitchFamily="18" charset="0"/>
                      </a:rPr>
                      <m:t>𝜎</m:t>
                    </m:r>
                  </m:oMath>
                </a14:m>
                <a:r>
                  <a:rPr lang="en-US" sz="3200" dirty="0" smtClean="0">
                    <a:latin typeface="Times New Roman" panose="02020603050405020304" pitchFamily="18" charset="0"/>
                    <a:cs typeface="Times New Roman" panose="02020603050405020304" pitchFamily="18" charset="0"/>
                  </a:rPr>
                  <a:t>, where </a:t>
                </a:r>
                <a14:m>
                  <m:oMath xmlns:m="http://schemas.openxmlformats.org/officeDocument/2006/math">
                    <m:r>
                      <a:rPr lang="en-US" sz="3200" b="0" i="1" smtClean="0">
                        <a:latin typeface="Cambria Math" panose="02040503050406030204" pitchFamily="18" charset="0"/>
                      </a:rPr>
                      <m:t>𝑑</m:t>
                    </m:r>
                    <m:r>
                      <a:rPr lang="en-US" sz="3200" b="0" i="1" smtClean="0">
                        <a:latin typeface="Cambria Math" panose="02040503050406030204" pitchFamily="18" charset="0"/>
                        <a:ea typeface="Cambria Math" panose="02040503050406030204" pitchFamily="18" charset="0"/>
                      </a:rPr>
                      <m:t>𝜎</m:t>
                    </m:r>
                  </m:oMath>
                </a14:m>
                <a:r>
                  <a:rPr lang="en-US" sz="3200" dirty="0" smtClean="0">
                    <a:latin typeface="Times New Roman" panose="02020603050405020304" pitchFamily="18" charset="0"/>
                    <a:cs typeface="Times New Roman" panose="02020603050405020304" pitchFamily="18" charset="0"/>
                  </a:rPr>
                  <a:t> is the cross-sectional area corresponding to the solid angle </a:t>
                </a:r>
                <a14:m>
                  <m:oMath xmlns:m="http://schemas.openxmlformats.org/officeDocument/2006/math">
                    <m:r>
                      <a:rPr lang="en-US" sz="3200" b="0" i="1" smtClean="0">
                        <a:latin typeface="Cambria Math" panose="02040503050406030204" pitchFamily="18" charset="0"/>
                      </a:rPr>
                      <m:t>𝑑</m:t>
                    </m:r>
                    <m:r>
                      <m:rPr>
                        <m:sty m:val="p"/>
                      </m:rPr>
                      <a:rPr lang="el-GR" sz="3200" b="0" i="1" smtClean="0">
                        <a:latin typeface="Cambria Math" panose="02040503050406030204" pitchFamily="18" charset="0"/>
                        <a:ea typeface="Cambria Math" panose="02040503050406030204" pitchFamily="18" charset="0"/>
                      </a:rPr>
                      <m:t>Ω</m:t>
                    </m:r>
                  </m:oMath>
                </a14:m>
                <a:r>
                  <a:rPr lang="en-US" sz="3200" dirty="0" smtClean="0">
                    <a:latin typeface="Times New Roman" panose="02020603050405020304" pitchFamily="18" charset="0"/>
                    <a:cs typeface="Times New Roman" panose="02020603050405020304" pitchFamily="18" charset="0"/>
                  </a:rPr>
                  <a:t>.</a:t>
                </a:r>
              </a:p>
              <a:p>
                <a:pPr marL="342900" indent="-342900">
                  <a:buFont typeface="+mj-lt"/>
                  <a:buAutoNum type="arabicParenR"/>
                </a:pPr>
                <a:r>
                  <a:rPr lang="en-US" sz="3200" b="0" dirty="0" smtClean="0"/>
                  <a:t> </a:t>
                </a:r>
                <a14:m>
                  <m:oMath xmlns:m="http://schemas.openxmlformats.org/officeDocument/2006/math">
                    <m:r>
                      <a:rPr lang="en-US" sz="3200" b="0" i="1" smtClean="0">
                        <a:latin typeface="Cambria Math" panose="02040503050406030204" pitchFamily="18" charset="0"/>
                      </a:rPr>
                      <m:t>𝑑𝑁</m:t>
                    </m:r>
                    <m:r>
                      <a:rPr lang="en-US" sz="3200" b="0" i="1" smtClean="0">
                        <a:latin typeface="Cambria Math" panose="02040503050406030204" pitchFamily="18" charset="0"/>
                      </a:rPr>
                      <m:t>=</m:t>
                    </m:r>
                    <m:r>
                      <a:rPr lang="en-US" sz="3200" b="0" i="1" smtClean="0">
                        <a:latin typeface="Cambria Math" panose="02040503050406030204" pitchFamily="18" charset="0"/>
                      </a:rPr>
                      <m:t>𝐿𝐷</m:t>
                    </m:r>
                    <m:d>
                      <m:dPr>
                        <m:ctrlPr>
                          <a:rPr lang="en-US" sz="3200" b="0" i="1" smtClean="0">
                            <a:latin typeface="Cambria Math" panose="02040503050406030204" pitchFamily="18" charset="0"/>
                          </a:rPr>
                        </m:ctrlPr>
                      </m:dPr>
                      <m:e>
                        <m:r>
                          <a:rPr lang="en-US" sz="3200" b="0" i="1" smtClean="0">
                            <a:latin typeface="Cambria Math" panose="02040503050406030204" pitchFamily="18" charset="0"/>
                            <a:ea typeface="Cambria Math" panose="02040503050406030204" pitchFamily="18" charset="0"/>
                          </a:rPr>
                          <m:t>𝜃</m:t>
                        </m:r>
                      </m:e>
                    </m:d>
                    <m:r>
                      <a:rPr lang="en-US" sz="3200" b="0" i="1" smtClean="0">
                        <a:latin typeface="Cambria Math" panose="02040503050406030204" pitchFamily="18" charset="0"/>
                        <a:ea typeface="Cambria Math" panose="02040503050406030204" pitchFamily="18" charset="0"/>
                      </a:rPr>
                      <m:t>𝑑</m:t>
                    </m:r>
                    <m:r>
                      <a:rPr lang="en-US" sz="3200" b="0" i="1" smtClean="0">
                        <a:latin typeface="Cambria Math" panose="02040503050406030204" pitchFamily="18" charset="0"/>
                        <a:ea typeface="Cambria Math" panose="02040503050406030204" pitchFamily="18" charset="0"/>
                      </a:rPr>
                      <m:t>𝜎</m:t>
                    </m:r>
                  </m:oMath>
                </a14:m>
                <a:endParaRPr lang="en-US" sz="3200" dirty="0" smtClean="0">
                  <a:latin typeface="Times New Roman" panose="02020603050405020304" pitchFamily="18" charset="0"/>
                  <a:cs typeface="Times New Roman" panose="02020603050405020304" pitchFamily="18" charset="0"/>
                </a:endParaRPr>
              </a:p>
              <a:p>
                <a:pPr marL="342900" indent="-342900">
                  <a:buFont typeface="+mj-lt"/>
                  <a:buAutoNum type="arabicParenR"/>
                </a:pPr>
                <a:r>
                  <a:rPr lang="en-US" sz="3200" b="0" dirty="0" smtClean="0"/>
                  <a:t> </a:t>
                </a:r>
                <a14:m>
                  <m:oMath xmlns:m="http://schemas.openxmlformats.org/officeDocument/2006/math">
                    <m:r>
                      <a:rPr lang="en-US" sz="3200" b="0" i="1" smtClean="0">
                        <a:latin typeface="Cambria Math" panose="02040503050406030204" pitchFamily="18" charset="0"/>
                      </a:rPr>
                      <m:t>𝑑𝑁</m:t>
                    </m:r>
                    <m:r>
                      <a:rPr lang="en-US" sz="3200" b="0" i="1" smtClean="0">
                        <a:latin typeface="Cambria Math" panose="02040503050406030204" pitchFamily="18" charset="0"/>
                      </a:rPr>
                      <m:t>=</m:t>
                    </m:r>
                    <m:r>
                      <a:rPr lang="en-US" sz="3200" b="0" i="1" smtClean="0">
                        <a:latin typeface="Cambria Math" panose="02040503050406030204" pitchFamily="18" charset="0"/>
                      </a:rPr>
                      <m:t>𝐿𝐷</m:t>
                    </m:r>
                    <m:d>
                      <m:dPr>
                        <m:ctrlPr>
                          <a:rPr lang="en-US" sz="3200" b="0" i="1" smtClean="0">
                            <a:latin typeface="Cambria Math" panose="02040503050406030204" pitchFamily="18" charset="0"/>
                          </a:rPr>
                        </m:ctrlPr>
                      </m:dPr>
                      <m:e>
                        <m:r>
                          <a:rPr lang="en-US" sz="3200" b="0" i="1" smtClean="0">
                            <a:latin typeface="Cambria Math" panose="02040503050406030204" pitchFamily="18" charset="0"/>
                            <a:ea typeface="Cambria Math" panose="02040503050406030204" pitchFamily="18" charset="0"/>
                          </a:rPr>
                          <m:t>𝜃</m:t>
                        </m:r>
                      </m:e>
                    </m:d>
                    <m:r>
                      <a:rPr lang="en-US" sz="3200" b="0" i="1" smtClean="0">
                        <a:latin typeface="Cambria Math" panose="02040503050406030204" pitchFamily="18" charset="0"/>
                        <a:ea typeface="Cambria Math" panose="02040503050406030204" pitchFamily="18" charset="0"/>
                      </a:rPr>
                      <m:t>𝑑</m:t>
                    </m:r>
                    <m:r>
                      <m:rPr>
                        <m:sty m:val="p"/>
                      </m:rPr>
                      <a:rPr lang="el-GR" sz="3200" b="0" i="1" smtClean="0">
                        <a:latin typeface="Cambria Math" panose="02040503050406030204" pitchFamily="18" charset="0"/>
                        <a:ea typeface="Cambria Math" panose="02040503050406030204" pitchFamily="18" charset="0"/>
                      </a:rPr>
                      <m:t>Ω</m:t>
                    </m:r>
                  </m:oMath>
                </a14:m>
                <a:endParaRPr lang="en-US" sz="3200" dirty="0" smtClean="0">
                  <a:latin typeface="Times New Roman" panose="02020603050405020304" pitchFamily="18" charset="0"/>
                  <a:cs typeface="Times New Roman" panose="02020603050405020304" pitchFamily="18" charset="0"/>
                </a:endParaRPr>
              </a:p>
              <a:p>
                <a:pPr marL="342900" indent="-342900">
                  <a:buFont typeface="+mj-lt"/>
                  <a:buAutoNum type="arabicParenR"/>
                </a:pPr>
                <a:endParaRPr lang="en-US" sz="3200" dirty="0">
                  <a:latin typeface="Times New Roman" panose="02020603050405020304" pitchFamily="18" charset="0"/>
                  <a:cs typeface="Times New Roman" panose="02020603050405020304" pitchFamily="18" charset="0"/>
                </a:endParaRPr>
              </a:p>
              <a:p>
                <a:r>
                  <a:rPr lang="en-US" sz="3200" dirty="0" smtClean="0">
                    <a:latin typeface="Times New Roman" panose="02020603050405020304" pitchFamily="18" charset="0"/>
                    <a:cs typeface="Times New Roman" panose="02020603050405020304" pitchFamily="18" charset="0"/>
                  </a:rPr>
                  <a:t>A.  1 only  B.  2 only  C.  3 only  D.  1 and  3 only  E.  None of the above</a:t>
                </a:r>
              </a:p>
            </p:txBody>
          </p:sp>
        </mc:Choice>
        <mc:Fallback>
          <p:sp>
            <p:nvSpPr>
              <p:cNvPr id="2" name="TextBox 1"/>
              <p:cNvSpPr txBox="1">
                <a:spLocks noRot="1" noChangeAspect="1" noMove="1" noResize="1" noEditPoints="1" noAdjustHandles="1" noChangeArrowheads="1" noChangeShapeType="1" noTextEdit="1"/>
              </p:cNvSpPr>
              <p:nvPr/>
            </p:nvSpPr>
            <p:spPr>
              <a:xfrm>
                <a:off x="0" y="4"/>
                <a:ext cx="12192000" cy="6710940"/>
              </a:xfrm>
              <a:prstGeom prst="rect">
                <a:avLst/>
              </a:prstGeom>
              <a:blipFill rotWithShape="0">
                <a:blip r:embed="rId2"/>
                <a:stretch>
                  <a:fillRect l="-1300" t="-1272" r="-1700" b="-1998"/>
                </a:stretch>
              </a:blipFill>
            </p:spPr>
            <p:txBody>
              <a:bodyPr/>
              <a:lstStyle/>
              <a:p>
                <a:r>
                  <a:rPr lang="en-US">
                    <a:noFill/>
                  </a:rPr>
                  <a:t> </a:t>
                </a:r>
              </a:p>
            </p:txBody>
          </p:sp>
        </mc:Fallback>
      </mc:AlternateContent>
    </p:spTree>
    <p:extLst>
      <p:ext uri="{BB962C8B-B14F-4D97-AF65-F5344CB8AC3E}">
        <p14:creationId xmlns:p14="http://schemas.microsoft.com/office/powerpoint/2010/main" val="809196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42288"/>
                <a:ext cx="12192000" cy="7246599"/>
              </a:xfrm>
              <a:prstGeom prst="rect">
                <a:avLst/>
              </a:prstGeom>
              <a:noFill/>
            </p:spPr>
            <p:txBody>
              <a:bodyPr wrap="square" rtlCol="0">
                <a:spAutoFit/>
              </a:bodyPr>
              <a:lstStyle/>
              <a:p>
                <a:pPr algn="ctr"/>
                <a:r>
                  <a:rPr lang="en-US" sz="2800" i="1" dirty="0" smtClean="0">
                    <a:latin typeface="Times New Roman" panose="02020603050405020304" pitchFamily="18" charset="0"/>
                    <a:cs typeface="Times New Roman" panose="02020603050405020304" pitchFamily="18" charset="0"/>
                  </a:rPr>
                  <a:t>QM2 Concept Test 18.7</a:t>
                </a:r>
              </a:p>
              <a:p>
                <a:pPr algn="ctr"/>
                <a:endParaRPr lang="en-US" sz="2800" i="1"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The total cross-section for quantum hard sphere scattering is </a:t>
                </a:r>
                <a14:m>
                  <m:oMath xmlns:m="http://schemas.openxmlformats.org/officeDocument/2006/math">
                    <m:r>
                      <a:rPr lang="en-US" sz="2800" i="1" smtClean="0">
                        <a:latin typeface="Cambria Math" panose="02040503050406030204" pitchFamily="18" charset="0"/>
                        <a:ea typeface="Cambria Math" panose="02040503050406030204" pitchFamily="18" charset="0"/>
                      </a:rPr>
                      <m:t>𝜎</m:t>
                    </m:r>
                    <m:r>
                      <a:rPr lang="en-US" sz="2800" b="0" i="1" smtClean="0">
                        <a:latin typeface="Cambria Math" panose="02040503050406030204" pitchFamily="18" charset="0"/>
                        <a:ea typeface="Cambria Math" panose="02040503050406030204" pitchFamily="18" charset="0"/>
                      </a:rPr>
                      <m:t>=</m:t>
                    </m:r>
                    <m:f>
                      <m:fPr>
                        <m:ctrlPr>
                          <a:rPr lang="en-US" sz="2800" b="0" i="1" smtClean="0">
                            <a:latin typeface="Cambria Math" panose="02040503050406030204" pitchFamily="18" charset="0"/>
                            <a:ea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4</m:t>
                        </m:r>
                        <m:r>
                          <a:rPr lang="en-US" sz="2800" b="0" i="1" smtClean="0">
                            <a:latin typeface="Cambria Math" panose="02040503050406030204" pitchFamily="18" charset="0"/>
                            <a:ea typeface="Cambria Math" panose="02040503050406030204" pitchFamily="18" charset="0"/>
                          </a:rPr>
                          <m:t>𝜋</m:t>
                        </m:r>
                      </m:num>
                      <m:den>
                        <m:sSup>
                          <m:sSupPr>
                            <m:ctrlPr>
                              <a:rPr lang="en-US" sz="2800" b="0" i="1" smtClean="0">
                                <a:latin typeface="Cambria Math" panose="02040503050406030204" pitchFamily="18" charset="0"/>
                                <a:ea typeface="Cambria Math" panose="02040503050406030204" pitchFamily="18" charset="0"/>
                              </a:rPr>
                            </m:ctrlPr>
                          </m:sSupPr>
                          <m:e>
                            <m:r>
                              <a:rPr lang="en-US" sz="2800" b="0" i="1" smtClean="0">
                                <a:latin typeface="Cambria Math" panose="02040503050406030204" pitchFamily="18" charset="0"/>
                                <a:ea typeface="Cambria Math" panose="02040503050406030204" pitchFamily="18" charset="0"/>
                              </a:rPr>
                              <m:t>𝑘</m:t>
                            </m:r>
                          </m:e>
                          <m:sup>
                            <m:r>
                              <a:rPr lang="en-US" sz="2800" b="0" i="1" smtClean="0">
                                <a:latin typeface="Cambria Math" panose="02040503050406030204" pitchFamily="18" charset="0"/>
                                <a:ea typeface="Cambria Math" panose="02040503050406030204" pitchFamily="18" charset="0"/>
                              </a:rPr>
                              <m:t>2</m:t>
                            </m:r>
                          </m:sup>
                        </m:sSup>
                      </m:den>
                    </m:f>
                    <m:nary>
                      <m:naryPr>
                        <m:chr m:val="∑"/>
                        <m:ctrlPr>
                          <a:rPr lang="en-US" sz="2800" b="0" i="1" smtClean="0">
                            <a:latin typeface="Cambria Math" panose="02040503050406030204" pitchFamily="18" charset="0"/>
                            <a:ea typeface="Cambria Math" panose="02040503050406030204" pitchFamily="18" charset="0"/>
                          </a:rPr>
                        </m:ctrlPr>
                      </m:naryPr>
                      <m:sub>
                        <m:r>
                          <m:rPr>
                            <m:brk m:alnAt="23"/>
                          </m:rPr>
                          <a:rPr lang="en-US" sz="2800" b="0" i="1" smtClean="0">
                            <a:latin typeface="Cambria Math" panose="02040503050406030204" pitchFamily="18" charset="0"/>
                            <a:ea typeface="Cambria Math" panose="02040503050406030204" pitchFamily="18" charset="0"/>
                          </a:rPr>
                          <m:t>𝑙</m:t>
                        </m:r>
                        <m:r>
                          <a:rPr lang="en-US" sz="2800" b="0" i="1" smtClean="0">
                            <a:latin typeface="Cambria Math" panose="02040503050406030204" pitchFamily="18" charset="0"/>
                            <a:ea typeface="Cambria Math" panose="02040503050406030204" pitchFamily="18" charset="0"/>
                          </a:rPr>
                          <m:t>=0</m:t>
                        </m:r>
                      </m:sub>
                      <m:sup>
                        <m:r>
                          <a:rPr lang="en-US" sz="2800" b="0" i="1" smtClean="0">
                            <a:latin typeface="Cambria Math" panose="02040503050406030204" pitchFamily="18" charset="0"/>
                            <a:ea typeface="Cambria Math" panose="02040503050406030204" pitchFamily="18" charset="0"/>
                          </a:rPr>
                          <m:t>∞</m:t>
                        </m:r>
                      </m:sup>
                      <m:e>
                        <m:r>
                          <a:rPr lang="en-US" sz="2800" b="0" i="1" smtClean="0">
                            <a:latin typeface="Cambria Math" panose="02040503050406030204" pitchFamily="18" charset="0"/>
                            <a:ea typeface="Cambria Math" panose="02040503050406030204" pitchFamily="18" charset="0"/>
                          </a:rPr>
                          <m:t>(2</m:t>
                        </m:r>
                        <m:r>
                          <a:rPr lang="en-US" sz="2800" b="0" i="1" smtClean="0">
                            <a:latin typeface="Cambria Math" panose="02040503050406030204" pitchFamily="18" charset="0"/>
                            <a:ea typeface="Cambria Math" panose="02040503050406030204" pitchFamily="18" charset="0"/>
                          </a:rPr>
                          <m:t>𝑙</m:t>
                        </m:r>
                        <m:r>
                          <a:rPr lang="en-US" sz="2800" b="0" i="1" smtClean="0">
                            <a:latin typeface="Cambria Math" panose="02040503050406030204" pitchFamily="18" charset="0"/>
                            <a:ea typeface="Cambria Math" panose="02040503050406030204" pitchFamily="18" charset="0"/>
                          </a:rPr>
                          <m:t>+1)</m:t>
                        </m:r>
                        <m:sSup>
                          <m:sSupPr>
                            <m:ctrlPr>
                              <a:rPr lang="en-US" sz="2800" b="0" i="1" smtClean="0">
                                <a:latin typeface="Cambria Math" panose="02040503050406030204" pitchFamily="18" charset="0"/>
                                <a:ea typeface="Cambria Math" panose="02040503050406030204" pitchFamily="18" charset="0"/>
                              </a:rPr>
                            </m:ctrlPr>
                          </m:sSupPr>
                          <m:e>
                            <m:d>
                              <m:dPr>
                                <m:begChr m:val="|"/>
                                <m:endChr m:val="|"/>
                                <m:ctrlPr>
                                  <a:rPr lang="en-US" sz="2800" b="0" i="1" smtClean="0">
                                    <a:latin typeface="Cambria Math" panose="02040503050406030204" pitchFamily="18" charset="0"/>
                                    <a:ea typeface="Cambria Math" panose="02040503050406030204" pitchFamily="18" charset="0"/>
                                  </a:rPr>
                                </m:ctrlPr>
                              </m:dPr>
                              <m:e>
                                <m:f>
                                  <m:fPr>
                                    <m:ctrlPr>
                                      <a:rPr lang="en-US" sz="2800" b="0" i="1" smtClean="0">
                                        <a:latin typeface="Cambria Math" panose="02040503050406030204" pitchFamily="18" charset="0"/>
                                        <a:ea typeface="Cambria Math" panose="02040503050406030204" pitchFamily="18" charset="0"/>
                                      </a:rPr>
                                    </m:ctrlPr>
                                  </m:fPr>
                                  <m:num>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𝑗</m:t>
                                        </m:r>
                                      </m:e>
                                      <m:sub>
                                        <m:r>
                                          <a:rPr lang="en-US" sz="2800" b="0" i="1" smtClean="0">
                                            <a:latin typeface="Cambria Math" panose="02040503050406030204" pitchFamily="18" charset="0"/>
                                            <a:ea typeface="Cambria Math" panose="02040503050406030204" pitchFamily="18" charset="0"/>
                                          </a:rPr>
                                          <m:t>𝑙</m:t>
                                        </m:r>
                                      </m:sub>
                                    </m:sSub>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𝑘𝑎</m:t>
                                    </m:r>
                                    <m:r>
                                      <a:rPr lang="en-US" sz="2800" b="0" i="1" smtClean="0">
                                        <a:latin typeface="Cambria Math" panose="02040503050406030204" pitchFamily="18" charset="0"/>
                                        <a:ea typeface="Cambria Math" panose="02040503050406030204" pitchFamily="18" charset="0"/>
                                      </a:rPr>
                                      <m:t>)</m:t>
                                    </m:r>
                                  </m:num>
                                  <m:den>
                                    <m:sSubSup>
                                      <m:sSubSupPr>
                                        <m:ctrlPr>
                                          <a:rPr lang="en-US" sz="2800" b="0" i="1" smtClean="0">
                                            <a:latin typeface="Cambria Math" panose="02040503050406030204" pitchFamily="18" charset="0"/>
                                            <a:ea typeface="Cambria Math" panose="02040503050406030204" pitchFamily="18" charset="0"/>
                                          </a:rPr>
                                        </m:ctrlPr>
                                      </m:sSubSupPr>
                                      <m:e>
                                        <m:r>
                                          <a:rPr lang="en-US" sz="2800" b="0" i="1" smtClean="0">
                                            <a:latin typeface="Cambria Math" panose="02040503050406030204" pitchFamily="18" charset="0"/>
                                            <a:ea typeface="Cambria Math" panose="02040503050406030204" pitchFamily="18" charset="0"/>
                                          </a:rPr>
                                          <m:t>h</m:t>
                                        </m:r>
                                      </m:e>
                                      <m:sub>
                                        <m:r>
                                          <a:rPr lang="en-US" sz="2800" b="0" i="1" smtClean="0">
                                            <a:latin typeface="Cambria Math" panose="02040503050406030204" pitchFamily="18" charset="0"/>
                                            <a:ea typeface="Cambria Math" panose="02040503050406030204" pitchFamily="18" charset="0"/>
                                          </a:rPr>
                                          <m:t>𝑙</m:t>
                                        </m:r>
                                      </m:sub>
                                      <m:sup>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1</m:t>
                                            </m:r>
                                          </m:e>
                                        </m:d>
                                      </m:sup>
                                    </m:sSubSup>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𝑘𝑎</m:t>
                                    </m:r>
                                    <m:r>
                                      <a:rPr lang="en-US" sz="2800" b="0" i="1" smtClean="0">
                                        <a:latin typeface="Cambria Math" panose="02040503050406030204" pitchFamily="18" charset="0"/>
                                        <a:ea typeface="Cambria Math" panose="02040503050406030204" pitchFamily="18" charset="0"/>
                                      </a:rPr>
                                      <m:t>)</m:t>
                                    </m:r>
                                  </m:den>
                                </m:f>
                              </m:e>
                            </m:d>
                          </m:e>
                          <m:sup>
                            <m:r>
                              <a:rPr lang="en-US" sz="2800" b="0" i="1" smtClean="0">
                                <a:latin typeface="Cambria Math" panose="02040503050406030204" pitchFamily="18" charset="0"/>
                                <a:ea typeface="Cambria Math" panose="02040503050406030204" pitchFamily="18" charset="0"/>
                              </a:rPr>
                              <m:t>2</m:t>
                            </m:r>
                          </m:sup>
                        </m:sSup>
                      </m:e>
                    </m:nary>
                  </m:oMath>
                </a14:m>
                <a:r>
                  <a:rPr lang="en-US" sz="2800" dirty="0" smtClean="0">
                    <a:latin typeface="Times New Roman" panose="02020603050405020304" pitchFamily="18" charset="0"/>
                    <a:cs typeface="Times New Roman" panose="02020603050405020304" pitchFamily="18" charset="0"/>
                  </a:rPr>
                  <a:t>, where </a:t>
                </a:r>
                <a14:m>
                  <m:oMath xmlns:m="http://schemas.openxmlformats.org/officeDocument/2006/math">
                    <m:f>
                      <m:fPr>
                        <m:ctrlPr>
                          <a:rPr lang="en-US" sz="2800" b="0" i="1" smtClean="0">
                            <a:latin typeface="Cambria Math" panose="02040503050406030204" pitchFamily="18" charset="0"/>
                            <a:ea typeface="Cambria Math" panose="02040503050406030204" pitchFamily="18" charset="0"/>
                          </a:rPr>
                        </m:ctrlPr>
                      </m:fPr>
                      <m:num>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𝑗</m:t>
                            </m:r>
                          </m:e>
                          <m:sub>
                            <m:r>
                              <a:rPr lang="en-US" sz="2800" b="0" i="1" smtClean="0">
                                <a:latin typeface="Cambria Math" panose="02040503050406030204" pitchFamily="18" charset="0"/>
                                <a:ea typeface="Cambria Math" panose="02040503050406030204" pitchFamily="18" charset="0"/>
                              </a:rPr>
                              <m:t>𝑙</m:t>
                            </m:r>
                          </m:sub>
                        </m:sSub>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𝑘𝑎</m:t>
                        </m:r>
                        <m:r>
                          <a:rPr lang="en-US" sz="2800" b="0" i="1" smtClean="0">
                            <a:latin typeface="Cambria Math" panose="02040503050406030204" pitchFamily="18" charset="0"/>
                            <a:ea typeface="Cambria Math" panose="02040503050406030204" pitchFamily="18" charset="0"/>
                          </a:rPr>
                          <m:t>)</m:t>
                        </m:r>
                      </m:num>
                      <m:den>
                        <m:sSubSup>
                          <m:sSubSupPr>
                            <m:ctrlPr>
                              <a:rPr lang="en-US" sz="2800" b="0" i="1" smtClean="0">
                                <a:latin typeface="Cambria Math" panose="02040503050406030204" pitchFamily="18" charset="0"/>
                                <a:ea typeface="Cambria Math" panose="02040503050406030204" pitchFamily="18" charset="0"/>
                              </a:rPr>
                            </m:ctrlPr>
                          </m:sSubSupPr>
                          <m:e>
                            <m:r>
                              <a:rPr lang="en-US" sz="2800" b="0" i="1" smtClean="0">
                                <a:latin typeface="Cambria Math" panose="02040503050406030204" pitchFamily="18" charset="0"/>
                                <a:ea typeface="Cambria Math" panose="02040503050406030204" pitchFamily="18" charset="0"/>
                              </a:rPr>
                              <m:t>h</m:t>
                            </m:r>
                          </m:e>
                          <m:sub>
                            <m:r>
                              <a:rPr lang="en-US" sz="2800" b="0" i="1" smtClean="0">
                                <a:latin typeface="Cambria Math" panose="02040503050406030204" pitchFamily="18" charset="0"/>
                                <a:ea typeface="Cambria Math" panose="02040503050406030204" pitchFamily="18" charset="0"/>
                              </a:rPr>
                              <m:t>𝑙</m:t>
                            </m:r>
                          </m:sub>
                          <m:sup>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1</m:t>
                                </m:r>
                              </m:e>
                            </m:d>
                          </m:sup>
                        </m:sSubSup>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𝑘𝑎</m:t>
                        </m:r>
                        <m:r>
                          <a:rPr lang="en-US" sz="2800" b="0" i="1" smtClean="0">
                            <a:latin typeface="Cambria Math" panose="02040503050406030204" pitchFamily="18" charset="0"/>
                            <a:ea typeface="Cambria Math" panose="02040503050406030204" pitchFamily="18" charset="0"/>
                          </a:rPr>
                          <m:t>)</m:t>
                        </m:r>
                      </m:den>
                    </m:f>
                    <m:r>
                      <a:rPr lang="en-US" sz="2800" b="0" i="1" smtClean="0">
                        <a:latin typeface="Cambria Math" panose="02040503050406030204" pitchFamily="18" charset="0"/>
                        <a:ea typeface="Cambria Math" panose="02040503050406030204" pitchFamily="18" charset="0"/>
                      </a:rPr>
                      <m:t>≈</m:t>
                    </m:r>
                    <m:f>
                      <m:fPr>
                        <m:ctrlPr>
                          <a:rPr lang="en-US" sz="2800" b="0" i="1" smtClean="0">
                            <a:latin typeface="Cambria Math" panose="02040503050406030204" pitchFamily="18" charset="0"/>
                            <a:ea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𝑖</m:t>
                        </m:r>
                      </m:num>
                      <m:den>
                        <m:r>
                          <a:rPr lang="en-US" sz="2800" b="0" i="1" smtClean="0">
                            <a:latin typeface="Cambria Math" panose="02040503050406030204" pitchFamily="18" charset="0"/>
                            <a:ea typeface="Cambria Math" panose="02040503050406030204" pitchFamily="18" charset="0"/>
                          </a:rPr>
                          <m:t>2</m:t>
                        </m:r>
                        <m:r>
                          <a:rPr lang="en-US" sz="2800" b="0" i="1" smtClean="0">
                            <a:latin typeface="Cambria Math" panose="02040503050406030204" pitchFamily="18" charset="0"/>
                            <a:ea typeface="Cambria Math" panose="02040503050406030204" pitchFamily="18" charset="0"/>
                          </a:rPr>
                          <m:t>𝑙</m:t>
                        </m:r>
                        <m:r>
                          <a:rPr lang="en-US" sz="2800" b="0" i="1" smtClean="0">
                            <a:latin typeface="Cambria Math" panose="02040503050406030204" pitchFamily="18" charset="0"/>
                            <a:ea typeface="Cambria Math" panose="02040503050406030204" pitchFamily="18" charset="0"/>
                          </a:rPr>
                          <m:t>+1</m:t>
                        </m:r>
                      </m:den>
                    </m:f>
                    <m:sSup>
                      <m:sSupPr>
                        <m:ctrlPr>
                          <a:rPr lang="en-US" sz="2800" b="0" i="1" smtClean="0">
                            <a:latin typeface="Cambria Math" panose="02040503050406030204" pitchFamily="18" charset="0"/>
                            <a:ea typeface="Cambria Math" panose="02040503050406030204" pitchFamily="18" charset="0"/>
                          </a:rPr>
                        </m:ctrlPr>
                      </m:sSupPr>
                      <m:e>
                        <m:d>
                          <m:dPr>
                            <m:begChr m:val="["/>
                            <m:endChr m:val="]"/>
                            <m:ctrlPr>
                              <a:rPr lang="en-US" sz="2800" b="0" i="1" smtClean="0">
                                <a:latin typeface="Cambria Math" panose="02040503050406030204" pitchFamily="18" charset="0"/>
                                <a:ea typeface="Cambria Math" panose="02040503050406030204" pitchFamily="18" charset="0"/>
                              </a:rPr>
                            </m:ctrlPr>
                          </m:dPr>
                          <m:e>
                            <m:f>
                              <m:fPr>
                                <m:ctrlPr>
                                  <a:rPr lang="en-US" sz="2800" b="0" i="1" smtClean="0">
                                    <a:latin typeface="Cambria Math" panose="02040503050406030204" pitchFamily="18" charset="0"/>
                                    <a:ea typeface="Cambria Math" panose="02040503050406030204" pitchFamily="18" charset="0"/>
                                  </a:rPr>
                                </m:ctrlPr>
                              </m:fPr>
                              <m:num>
                                <m:sSup>
                                  <m:sSupPr>
                                    <m:ctrlPr>
                                      <a:rPr lang="en-US" sz="2800" b="0" i="1" smtClean="0">
                                        <a:latin typeface="Cambria Math" panose="02040503050406030204" pitchFamily="18" charset="0"/>
                                        <a:ea typeface="Cambria Math" panose="02040503050406030204" pitchFamily="18" charset="0"/>
                                      </a:rPr>
                                    </m:ctrlPr>
                                  </m:sSupPr>
                                  <m:e>
                                    <m:r>
                                      <a:rPr lang="en-US" sz="2800" b="0" i="1" smtClean="0">
                                        <a:latin typeface="Cambria Math" panose="02040503050406030204" pitchFamily="18" charset="0"/>
                                        <a:ea typeface="Cambria Math" panose="02040503050406030204" pitchFamily="18" charset="0"/>
                                      </a:rPr>
                                      <m:t>2</m:t>
                                    </m:r>
                                  </m:e>
                                  <m:sup>
                                    <m:r>
                                      <a:rPr lang="en-US" sz="2800" b="0" i="1" smtClean="0">
                                        <a:latin typeface="Cambria Math" panose="02040503050406030204" pitchFamily="18" charset="0"/>
                                        <a:ea typeface="Cambria Math" panose="02040503050406030204" pitchFamily="18" charset="0"/>
                                      </a:rPr>
                                      <m:t>𝑙</m:t>
                                    </m:r>
                                  </m:sup>
                                </m:sSup>
                                <m:r>
                                  <a:rPr lang="en-US" sz="2800" b="0" i="1" smtClean="0">
                                    <a:latin typeface="Cambria Math" panose="02040503050406030204" pitchFamily="18" charset="0"/>
                                    <a:ea typeface="Cambria Math" panose="02040503050406030204" pitchFamily="18" charset="0"/>
                                  </a:rPr>
                                  <m:t>𝑙</m:t>
                                </m:r>
                                <m:r>
                                  <a:rPr lang="en-US" sz="2800" b="0" i="1" smtClean="0">
                                    <a:latin typeface="Cambria Math" panose="02040503050406030204" pitchFamily="18" charset="0"/>
                                    <a:ea typeface="Cambria Math" panose="02040503050406030204" pitchFamily="18" charset="0"/>
                                  </a:rPr>
                                  <m:t>!</m:t>
                                </m:r>
                              </m:num>
                              <m:den>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2</m:t>
                                    </m:r>
                                    <m:r>
                                      <a:rPr lang="en-US" sz="2800" b="0" i="1" smtClean="0">
                                        <a:latin typeface="Cambria Math" panose="02040503050406030204" pitchFamily="18" charset="0"/>
                                        <a:ea typeface="Cambria Math" panose="02040503050406030204" pitchFamily="18" charset="0"/>
                                      </a:rPr>
                                      <m:t>𝑙</m:t>
                                    </m:r>
                                  </m:e>
                                </m:d>
                                <m:r>
                                  <a:rPr lang="en-US" sz="2800" b="0" i="1" smtClean="0">
                                    <a:latin typeface="Cambria Math" panose="02040503050406030204" pitchFamily="18" charset="0"/>
                                    <a:ea typeface="Cambria Math" panose="02040503050406030204" pitchFamily="18" charset="0"/>
                                  </a:rPr>
                                  <m:t>!</m:t>
                                </m:r>
                              </m:den>
                            </m:f>
                          </m:e>
                        </m:d>
                      </m:e>
                      <m:sup>
                        <m:r>
                          <a:rPr lang="en-US" sz="2800" b="0" i="1" smtClean="0">
                            <a:latin typeface="Cambria Math" panose="02040503050406030204" pitchFamily="18" charset="0"/>
                            <a:ea typeface="Cambria Math" panose="02040503050406030204" pitchFamily="18" charset="0"/>
                          </a:rPr>
                          <m:t>2</m:t>
                        </m:r>
                      </m:sup>
                    </m:sSup>
                    <m:sSup>
                      <m:sSupPr>
                        <m:ctrlPr>
                          <a:rPr lang="en-US" sz="2800" b="0" i="1" smtClean="0">
                            <a:latin typeface="Cambria Math" panose="02040503050406030204" pitchFamily="18" charset="0"/>
                            <a:ea typeface="Cambria Math" panose="02040503050406030204" pitchFamily="18" charset="0"/>
                          </a:rPr>
                        </m:ctrlPr>
                      </m:sSupPr>
                      <m:e>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𝑘𝑎</m:t>
                        </m:r>
                        <m:r>
                          <a:rPr lang="en-US" sz="2800" b="0" i="1" smtClean="0">
                            <a:latin typeface="Cambria Math" panose="02040503050406030204" pitchFamily="18" charset="0"/>
                            <a:ea typeface="Cambria Math" panose="02040503050406030204" pitchFamily="18" charset="0"/>
                          </a:rPr>
                          <m:t>)</m:t>
                        </m:r>
                      </m:e>
                      <m:sup>
                        <m:r>
                          <a:rPr lang="en-US" sz="2800" b="0" i="1" smtClean="0">
                            <a:latin typeface="Cambria Math" panose="02040503050406030204" pitchFamily="18" charset="0"/>
                            <a:ea typeface="Cambria Math" panose="02040503050406030204" pitchFamily="18" charset="0"/>
                          </a:rPr>
                          <m:t>2</m:t>
                        </m:r>
                        <m:r>
                          <a:rPr lang="en-US" sz="2800" b="0" i="1" smtClean="0">
                            <a:latin typeface="Cambria Math" panose="02040503050406030204" pitchFamily="18" charset="0"/>
                            <a:ea typeface="Cambria Math" panose="02040503050406030204" pitchFamily="18" charset="0"/>
                          </a:rPr>
                          <m:t>𝑙</m:t>
                        </m:r>
                        <m:r>
                          <a:rPr lang="en-US" sz="2800" b="0" i="1" smtClean="0">
                            <a:latin typeface="Cambria Math" panose="02040503050406030204" pitchFamily="18" charset="0"/>
                            <a:ea typeface="Cambria Math" panose="02040503050406030204" pitchFamily="18" charset="0"/>
                          </a:rPr>
                          <m:t>+1</m:t>
                        </m:r>
                      </m:sup>
                    </m:sSup>
                  </m:oMath>
                </a14:m>
                <a:r>
                  <a:rPr lang="en-US" sz="2800" dirty="0" smtClean="0">
                    <a:latin typeface="Times New Roman" panose="02020603050405020304" pitchFamily="18" charset="0"/>
                    <a:cs typeface="Times New Roman" panose="02020603050405020304" pitchFamily="18" charset="0"/>
                  </a:rPr>
                  <a:t> in the low energy approximation (</a:t>
                </a:r>
                <a14:m>
                  <m:oMath xmlns:m="http://schemas.openxmlformats.org/officeDocument/2006/math">
                    <m:r>
                      <a:rPr lang="en-US" sz="2800" b="0" i="1" smtClean="0">
                        <a:latin typeface="Cambria Math" panose="02040503050406030204" pitchFamily="18" charset="0"/>
                      </a:rPr>
                      <m:t>𝑘𝑎</m:t>
                    </m:r>
                    <m:r>
                      <a:rPr lang="en-US" sz="2800" b="0" i="1" smtClean="0">
                        <a:latin typeface="Cambria Math" panose="02040503050406030204" pitchFamily="18" charset="0"/>
                        <a:ea typeface="Cambria Math" panose="02040503050406030204" pitchFamily="18" charset="0"/>
                      </a:rPr>
                      <m:t>≪1</m:t>
                    </m:r>
                  </m:oMath>
                </a14:m>
                <a:r>
                  <a:rPr lang="en-US" sz="2800" dirty="0" smtClean="0">
                    <a:latin typeface="Times New Roman" panose="02020603050405020304" pitchFamily="18" charset="0"/>
                    <a:cs typeface="Times New Roman" panose="02020603050405020304" pitchFamily="18" charset="0"/>
                  </a:rPr>
                  <a:t>).  Here  </a:t>
                </a:r>
                <a14:m>
                  <m:oMath xmlns:m="http://schemas.openxmlformats.org/officeDocument/2006/math">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𝑗</m:t>
                        </m:r>
                      </m:e>
                      <m:sub>
                        <m:r>
                          <a:rPr lang="en-US" sz="2800" b="0" i="1" smtClean="0">
                            <a:latin typeface="Cambria Math" panose="02040503050406030204" pitchFamily="18" charset="0"/>
                            <a:ea typeface="Cambria Math" panose="02040503050406030204" pitchFamily="18" charset="0"/>
                          </a:rPr>
                          <m:t>𝑙</m:t>
                        </m:r>
                      </m:sub>
                    </m:sSub>
                  </m:oMath>
                </a14:m>
                <a:r>
                  <a:rPr lang="en-US" sz="2800" dirty="0" smtClean="0">
                    <a:latin typeface="Times New Roman" panose="02020603050405020304" pitchFamily="18" charset="0"/>
                    <a:cs typeface="Times New Roman" panose="02020603050405020304" pitchFamily="18" charset="0"/>
                  </a:rPr>
                  <a:t> is the spherical Bessel function and </a:t>
                </a:r>
                <a14:m>
                  <m:oMath xmlns:m="http://schemas.openxmlformats.org/officeDocument/2006/math">
                    <m:sSubSup>
                      <m:sSubSupPr>
                        <m:ctrlPr>
                          <a:rPr lang="en-US" sz="2800" b="0" i="1" smtClean="0">
                            <a:latin typeface="Cambria Math" panose="02040503050406030204" pitchFamily="18" charset="0"/>
                            <a:ea typeface="Cambria Math" panose="02040503050406030204" pitchFamily="18" charset="0"/>
                          </a:rPr>
                        </m:ctrlPr>
                      </m:sSubSupPr>
                      <m:e>
                        <m:r>
                          <a:rPr lang="en-US" sz="2800" b="0" i="1" smtClean="0">
                            <a:latin typeface="Cambria Math" panose="02040503050406030204" pitchFamily="18" charset="0"/>
                            <a:ea typeface="Cambria Math" panose="02040503050406030204" pitchFamily="18" charset="0"/>
                          </a:rPr>
                          <m:t>h</m:t>
                        </m:r>
                      </m:e>
                      <m:sub>
                        <m:r>
                          <a:rPr lang="en-US" sz="2800" b="0" i="1" smtClean="0">
                            <a:latin typeface="Cambria Math" panose="02040503050406030204" pitchFamily="18" charset="0"/>
                            <a:ea typeface="Cambria Math" panose="02040503050406030204" pitchFamily="18" charset="0"/>
                          </a:rPr>
                          <m:t>𝑙</m:t>
                        </m:r>
                      </m:sub>
                      <m:sup>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1</m:t>
                            </m:r>
                          </m:e>
                        </m:d>
                      </m:sup>
                    </m:sSubSup>
                  </m:oMath>
                </a14:m>
                <a:r>
                  <a:rPr lang="en-US" sz="2800" dirty="0" smtClean="0">
                    <a:latin typeface="Times New Roman" panose="02020603050405020304" pitchFamily="18" charset="0"/>
                    <a:cs typeface="Times New Roman" panose="02020603050405020304" pitchFamily="18" charset="0"/>
                  </a:rPr>
                  <a:t> is the spherical Henkel function of the first kind.  When the incident plane wave energy is low, choose all of the following statements that are correct about this expression for the quantum hard sphere scattering cross-section.  </a:t>
                </a:r>
              </a:p>
              <a:p>
                <a:endParaRPr lang="en-US" sz="2800" dirty="0">
                  <a:latin typeface="Times New Roman" panose="02020603050405020304" pitchFamily="18" charset="0"/>
                  <a:cs typeface="Times New Roman" panose="02020603050405020304" pitchFamily="18" charset="0"/>
                </a:endParaRPr>
              </a:p>
              <a:p>
                <a:pPr marL="342900" indent="-342900">
                  <a:buFont typeface="+mj-lt"/>
                  <a:buAutoNum type="arabicParenR"/>
                </a:pPr>
                <a:r>
                  <a:rPr lang="en-US" sz="2800" dirty="0" smtClean="0">
                    <a:latin typeface="Times New Roman" panose="02020603050405020304" pitchFamily="18" charset="0"/>
                    <a:cs typeface="Times New Roman" panose="02020603050405020304" pitchFamily="18" charset="0"/>
                  </a:rPr>
                  <a:t>It is dominated by the </a:t>
                </a:r>
                <a14:m>
                  <m:oMath xmlns:m="http://schemas.openxmlformats.org/officeDocument/2006/math">
                    <m:r>
                      <a:rPr lang="en-US" sz="2800" b="0" i="1" smtClean="0">
                        <a:latin typeface="Cambria Math" panose="02040503050406030204" pitchFamily="18" charset="0"/>
                      </a:rPr>
                      <m:t>𝑙</m:t>
                    </m:r>
                    <m:r>
                      <a:rPr lang="en-US" sz="2800" b="0" i="1" smtClean="0">
                        <a:latin typeface="Cambria Math" panose="02040503050406030204" pitchFamily="18" charset="0"/>
                      </a:rPr>
                      <m:t>=0</m:t>
                    </m:r>
                  </m:oMath>
                </a14:m>
                <a:r>
                  <a:rPr lang="en-US" sz="2800" dirty="0" smtClean="0">
                    <a:latin typeface="Times New Roman" panose="02020603050405020304" pitchFamily="18" charset="0"/>
                    <a:cs typeface="Times New Roman" panose="02020603050405020304" pitchFamily="18" charset="0"/>
                  </a:rPr>
                  <a:t> term.  </a:t>
                </a:r>
              </a:p>
              <a:p>
                <a:pPr marL="342900" indent="-342900">
                  <a:buFont typeface="+mj-lt"/>
                  <a:buAutoNum type="arabicParenR"/>
                </a:pPr>
                <a:r>
                  <a:rPr lang="en-US" sz="2800" dirty="0" smtClean="0">
                    <a:latin typeface="Times New Roman" panose="02020603050405020304" pitchFamily="18" charset="0"/>
                    <a:cs typeface="Times New Roman" panose="02020603050405020304" pitchFamily="18" charset="0"/>
                  </a:rPr>
                  <a:t>It is independent of the angle </a:t>
                </a:r>
                <a14:m>
                  <m:oMath xmlns:m="http://schemas.openxmlformats.org/officeDocument/2006/math">
                    <m:r>
                      <a:rPr lang="en-US" sz="2800" i="1" smtClean="0">
                        <a:latin typeface="Cambria Math" panose="02040503050406030204" pitchFamily="18" charset="0"/>
                        <a:ea typeface="Cambria Math" panose="02040503050406030204" pitchFamily="18" charset="0"/>
                      </a:rPr>
                      <m:t>𝜃</m:t>
                    </m:r>
                  </m:oMath>
                </a14:m>
                <a:r>
                  <a:rPr lang="en-US" sz="2800" dirty="0" smtClean="0">
                    <a:latin typeface="Times New Roman" panose="02020603050405020304" pitchFamily="18" charset="0"/>
                    <a:cs typeface="Times New Roman" panose="02020603050405020304" pitchFamily="18" charset="0"/>
                  </a:rPr>
                  <a:t>.</a:t>
                </a:r>
              </a:p>
              <a:p>
                <a:pPr marL="342900" indent="-342900">
                  <a:buFont typeface="+mj-lt"/>
                  <a:buAutoNum type="arabicParenR"/>
                </a:pPr>
                <a:r>
                  <a:rPr lang="en-US" sz="2800" dirty="0" smtClean="0">
                    <a:latin typeface="Times New Roman" panose="02020603050405020304" pitchFamily="18" charset="0"/>
                    <a:cs typeface="Times New Roman" panose="02020603050405020304" pitchFamily="18" charset="0"/>
                  </a:rPr>
                  <a:t>It is independent of the azimuthal angle </a:t>
                </a:r>
                <a14:m>
                  <m:oMath xmlns:m="http://schemas.openxmlformats.org/officeDocument/2006/math">
                    <m:r>
                      <a:rPr lang="en-US" sz="2800" i="1" smtClean="0">
                        <a:latin typeface="Cambria Math" panose="02040503050406030204" pitchFamily="18" charset="0"/>
                        <a:ea typeface="Cambria Math" panose="02040503050406030204" pitchFamily="18" charset="0"/>
                      </a:rPr>
                      <m:t>𝜙</m:t>
                    </m:r>
                  </m:oMath>
                </a14:m>
                <a:r>
                  <a:rPr lang="en-US" sz="2800" dirty="0" smtClean="0">
                    <a:latin typeface="Times New Roman" panose="02020603050405020304" pitchFamily="18" charset="0"/>
                    <a:cs typeface="Times New Roman" panose="02020603050405020304" pitchFamily="18" charset="0"/>
                  </a:rPr>
                  <a:t>.</a:t>
                </a:r>
              </a:p>
              <a:p>
                <a:pPr marL="342900" indent="-342900">
                  <a:buFont typeface="+mj-lt"/>
                  <a:buAutoNum type="arabicParenR"/>
                </a:pPr>
                <a:endParaRPr lang="en-US" dirty="0"/>
              </a:p>
              <a:p>
                <a:r>
                  <a:rPr lang="en-US" sz="2800" dirty="0" smtClean="0">
                    <a:latin typeface="Times New Roman" panose="02020603050405020304" pitchFamily="18" charset="0"/>
                    <a:cs typeface="Times New Roman" panose="02020603050405020304" pitchFamily="18" charset="0"/>
                  </a:rPr>
                  <a:t>A.  1 only  B.  1 and 2 only  C.  1 and 3 only  D.  2 and 3 only  E.  All of the above.</a:t>
                </a:r>
              </a:p>
              <a:p>
                <a:endParaRPr lang="en-US" dirty="0"/>
              </a:p>
              <a:p>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0" y="42288"/>
                <a:ext cx="12192000" cy="7246599"/>
              </a:xfrm>
              <a:prstGeom prst="rect">
                <a:avLst/>
              </a:prstGeom>
              <a:blipFill rotWithShape="0">
                <a:blip r:embed="rId2"/>
                <a:stretch>
                  <a:fillRect l="-1000" t="-925" r="-1400"/>
                </a:stretch>
              </a:blipFill>
            </p:spPr>
            <p:txBody>
              <a:bodyPr/>
              <a:lstStyle/>
              <a:p>
                <a:r>
                  <a:rPr lang="en-US">
                    <a:noFill/>
                  </a:rPr>
                  <a:t> </a:t>
                </a:r>
              </a:p>
            </p:txBody>
          </p:sp>
        </mc:Fallback>
      </mc:AlternateContent>
    </p:spTree>
    <p:extLst>
      <p:ext uri="{BB962C8B-B14F-4D97-AF65-F5344CB8AC3E}">
        <p14:creationId xmlns:p14="http://schemas.microsoft.com/office/powerpoint/2010/main" val="14860354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297</Words>
  <Application>Microsoft Office PowerPoint</Application>
  <PresentationFormat>Widescreen</PresentationFormat>
  <Paragraphs>67</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Cambria Math</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 marshman</dc:creator>
  <cp:lastModifiedBy>emily marshman</cp:lastModifiedBy>
  <cp:revision>2</cp:revision>
  <dcterms:created xsi:type="dcterms:W3CDTF">2014-04-14T19:49:05Z</dcterms:created>
  <dcterms:modified xsi:type="dcterms:W3CDTF">2014-04-14T19:52:09Z</dcterms:modified>
</cp:coreProperties>
</file>