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71" r:id="rId2"/>
    <p:sldId id="264" r:id="rId3"/>
    <p:sldId id="265" r:id="rId4"/>
    <p:sldId id="267" r:id="rId5"/>
    <p:sldId id="258" r:id="rId6"/>
    <p:sldId id="268" r:id="rId7"/>
    <p:sldId id="259" r:id="rId8"/>
    <p:sldId id="260" r:id="rId9"/>
    <p:sldId id="261" r:id="rId10"/>
    <p:sldId id="269" r:id="rId11"/>
    <p:sldId id="262" r:id="rId12"/>
    <p:sldId id="266" r:id="rId13"/>
    <p:sldId id="272" r:id="rId14"/>
    <p:sldId id="263" r:id="rId15"/>
    <p:sldId id="270" r:id="rId16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0D77861-D940-4BCF-B82D-00942F5B045F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85AFB17-AF62-46F9-8B4C-FAA20D2B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6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1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9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6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4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4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8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6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7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7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9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4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AF342-505A-47BF-AFE2-9A61F126F5F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4AD18-2B08-4A1A-952D-FC6BF75A9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3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444843"/>
                <a:ext cx="12192000" cy="5611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one of the following equations correctly represents the uncertainty principle between two operators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  <m: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4843"/>
                <a:ext cx="12192000" cy="5611986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194" r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6135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2000" cy="6407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generalized uncertainty principle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all of the following statements that are correct.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initial state of a spin-1/2 particle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have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↑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</m:e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↑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=0.</m:t>
                    </m:r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initial state of a spin-1/2 particle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can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simultaneously with 100% certainty.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initial state of a spin-1/2 particle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simultaneously with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100% certainty.</a:t>
                </a:r>
              </a:p>
              <a:p>
                <a:pPr marL="400050" indent="-400050"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only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B. I and II only 	C. I and III only	 D. II and III only	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2000" cy="6407460"/>
              </a:xfrm>
              <a:prstGeom prst="rect">
                <a:avLst/>
              </a:prstGeom>
              <a:blipFill rotWithShape="0">
                <a:blip r:embed="rId2"/>
                <a:stretch>
                  <a:fillRect l="-1000" b="-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1895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1999" cy="6681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finite-dimensional vector space, two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compatible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operators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corresponding to physical observables are such that 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eigenvalue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spectrum of each has no degeneracy. The eigenvalue equation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8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eigenvalue equation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8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all of the following statements that are correct  about measurements in a generic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and then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joint probability 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l-GR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Ψ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FontTx/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and then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joint probability 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the wave function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collapses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after the measurement of observable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measuring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first, the probability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l-GR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Ψ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I only B. II only C. III only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I and III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II and III only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1999" cy="668112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39" r="-1500" b="-1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4790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-7037"/>
                <a:ext cx="12192000" cy="56587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the orbital angular momentum state of an electron in a hydrogen atom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0 0</m:t>
                                </m:r>
                              </m:e>
                            </m:d>
                          </m:e>
                        </m:d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1 0</m:t>
                                </m:r>
                              </m:e>
                            </m:d>
                          </m:e>
                        </m:d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1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which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quantum number in each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this superposition state refers to the total orbital angular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momentum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the second quantum number refers to quantum number for the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component of orbital angular momentum,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 regarding the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FontTx/>
                  <a:buAutoNum type="romanUcPeriod"/>
                </a:pP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probability of obtaining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1/3.</a:t>
                </a:r>
              </a:p>
              <a:p>
                <a:pPr marL="400050" indent="-400050">
                  <a:buAutoNum type="roman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you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probability of obtaining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2/3.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you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you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joint probability 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obtaining one of the eigenvalues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different than if you had measured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directly in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only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</a:t>
                </a:r>
                <a:r>
                  <a:rPr lang="en-US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I and II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	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I and III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II and III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7037"/>
                <a:ext cx="12192000" cy="5658793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0129" r="-350" b="-2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6297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6032" y="1143000"/>
                <a:ext cx="8887968" cy="30072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u="sng" kern="100" dirty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Definition of joint probability</a:t>
                </a:r>
                <a:r>
                  <a:rPr lang="en-US" sz="2400" u="sng" kern="100" dirty="0" smtClean="0">
                    <a:latin typeface="Times New Roman" panose="02020603050405020304" pitchFamily="18" charset="0"/>
                    <a:ea typeface="SimSun" panose="02010600030101010101" pitchFamily="2" charset="-122"/>
                  </a:rPr>
                  <a:t>:</a:t>
                </a:r>
              </a:p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24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In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kern="100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, when observable </a:t>
                </a:r>
                <a14:m>
                  <m:oMath xmlns:m="http://schemas.openxmlformats.org/officeDocument/2006/math">
                    <m:r>
                      <a:rPr lang="en-US" sz="2400" i="1" kern="100">
                        <a:effectLst/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𝐴</m:t>
                    </m:r>
                  </m:oMath>
                </a14:m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is measured first, the joint probability for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</m:ctrlPr>
                      </m:sSubPr>
                      <m:e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𝛽</m:t>
                        </m:r>
                      </m:e>
                      <m:sub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for observable </a:t>
                </a:r>
                <a14:m>
                  <m:oMath xmlns:m="http://schemas.openxmlformats.org/officeDocument/2006/math">
                    <m:r>
                      <a:rPr lang="en-US" sz="2400" i="1" kern="100">
                        <a:effectLst/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𝐵</m:t>
                    </m:r>
                  </m:oMath>
                </a14:m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immediately following the measurement of </a:t>
                </a:r>
                <a14:m>
                  <m:oMath xmlns:m="http://schemas.openxmlformats.org/officeDocument/2006/math">
                    <m:r>
                      <a:rPr lang="en-US" sz="2400" i="1" kern="100">
                        <a:effectLst/>
                        <a:latin typeface="Cambria Math" panose="02040503050406030204" pitchFamily="18" charset="0"/>
                        <a:ea typeface="SimSun" panose="02010600030101010101" pitchFamily="2" charset="-122"/>
                      </a:rPr>
                      <m:t>𝐴</m:t>
                    </m:r>
                  </m:oMath>
                </a14:m>
                <a:r>
                  <a:rPr lang="en-US" sz="2400" kern="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is defined as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SupPr>
                        <m:e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  <m:t>𝑗</m:t>
                              </m:r>
                            </m:sub>
                          </m:sSub>
                        </m:sub>
                        <m:sup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𝑗𝑜𝑖𝑛𝑡</m:t>
                          </m:r>
                        </m:sup>
                      </m:sSubSup>
                      <m:r>
                        <a:rPr lang="en-US" sz="2400" i="1" kern="100">
                          <a:effectLst/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naryPr>
                        <m:sub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𝑖</m:t>
                          </m:r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=1</m:t>
                          </m:r>
                        </m:sub>
                        <m:sup>
                          <m:r>
                            <a:rPr lang="en-US" sz="2400" i="1" kern="10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 kern="100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i="1" kern="100">
                                          <a:effectLst/>
                                          <a:latin typeface="Cambria Math" panose="02040503050406030204" pitchFamily="18" charset="0"/>
                                          <a:ea typeface="SimSun" panose="02010600030101010101" pitchFamily="2" charset="-12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 kern="100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i="1" kern="100">
                                          <a:effectLst/>
                                          <a:latin typeface="Cambria Math" panose="02040503050406030204" pitchFamily="18" charset="0"/>
                                          <a:ea typeface="SimSun" panose="02010600030101010101" pitchFamily="2" charset="-122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en-US" sz="24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SimSun" panose="02010600030101010101" pitchFamily="2" charset="-122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kern="100">
                                          <a:effectLst/>
                                          <a:latin typeface="Cambria Math" panose="02040503050406030204" pitchFamily="18" charset="0"/>
                                          <a:ea typeface="SimSun" panose="02010600030101010101" pitchFamily="2" charset="-122"/>
                                        </a:rPr>
                                        <m:t>Ψ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400" i="1" kern="10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kern="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32" y="1143000"/>
                <a:ext cx="8887968" cy="3007233"/>
              </a:xfrm>
              <a:prstGeom prst="rect">
                <a:avLst/>
              </a:prstGeom>
              <a:blipFill rotWithShape="0">
                <a:blip r:embed="rId2"/>
                <a:stretch>
                  <a:fillRect t="-1623" r="-1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0048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0" y="0"/>
                <a:ext cx="12192000" cy="6352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the orbital angular momentum state of an electron in a hydrogen atom is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0 0</m:t>
                                </m:r>
                              </m:e>
                            </m:d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1 1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which the first quantum number in each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this superposition state refers to 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number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total orbital angular momentum,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the second quantum number refers to quantum number for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component of orbital angular momentum,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if you first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probability of obtaining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ℏ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1/3. </a:t>
                </a:r>
              </a:p>
              <a:p>
                <a:pPr marL="400050" indent="-400050"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you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value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state collapses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0 0</m:t>
                                </m:r>
                              </m:e>
                            </m:d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1 0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following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this case will either yield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probability 1/3 or 0 with probability 1/3.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first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joint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obtaining 0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1/3 and the joint probability (w.r.t.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of obtaining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ℏ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2/3 (the same probabilities as if you had measured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directly in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only	 B. I and II only 	C. I and III only 	D. II and III only 	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2000" cy="6352060"/>
              </a:xfrm>
              <a:prstGeom prst="rect">
                <a:avLst/>
              </a:prstGeom>
              <a:blipFill rotWithShape="0">
                <a:blip r:embed="rId2"/>
                <a:stretch>
                  <a:fillRect l="-750" t="-9405" r="-1100" b="-1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211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1999" cy="6681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finite-dimensional vector space, two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incompatible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operators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corresponding to physical observables are such that 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eigenvalue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spectrum of each has no degeneracy. The eigenvalue equation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8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the eigenvalue equation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800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all of the following statements that are correct  about measurements in a generic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and then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joint probability 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l-GR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Ψ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FontTx/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and then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joint probability (w.r.t.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on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the wave function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Ψ</m:t>
                            </m:r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collapses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after the measurement of observable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If you measure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measuring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first, the probability of obtaining a particular eigenvalue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l-GR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Ψ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I only 	B. II only	 C. III only	 D. I and III only 		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II and III only </a:t>
                </a:r>
                <a:endParaRPr 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1999" cy="668112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39" r="-1500" b="-1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815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2000" cy="606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choose all of the following statements that are correct. (Hint: The standard form of a Gaussian function peaked about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a standard deviation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given by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.)</m:t>
                    </m:r>
                  </m:oMath>
                </a14:m>
                <a:endParaRPr lang="en-US" sz="28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increases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decreases.</a:t>
                </a:r>
              </a:p>
              <a:p>
                <a:pPr marL="400050" indent="-400050">
                  <a:buFontTx/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increases.</a:t>
                </a:r>
              </a:p>
              <a:p>
                <a:pPr marL="400050" indent="-400050">
                  <a:buFontTx/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product of the standard deviations (uncertainties) of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same for all Gaussian functions of the type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regardless of the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FontTx/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I only 	B. II only 	C. III only	 D. I and III only 	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II and III only </a:t>
                </a:r>
                <a:endParaRPr 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2000" cy="6066276"/>
              </a:xfrm>
              <a:prstGeom prst="rect">
                <a:avLst/>
              </a:prstGeom>
              <a:blipFill rotWithShape="0"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580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246888"/>
                <a:ext cx="12192000" cy="504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which is highly localized in space can be approximated as a Dirac delta function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Which of the following is the correct Fourier transform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 delta function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localized at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𝑖𝑘𝑥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𝑖𝑘𝑥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46888"/>
                <a:ext cx="12192000" cy="504298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330" r="-1650" b="-2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606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8872" y="356616"/>
                <a:ext cx="11960352" cy="4232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one of the following is correct about the delta function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(Hint: perform an inverse Fourier transform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.)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𝑖𝑘𝑥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𝑖𝑘𝑥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𝑖𝑘𝑥</m:t>
                            </m:r>
                          </m:sup>
                        </m:s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nary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b="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𝑖𝑘𝑥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72" y="356616"/>
                <a:ext cx="11960352" cy="4232954"/>
              </a:xfrm>
              <a:prstGeom prst="rect">
                <a:avLst/>
              </a:prstGeom>
              <a:blipFill rotWithShape="0">
                <a:blip r:embed="rId2"/>
                <a:stretch>
                  <a:fillRect l="-1070" t="-1585" b="-3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72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561474"/>
                <a:ext cx="12191999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that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wave packet of a quantum mechanical particle is highly peaked and can be approximately described as a delta function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Choose all of the following statements that are correct about the wave function of the particle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Ignore normalization issues. Something is well-defined when it has a probability distribution highly peaked about its mean value.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momentum of the particle is well defined.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position of the particle is well defined. 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delta function is a linear combination of infinitely many momentum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momentum of the particle is not at all well defined. </a:t>
                </a:r>
              </a:p>
              <a:p>
                <a:pPr marL="400050" indent="-400050"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I only 	B. II only 	C. III only 	D. I and II only  	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II and III only   </a:t>
                </a:r>
              </a:p>
              <a:p>
                <a:pPr marL="400050" indent="-400050">
                  <a:buAutoNum type="romanUcPeriod"/>
                </a:pP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1474"/>
                <a:ext cx="12191999" cy="5539978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100" r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2142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27992" cy="6791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</a:t>
                </a:r>
              </a:p>
              <a:p>
                <a:endParaRPr lang="en-US" sz="2400" i="1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FontTx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 particle with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for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zero elsewhere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another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1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𝑧𝑒𝑟𝑜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𝑒𝑙𝑠𝑒𝑤h𝑒𝑟𝑒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have the same uncertainty in momentum 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II.  A particle with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o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𝑧𝑒𝑟𝑜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𝑒𝑙𝑠𝑒𝑤h𝑒𝑟𝑒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another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&lt;2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𝑧𝑒𝑟𝑜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𝑒𝑙𝑠𝑒𝑤h𝑒𝑟𝑒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have the same uncertainty in momentum 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4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III. The uncertainty in the position of a particle with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time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		B. I and II 		C. I and III only 	D. II and III only 	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27992" cy="6791988"/>
              </a:xfrm>
              <a:prstGeom prst="rect">
                <a:avLst/>
              </a:prstGeom>
              <a:blipFill rotWithShape="0">
                <a:blip r:embed="rId2"/>
                <a:stretch>
                  <a:fillRect l="-754" t="-718" r="-1256" b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963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609600"/>
                <a:ext cx="12192000" cy="5109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at time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momentum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given as a function of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explicitly. Choose all of the following statements that are correct.</a:t>
                </a:r>
              </a:p>
              <a:p>
                <a:pPr lvl="0"/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lvl="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possible to determine the uncertainty in the position of the particle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knowing the Hamiltonian of the system.</a:t>
                </a:r>
              </a:p>
              <a:p>
                <a:pPr marL="400050" lvl="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possible to determine the uncertainty in the position of the particle at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without knowing the Hamiltonian of the system.</a:t>
                </a:r>
              </a:p>
              <a:p>
                <a:pPr marL="400050" lvl="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a given time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if the momentum space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given explicitly, then the position space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determined by a Fourier Transform.</a:t>
                </a:r>
              </a:p>
              <a:p>
                <a:pPr marL="400050" lvl="0" indent="-400050"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A.I only 	B. II only 	C. III only 	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I and III only 	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00"/>
                <a:ext cx="12192000" cy="5109091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952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1999" cy="4746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three-dimensional free particle, choose all of the following pairs of observables which can be measured simultaneously in a given quantum state.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only 	B. I and II only 	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I and III only 	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II, III, and IV 	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pPr marL="400050" indent="-400050">
                  <a:buAutoNum type="romanUcPeriod"/>
                </a:pP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1999" cy="4746171"/>
              </a:xfrm>
              <a:prstGeom prst="rect">
                <a:avLst/>
              </a:prstGeom>
              <a:blipFill rotWithShape="0">
                <a:blip r:embed="rId2"/>
                <a:stretch>
                  <a:fillRect l="-1000" t="-1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09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12192000" cy="5863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Hermitian operators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compatible when the commutator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incompatible when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incompatible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operators with non-degenerate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is impossible to find a complete set of simultaneous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compatible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operators with non-degenerate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is impossible to find a complete set of simultaneous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AutoNum type="roman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8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incompatible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operators with non-degenerate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eigenstates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it is possible to infer the value of the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the measurement of the observable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returns a particle value for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00050" indent="-400050">
                  <a:buAutoNum type="romanUcPeriod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I only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B. II only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III only 	D. I and III only 	E. II and III only 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12192000" cy="5863015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24" b="-2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008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4414</TotalTime>
  <Words>426</Words>
  <Application>Microsoft Office PowerPoint</Application>
  <PresentationFormat>Widescreen</PresentationFormat>
  <Paragraphs>102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SimSun</vt:lpstr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marshman</dc:creator>
  <cp:lastModifiedBy>emily marshman</cp:lastModifiedBy>
  <cp:revision>41</cp:revision>
  <cp:lastPrinted>2014-10-30T18:53:08Z</cp:lastPrinted>
  <dcterms:created xsi:type="dcterms:W3CDTF">2014-10-30T00:54:14Z</dcterms:created>
  <dcterms:modified xsi:type="dcterms:W3CDTF">2014-11-17T19:58:26Z</dcterms:modified>
</cp:coreProperties>
</file>