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4" r:id="rId2"/>
    <p:sldId id="256" r:id="rId3"/>
    <p:sldId id="267" r:id="rId4"/>
    <p:sldId id="268" r:id="rId5"/>
    <p:sldId id="260" r:id="rId6"/>
    <p:sldId id="265" r:id="rId7"/>
    <p:sldId id="258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92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BC8C2-E493-41F5-9B57-0E0EC2801110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47F14-60E8-4DAF-AE9F-F482469D2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967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5AD9-EB0E-4BBE-AFA0-506CD10126FE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9742F-EDF4-4F0D-97F9-B313B9887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3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5AD9-EB0E-4BBE-AFA0-506CD10126FE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9742F-EDF4-4F0D-97F9-B313B9887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892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5AD9-EB0E-4BBE-AFA0-506CD10126FE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9742F-EDF4-4F0D-97F9-B313B9887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2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5AD9-EB0E-4BBE-AFA0-506CD10126FE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9742F-EDF4-4F0D-97F9-B313B9887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15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5AD9-EB0E-4BBE-AFA0-506CD10126FE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9742F-EDF4-4F0D-97F9-B313B9887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14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5AD9-EB0E-4BBE-AFA0-506CD10126FE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9742F-EDF4-4F0D-97F9-B313B9887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852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5AD9-EB0E-4BBE-AFA0-506CD10126FE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9742F-EDF4-4F0D-97F9-B313B9887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26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5AD9-EB0E-4BBE-AFA0-506CD10126FE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9742F-EDF4-4F0D-97F9-B313B9887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24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5AD9-EB0E-4BBE-AFA0-506CD10126FE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9742F-EDF4-4F0D-97F9-B313B9887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642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5AD9-EB0E-4BBE-AFA0-506CD10126FE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9742F-EDF4-4F0D-97F9-B313B9887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177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5AD9-EB0E-4BBE-AFA0-506CD10126FE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9742F-EDF4-4F0D-97F9-B313B9887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2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25AD9-EB0E-4BBE-AFA0-506CD10126FE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9742F-EDF4-4F0D-97F9-B313B9887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727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160"/>
            <a:ext cx="9144000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6.1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statements that are correct about the free electron gas model.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free electron gas model takes into account electron-electron repulsion.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free electron gas model assumes that the ions in the solid are uniformly distributed and cancel out the charge of the free electrons.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“free electrons”  in the free electron gas model refer to all of the electrons in each atom in the solid.   </a:t>
            </a:r>
          </a:p>
          <a:p>
            <a:pPr marL="342900" indent="-342900">
              <a:buFont typeface="+mj-lt"/>
              <a:buAutoNum type="arabicParenR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UcPeriod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only  B.  2 only  C.  1 and 2 only  D.  2 and 3 only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 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None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above.  </a:t>
            </a:r>
          </a:p>
          <a:p>
            <a:pPr marL="342900" indent="-342900">
              <a:buFont typeface="+mj-lt"/>
              <a:buAutoNum type="arabicParenR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arenR"/>
            </a:pPr>
            <a:endParaRPr lang="en-US" dirty="0" smtClean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961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0"/>
                <a:ext cx="9144000" cy="6830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6.2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the 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-space for a free electron gas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model in a three dimensional solid. 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rabicParenBoth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-space, each point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  <m:r>
                      <a:rPr lang="en-US" sz="2800" b="0" i="0" smtClean="0">
                        <a:latin typeface="Cambria Math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represents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wave vector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Because the momentum can be written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=ℏ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-space can be treated as the momentum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space.</a:t>
                </a:r>
                <a:endParaRPr lang="en-US" sz="28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In 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-space, each single-particle state occupies a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volume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volume of the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box in which the free electrons are.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B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2 only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C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1 and 2 only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D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2 and 3 only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830716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92" r="-2200" b="-1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766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706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6.3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free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electron gas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 </a:t>
                </a:r>
                <a:r>
                  <a:rPr lang="en-US" sz="28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three dimensions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Include spin when relevant.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volume of a shell of thickness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𝑑𝑘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the relevant octant in </a:t>
                </a:r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space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8</m:t>
                        </m:r>
                      </m:den>
                    </m:f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</a:rPr>
                          <m:t>4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𝑑𝑘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number of electron states in each shell is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</a:rPr>
                              <m:t>8</m:t>
                            </m:r>
                          </m:den>
                        </m:f>
                        <m:d>
                          <m:d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4</m:t>
                            </m:r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𝑑𝑘</m:t>
                        </m:r>
                      </m:num>
                      <m:den>
                        <m:f>
                          <m:f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800" b="0" i="1" smtClean="0">
                                <a:latin typeface="Cambria Math"/>
                              </a:rPr>
                              <m:t>𝑉</m:t>
                            </m:r>
                          </m:den>
                        </m:f>
                      </m:den>
                    </m:f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𝑉𝑘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/>
                          </a:rPr>
                          <m:t>𝑑𝑘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 The energy of a shell of thickness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𝑑𝑘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is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𝑑𝐸</m:t>
                    </m:r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𝑘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𝑚</m:t>
                        </m:r>
                      </m:den>
                    </m:f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𝑉</m:t>
                        </m:r>
                      </m:num>
                      <m:den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</a:rPr>
                      <m:t>𝑑𝑘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    B.  3 only      C.  1 and 2 only    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1 and 3 only  E.  All of the above.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706195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09" r="-2600" b="-1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853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15240"/>
                <a:ext cx="9144000" cy="6544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6.4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a free electron gas system </a:t>
                </a:r>
                <a:r>
                  <a:rPr lang="en-US" sz="28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:r>
                  <a:rPr lang="en-US" sz="28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 dimensions for a solid with area </a:t>
                </a:r>
                <a:r>
                  <a:rPr lang="en-US" sz="2800" i="1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Include spin when relevant.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area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a shell of thickness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/>
                        <a:cs typeface="Times New Roman" panose="02020603050405020304" pitchFamily="18" charset="0"/>
                      </a:rPr>
                      <m:t>𝑑𝑘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relevant quadrant in </a:t>
                </a:r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space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4</m:t>
                        </m:r>
                      </m:den>
                    </m:f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𝑘</m:t>
                        </m:r>
                      </m:e>
                    </m:d>
                    <m:r>
                      <a:rPr lang="en-US" sz="2800" i="1">
                        <a:latin typeface="Cambria Math"/>
                        <a:ea typeface="Cambria Math"/>
                      </a:rPr>
                      <m:t>𝑑𝑘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number of electron states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each shell is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>
                            <a:latin typeface="Cambria Math"/>
                          </a:rPr>
                          <m:t>2</m:t>
                        </m:r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∙</m:t>
                        </m:r>
                        <m:f>
                          <m:f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  <m:d>
                          <m:d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𝑑𝑘</m:t>
                        </m:r>
                      </m:num>
                      <m:den>
                        <m:f>
                          <m:f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800" b="0" i="1" smtClean="0">
                                <a:latin typeface="Cambria Math"/>
                              </a:rPr>
                              <m:t>𝐴</m:t>
                            </m:r>
                          </m:den>
                        </m:f>
                      </m:den>
                    </m:f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𝐴𝑘𝑑𝑘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den>
                    </m:f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 The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energy of the shell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thickness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𝑑𝑘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𝑑𝐸</m:t>
                    </m:r>
                    <m:r>
                      <a:rPr lang="en-US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𝑘</m:t>
                            </m:r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  <m:r>
                          <a:rPr lang="en-US" sz="2800" i="1">
                            <a:latin typeface="Cambria Math"/>
                          </a:rPr>
                          <m:t>𝑚</m:t>
                        </m:r>
                      </m:den>
                    </m:f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den>
                    </m:f>
                    <m:r>
                      <a:rPr lang="en-US" sz="2800" b="0" i="1" smtClean="0">
                        <a:latin typeface="Cambria Math"/>
                      </a:rPr>
                      <m:t>𝑘</m:t>
                    </m:r>
                    <m:r>
                      <a:rPr lang="en-US" sz="2800" i="1">
                        <a:latin typeface="Cambria Math"/>
                      </a:rPr>
                      <m:t>𝑑𝑘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    B.  3 only      C.  1 and 2 only     D.  1 and 3 only  E.  All of the above.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"/>
                <a:ext cx="9144000" cy="6544099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32" r="-2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9539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6.5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Cubes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same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atom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density have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2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sodium atoms respectively. Choose all of the following statements that are correct.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=0K, the Fermi energy of sodium in cube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larger than the Fermi energy of sodium in cube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=0K, the total energy of the electrons in cube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larger than the total energy of the electrons in cube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slowly compress the volume of cube A , the total energy of the electrons in cube A will increase. 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1 only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B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    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1 and 2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     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2 and 3 only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all of the above</a:t>
            </a:r>
          </a:p>
        </p:txBody>
      </p:sp>
    </p:spTree>
    <p:extLst>
      <p:ext uri="{BB962C8B-B14F-4D97-AF65-F5344CB8AC3E}">
        <p14:creationId xmlns:p14="http://schemas.microsoft.com/office/powerpoint/2010/main" val="82946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29640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6.6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statements that are true about Bloch’s Theorem.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Bloch’s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theorem says that the stationary state wave function is periodic when the potential energy is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periodic. 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Bloch’s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theorem says that the probability density for finding the particle in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stationary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 is periodic when the potential energy is periodic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Bloch’s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theorem applies to the stationary state wave function for any periodic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potential. </a:t>
            </a:r>
          </a:p>
          <a:p>
            <a:pPr marL="514350" indent="-514350">
              <a:buFont typeface="+mj-lt"/>
              <a:buAutoNum type="arabicParenR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UcPeriod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only  B.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only  C.  1 and 3 only  D.  2 and 3 only 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 None of the above.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34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-35560" y="0"/>
                <a:ext cx="9144000" cy="7014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6.7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qualitative behavior of solids can be understood by representing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non-interacting electrons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 dimensional periodic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potential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𝑉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d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</a:t>
                </a:r>
                <a:r>
                  <a:rPr lang="en-US" sz="28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necessarily correct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about the stationary state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wavefunctions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single electron in the periodic potential.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d>
                    <m:r>
                      <a:rPr lang="en-US" sz="2800" b="0" i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𝑖𝐾𝑎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real constant.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d>
                    <m:r>
                      <a:rPr lang="en-US" sz="2800" b="0" i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𝑖𝑘𝑎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ℏ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momentum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electron.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    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 2 only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C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3 only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D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1 and 2 only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1 and 3 only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5560" y="0"/>
                <a:ext cx="9144000" cy="7014356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69" r="-2200" b="-1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9463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810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6.8</a:t>
                </a:r>
              </a:p>
              <a:p>
                <a:pPr algn="ctr"/>
                <a:endParaRPr lang="en-US" sz="28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stationary state </a:t>
                </a:r>
                <a:r>
                  <a:rPr lang="en-US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wavefunctions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d>
                      <m:dPr>
                        <m:ctrlPr>
                          <a:rPr lang="en-US" sz="28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a single electron in the periodic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potential with periodicity </a:t>
                </a:r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sz="280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8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𝑖𝐾𝑎</m:t>
                        </m:r>
                      </m:sup>
                    </m:sSup>
                    <m:r>
                      <a:rPr lang="en-US" sz="28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r>
                      <a:rPr lang="en-US" sz="28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8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real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constant.  Choose all of the following statements that are true about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this system.   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8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related to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energy of the system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2800" b="0" i="0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ℏ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𝑚</m:t>
                        </m:r>
                      </m:den>
                    </m:f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28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related to the eigenvalue of displacement operator that acts on a function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position and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translates it by an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amount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i.e., 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latin typeface="Cambria Math"/>
                        <a:cs typeface="Times New Roman" panose="02020603050405020304" pitchFamily="18" charset="0"/>
                      </a:rPr>
                      <m:t>𝐷𝑓</m:t>
                    </m:r>
                    <m:d>
                      <m:dPr>
                        <m:ctrlPr>
                          <a:rPr lang="en-US" sz="28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sz="2800" b="0" i="1" dirty="0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0" i="1" dirty="0" smtClean="0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2800" b="0" i="1" dirty="0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dirty="0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800" b="0" i="1" dirty="0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2800" b="0" i="1" dirty="0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where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displacement operator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𝐷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always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commutes with the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Hamiltonian.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8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called crystal momentum because it is related to symmetry under discrete translation by a lattice constant.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3 only  D.  2 and 3 only  E.  All of the above.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810519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95" r="-1933" b="-16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2522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1554</TotalTime>
  <Words>1114</Words>
  <Application>Microsoft Office PowerPoint</Application>
  <PresentationFormat>On-screen Show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</cp:lastModifiedBy>
  <cp:revision>28</cp:revision>
  <dcterms:created xsi:type="dcterms:W3CDTF">2014-02-06T15:14:26Z</dcterms:created>
  <dcterms:modified xsi:type="dcterms:W3CDTF">2014-02-11T00:59:01Z</dcterms:modified>
</cp:coreProperties>
</file>