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56" r:id="rId5"/>
    <p:sldId id="258" r:id="rId6"/>
    <p:sldId id="259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9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2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1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29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07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46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4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4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67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95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0C52C-5047-42CF-A966-92A38DD7F585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BF262-F948-4CF3-A23F-A38BDF365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7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36786"/>
                <a:ext cx="9144000" cy="7144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9.1</a:t>
                </a:r>
                <a:endParaRPr lang="en-US" sz="2400" b="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𝑄</m:t>
                    </m:r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4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 represents the number of microstates (distinct states) in a particular configuration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4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…).  To find the configuration for which the number of microstates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𝑄</m:t>
                    </m:r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4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 is maximum, we can use the method of Lagrange multipliers.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𝐺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ln</m:t>
                    </m:r>
                    <m:r>
                      <a:rPr lang="en-US" sz="2400" b="0" i="1" smtClean="0">
                        <a:latin typeface="Cambria Math"/>
                      </a:rPr>
                      <m:t>𝑄</m:t>
                    </m:r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nary>
                          <m:naryPr>
                            <m:chr m:val="∑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nary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[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−</m:t>
                    </m:r>
                    <m:nary>
                      <m:naryPr>
                        <m:chr m:val="∑"/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=1</m:t>
                        </m:r>
                      </m:sub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]</m:t>
                        </m:r>
                      </m:e>
                    </m:nary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  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use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/>
                        <a:cs typeface="Times New Roman" panose="02020603050405020304" pitchFamily="18" charset="0"/>
                      </a:rPr>
                      <m:t>ln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𝑄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instead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𝑄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because both have the same maximum but the logarithmic function reduces the complexity of the calculation.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b="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=1</m:t>
                        </m:r>
                      </m:sub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</m:e>
                    </m:nary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4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=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</m:nary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constraints on the function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𝑄</m:t>
                    </m:r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4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𝑄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maximum, we must have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𝜕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𝐺</m:t>
                        </m:r>
                      </m:num>
                      <m:den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𝜕</m:t>
                        </m:r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2 only  C.  1 and 2 only  D.  1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786"/>
                <a:ext cx="9144000" cy="7144392"/>
              </a:xfrm>
              <a:prstGeom prst="rect">
                <a:avLst/>
              </a:prstGeom>
              <a:blipFill rotWithShape="1">
                <a:blip r:embed="rId2"/>
                <a:stretch>
                  <a:fillRect l="-1000" t="-683" r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5675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685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9.2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𝑄</m:t>
                    </m:r>
                    <m:r>
                      <a:rPr lang="en-US" sz="24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 represents the number of microstates (distinct states) in a particular configuration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…).  To find the configuration for which the number of microstates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𝑄</m:t>
                    </m:r>
                    <m:r>
                      <a:rPr lang="en-US" sz="24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 is maximum, we can use the method of Lagrange multipliers. 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𝐺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ln</m:t>
                    </m:r>
                    <m:r>
                      <a:rPr lang="en-US" sz="2400" i="1">
                        <a:latin typeface="Cambria Math"/>
                      </a:rPr>
                      <m:t>𝑄</m:t>
                    </m:r>
                    <m:r>
                      <a:rPr lang="en-US" sz="2400" i="1">
                        <a:latin typeface="Cambria Math"/>
                      </a:rPr>
                      <m:t>+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𝛼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𝑁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−</m:t>
                        </m:r>
                        <m:nary>
                          <m:naryPr>
                            <m:chr m:val="∑"/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nary>
                      </m:e>
                    </m:d>
                    <m:r>
                      <a:rPr lang="en-US" sz="2400" i="1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[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−</m:t>
                    </m:r>
                    <m:nary>
                      <m:naryPr>
                        <m:chr m:val="∑"/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=1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]</m:t>
                        </m:r>
                      </m:e>
                    </m:nary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correct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about maximizing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𝑄</m:t>
                    </m:r>
                    <m:r>
                      <a:rPr lang="en-US" sz="24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,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…)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particles are distinguishable, the most probable occupation numbers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𝛼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𝛽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agrange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multiplier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related to the chemical potential as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𝜇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𝑇</m:t>
                        </m:r>
                        <m:r>
                          <a:rPr lang="en-US" sz="2400" b="1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agrange multiplier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related to the temperature as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𝑘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Boltzmann’s constant.</a:t>
                </a: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1 and 2 only  C.  1 and 3 only  D.  2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above.</a:t>
                </a:r>
              </a:p>
              <a:p>
                <a:pPr marL="457200" indent="-457200">
                  <a:buFont typeface="+mj-lt"/>
                  <a:buAutoNum type="arabicParenR"/>
                </a:pP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685437"/>
              </a:xfrm>
              <a:prstGeom prst="rect">
                <a:avLst/>
              </a:prstGeom>
              <a:blipFill rotWithShape="1">
                <a:blip r:embed="rId2"/>
                <a:stretch>
                  <a:fillRect l="-1000" t="-634" r="-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1167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10160" y="0"/>
                <a:ext cx="9144000" cy="6498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9.3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𝜖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most probable number of particles in a particular single-particle state with energy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𝜖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𝜖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most probable number of particles with single particle energy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</a:rPr>
                      <m:t>𝜖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divided by the degeneracy of that single particle state with energy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</a:rPr>
                      <m:t>𝜖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𝜖</m:t>
                        </m:r>
                      </m:e>
                    </m:d>
                    <m:r>
                      <a:rPr lang="en-US" sz="28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8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𝜖</m:t>
                                </m:r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28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𝜇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n-US" sz="2800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distinguishable particles.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2800" i="1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𝜖</m:t>
                        </m:r>
                      </m:e>
                    </m:d>
                    <m:r>
                      <a:rPr lang="en-US" sz="2800" i="1">
                        <a:latin typeface="Cambria Math"/>
                        <a:ea typeface="Cambria Math"/>
                      </a:rPr>
                      <m:t>&lt;1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all single particle states with energy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</a:rPr>
                      <m:t>𝜖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only  B.  3 only  C.  1 and 2 only D.  2 and 3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160" y="0"/>
                <a:ext cx="9144000" cy="6498574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38" b="-1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2133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15240"/>
                <a:ext cx="9144000" cy="6142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9.4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Maxwell-Boltzmann distribution (MBD) is </a:t>
                </a:r>
                <a:endParaRPr lang="en-US" sz="2800" b="0" i="1" dirty="0" smtClean="0">
                  <a:latin typeface="Cambria Math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−(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𝜀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𝜇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)/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Maxwell-Boltzmann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distribution applies to classical distinguishable particles.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represents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energy of a single particle state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high temperature limit,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Fermi-Dirac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Bose-Einstein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statistics reduce to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MBD.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B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2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   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1 and 2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D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240"/>
                <a:ext cx="9144000" cy="6142644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93" b="-1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8938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35560"/>
                <a:ext cx="9144000" cy="7109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9.5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non-interacting fermions.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Fermi-Dirac distribution, the chemical potential at absolute zero T is equal to 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ermi energy,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𝜇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finite temperatures, if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𝜇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𝜖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most probable number of particles in a particular single particle state with energy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𝜖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𝜖</m:t>
                        </m:r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=1/2.</m:t>
                    </m:r>
                  </m:oMath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T</a:t>
                </a:r>
                <a:r>
                  <a:rPr lang="en-US" sz="28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he chemical potential for a </a:t>
                </a:r>
                <a:r>
                  <a:rPr lang="en-US" sz="2800" dirty="0" err="1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fermionic</a:t>
                </a:r>
                <a:r>
                  <a:rPr lang="en-US" sz="28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system is always less than zero, 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𝜇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&lt;0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1 and 2 only  C.  1 and 3 only  D.  2 and 3 only  E.  All of the above.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560"/>
                <a:ext cx="9144000" cy="7109639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58" r="-1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5981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12357"/>
                <a:ext cx="9144000" cy="6555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9.6</a:t>
                </a:r>
              </a:p>
              <a:p>
                <a:pPr algn="ctr"/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non-interacting bosons.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rabicParenBoth"/>
                </a:pPr>
                <a:r>
                  <a:rPr lang="en-US" sz="2800" b="0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The chemical potential for a </a:t>
                </a:r>
                <a:r>
                  <a:rPr lang="en-US" sz="2800" dirty="0" err="1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bosonic</a:t>
                </a:r>
                <a:r>
                  <a:rPr lang="en-US" sz="2800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system is always less than zero, 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𝜇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</m:d>
                    <m:r>
                      <a:rPr lang="en-US" sz="2800" i="1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514350" indent="-514350">
                  <a:buAutoNum type="arabicParenBoth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the temperature decreases, the chemical potential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𝜇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increases.</a:t>
                </a:r>
              </a:p>
              <a:p>
                <a:pPr marL="514350" indent="-514350">
                  <a:buAutoNum type="arabicParenBoth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Bose-Einstein condensate can occur at low temperatures when a macroscopic number of bosons occupy the lowest single particle state or ground state.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 only B. 2 only C. 3 only D. 1 and 2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2357"/>
                <a:ext cx="9144000" cy="6555641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30" r="-1467" b="-1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5250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5490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9.7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𝑑</m:t>
                    </m:r>
                    <m:r>
                      <a:rPr lang="en-US" sz="2800" i="1">
                        <a:latin typeface="Cambria Math"/>
                      </a:rPr>
                      <m:t>(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𝜖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is the density of states for single particle states with energy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𝜖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three dimensions,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𝑑</m:t>
                    </m:r>
                    <m:r>
                      <a:rPr lang="en-US" sz="2800" i="1">
                        <a:latin typeface="Cambria Math"/>
                      </a:rPr>
                      <m:t>(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𝜖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proportional to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𝜖</m:t>
                        </m:r>
                      </m:e>
                    </m:ra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two dimensions,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𝑑</m:t>
                    </m:r>
                    <m:r>
                      <a:rPr lang="en-US" sz="2800" i="1">
                        <a:latin typeface="Cambria Math"/>
                      </a:rPr>
                      <m:t>(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𝜖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constant.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one dimension,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𝑑</m:t>
                    </m:r>
                    <m:r>
                      <a:rPr lang="en-US" sz="2800" i="1">
                        <a:latin typeface="Cambria Math"/>
                      </a:rPr>
                      <m:t>(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𝜖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proportional to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 smtClean="0">
                                <a:latin typeface="Cambria Math"/>
                                <a:ea typeface="Cambria Math"/>
                              </a:rPr>
                              <m:t>𝜖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only  B.  1 and 2 only  C.  1 and 3 only  D.  2 and 3 only  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5490093"/>
              </a:xfrm>
              <a:prstGeom prst="rect">
                <a:avLst/>
              </a:prstGeom>
              <a:blipFill rotWithShape="1">
                <a:blip r:embed="rId2"/>
                <a:stretch>
                  <a:fillRect l="-1333" t="-1110" r="-1267" b="-2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6336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1069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17</cp:revision>
  <dcterms:created xsi:type="dcterms:W3CDTF">2014-02-17T20:45:59Z</dcterms:created>
  <dcterms:modified xsi:type="dcterms:W3CDTF">2014-02-20T14:44:58Z</dcterms:modified>
</cp:coreProperties>
</file>