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63" r:id="rId4"/>
    <p:sldId id="265" r:id="rId5"/>
    <p:sldId id="262" r:id="rId6"/>
    <p:sldId id="260" r:id="rId7"/>
    <p:sldId id="258" r:id="rId8"/>
    <p:sldId id="261" r:id="rId9"/>
    <p:sldId id="259" r:id="rId10"/>
    <p:sldId id="264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7" d="100"/>
          <a:sy n="47" d="100"/>
        </p:scale>
        <p:origin x="-118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F3027A-2029-4EF1-83DA-EF341B3C15AD}" type="datetimeFigureOut">
              <a:rPr lang="en-US" smtClean="0"/>
              <a:t>1/23/2014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BCCD5-A004-4F47-9719-1501895C57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75224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F3027A-2029-4EF1-83DA-EF341B3C15AD}" type="datetimeFigureOut">
              <a:rPr lang="en-US" smtClean="0"/>
              <a:t>1/23/2014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BCCD5-A004-4F47-9719-1501895C57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43293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F3027A-2029-4EF1-83DA-EF341B3C15AD}" type="datetimeFigureOut">
              <a:rPr lang="en-US" smtClean="0"/>
              <a:t>1/23/2014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BCCD5-A004-4F47-9719-1501895C57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74424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F3027A-2029-4EF1-83DA-EF341B3C15AD}" type="datetimeFigureOut">
              <a:rPr lang="en-US" smtClean="0"/>
              <a:t>1/23/2014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BCCD5-A004-4F47-9719-1501895C57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58275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F3027A-2029-4EF1-83DA-EF341B3C15AD}" type="datetimeFigureOut">
              <a:rPr lang="en-US" smtClean="0"/>
              <a:t>1/23/2014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BCCD5-A004-4F47-9719-1501895C57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9144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F3027A-2029-4EF1-83DA-EF341B3C15AD}" type="datetimeFigureOut">
              <a:rPr lang="en-US" smtClean="0"/>
              <a:t>1/23/2014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BCCD5-A004-4F47-9719-1501895C57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36878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F3027A-2029-4EF1-83DA-EF341B3C15AD}" type="datetimeFigureOut">
              <a:rPr lang="en-US" smtClean="0"/>
              <a:t>1/23/2014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BCCD5-A004-4F47-9719-1501895C57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994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F3027A-2029-4EF1-83DA-EF341B3C15AD}" type="datetimeFigureOut">
              <a:rPr lang="en-US" smtClean="0"/>
              <a:t>1/23/2014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BCCD5-A004-4F47-9719-1501895C57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89673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F3027A-2029-4EF1-83DA-EF341B3C15AD}" type="datetimeFigureOut">
              <a:rPr lang="en-US" smtClean="0"/>
              <a:t>1/23/2014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BCCD5-A004-4F47-9719-1501895C57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71901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F3027A-2029-4EF1-83DA-EF341B3C15AD}" type="datetimeFigureOut">
              <a:rPr lang="en-US" smtClean="0"/>
              <a:t>1/23/2014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BCCD5-A004-4F47-9719-1501895C57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0763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F3027A-2029-4EF1-83DA-EF341B3C15AD}" type="datetimeFigureOut">
              <a:rPr lang="en-US" smtClean="0"/>
              <a:t>1/23/2014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BCCD5-A004-4F47-9719-1501895C57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47873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F3027A-2029-4EF1-83DA-EF341B3C15AD}" type="datetimeFigureOut">
              <a:rPr lang="en-US" smtClean="0"/>
              <a:t>1/23/2014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EBCCD5-A004-4F47-9719-1501895C57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2488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144000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QM2 Concept test </a:t>
            </a:r>
            <a:r>
              <a:rPr lang="en-US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3.1</a:t>
            </a:r>
          </a:p>
          <a:p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Choose all of the following statements that are correct about bosons. </a:t>
            </a:r>
          </a:p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(1) The spin of a boson is an integer. </a:t>
            </a:r>
          </a:p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(2) The overall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wavefunction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identical bosons can be anti-symmetric. </a:t>
            </a:r>
          </a:p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(3) Two bosons cannot occupy the same quantum state. </a:t>
            </a:r>
          </a:p>
          <a:p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A. 1 only B. 2 only C. 1 and 2 only D. 1 and 3 only </a:t>
            </a:r>
          </a:p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E. All of the above</a:t>
            </a:r>
          </a:p>
        </p:txBody>
      </p:sp>
    </p:spTree>
    <p:extLst>
      <p:ext uri="{BB962C8B-B14F-4D97-AF65-F5344CB8AC3E}">
        <p14:creationId xmlns:p14="http://schemas.microsoft.com/office/powerpoint/2010/main" val="18307450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Box 1"/>
              <p:cNvSpPr txBox="1"/>
              <p:nvPr/>
            </p:nvSpPr>
            <p:spPr>
              <a:xfrm>
                <a:off x="0" y="0"/>
                <a:ext cx="9144000" cy="68941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6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QM2 Concept test 3.10</a:t>
                </a:r>
              </a:p>
              <a:p>
                <a:endParaRPr lang="en-US" sz="2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Suppose at time </a:t>
                </a:r>
                <a14:m>
                  <m:oMath xmlns:m="http://schemas.openxmlformats.org/officeDocument/2006/math">
                    <m:r>
                      <a:rPr lang="en-US" sz="2600" i="1" dirty="0" smtClean="0">
                        <a:latin typeface="Cambria Math"/>
                        <a:cs typeface="Times New Roman" panose="02020603050405020304" pitchFamily="18" charset="0"/>
                      </a:rPr>
                      <m:t>𝑡</m:t>
                    </m:r>
                    <m:r>
                      <a:rPr lang="en-US" sz="2600" i="1" dirty="0" smtClean="0">
                        <a:latin typeface="Cambria Math"/>
                        <a:cs typeface="Times New Roman" panose="02020603050405020304" pitchFamily="18" charset="0"/>
                      </a:rPr>
                      <m:t>=0</m:t>
                    </m:r>
                  </m:oMath>
                </a14:m>
                <a:r>
                  <a:rPr lang="en-US" sz="2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60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60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𝜓</m:t>
                        </m:r>
                      </m:e>
                      <m:sub>
                        <m:r>
                          <a:rPr lang="en-US" sz="26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𝑎</m:t>
                        </m:r>
                      </m:sub>
                    </m:sSub>
                    <m:d>
                      <m:dPr>
                        <m:ctrlPr>
                          <a:rPr lang="en-US" sz="2600" b="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US" sz="26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</m:d>
                  </m:oMath>
                </a14:m>
                <a:r>
                  <a:rPr lang="en-US" sz="2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is </a:t>
                </a:r>
                <a:r>
                  <a:rPr lang="en-US" sz="2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</a:t>
                </a:r>
                <a:r>
                  <a:rPr lang="en-US" sz="2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wavefunction</a:t>
                </a:r>
                <a:r>
                  <a:rPr lang="en-US" sz="2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for particle 1 in a potential energy well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60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60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𝜓</m:t>
                        </m:r>
                      </m:e>
                      <m:sub>
                        <m:r>
                          <a:rPr lang="en-US" sz="2600" b="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𝑏</m:t>
                        </m:r>
                      </m:sub>
                    </m:sSub>
                    <m:d>
                      <m:dPr>
                        <m:ctrlPr>
                          <a:rPr lang="en-US" sz="2600" b="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US" sz="26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</m:d>
                    <m:r>
                      <a:rPr lang="en-US" sz="2600" b="0" i="1" smtClean="0">
                        <a:latin typeface="Cambria Math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en-US" sz="2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is the </a:t>
                </a:r>
                <a:r>
                  <a:rPr lang="en-US" sz="2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wavefunction</a:t>
                </a:r>
                <a:r>
                  <a:rPr lang="en-US" sz="2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for particle 2 in the same well. Particles 1 and 2 are non-interacting. Choose all of the following statements that are correct for this two-particle system. </a:t>
                </a:r>
                <a:r>
                  <a:rPr lang="en-US" sz="2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Ignore spin. </a:t>
                </a:r>
                <a14:m>
                  <m:oMath xmlns:m="http://schemas.openxmlformats.org/officeDocument/2006/math">
                    <m:r>
                      <a:rPr lang="en-US" sz="2600" i="1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𝐴</m:t>
                    </m:r>
                  </m:oMath>
                </a14:m>
                <a:r>
                  <a:rPr lang="en-US" sz="2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is a normalization constant.</a:t>
                </a:r>
              </a:p>
              <a:p>
                <a:pPr marL="457200" indent="-457200">
                  <a:buAutoNum type="arabicParenBoth"/>
                </a:pPr>
                <a:r>
                  <a:rPr lang="en-US" sz="2600" dirty="0" smtClean="0">
                    <a:ea typeface="Cambria Math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2600" i="1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Ψ</m:t>
                    </m:r>
                    <m:d>
                      <m:dPr>
                        <m:ctrlPr>
                          <a:rPr lang="en-US" sz="2600" b="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600" b="0" i="1" smtClean="0">
                                <a:latin typeface="Cambria Math"/>
                                <a:ea typeface="Cambria Math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sz="2600" b="0" i="1" smtClean="0">
                                <a:latin typeface="Cambria Math"/>
                                <a:ea typeface="Cambria Math"/>
                                <a:cs typeface="Times New Roman" panose="020206030504050203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sz="2600" b="0" i="1" smtClean="0">
                                <a:latin typeface="Cambria Math"/>
                                <a:ea typeface="Cambria Math"/>
                                <a:cs typeface="Times New Roman" panose="020206030504050203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US" sz="2600" b="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, </m:t>
                        </m:r>
                        <m:sSub>
                          <m:sSubPr>
                            <m:ctrlPr>
                              <a:rPr lang="en-US" sz="2600" b="0" i="1" smtClean="0">
                                <a:latin typeface="Cambria Math"/>
                                <a:ea typeface="Cambria Math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sz="2600" b="0" i="1" smtClean="0">
                                <a:latin typeface="Cambria Math"/>
                                <a:ea typeface="Cambria Math"/>
                                <a:cs typeface="Times New Roman" panose="020206030504050203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sz="2600" b="0" i="1" smtClean="0">
                                <a:latin typeface="Cambria Math"/>
                                <a:ea typeface="Cambria Math"/>
                                <a:cs typeface="Times New Roman" panose="02020603050405020304" pitchFamily="18" charset="0"/>
                              </a:rPr>
                              <m:t>2</m:t>
                            </m:r>
                          </m:sub>
                        </m:sSub>
                      </m:e>
                    </m:d>
                    <m:r>
                      <a:rPr lang="en-US" sz="2600" b="0" i="1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sz="2600" b="0" i="1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𝐴</m:t>
                    </m:r>
                    <m:r>
                      <a:rPr lang="en-US" sz="2600" b="0" i="1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[</m:t>
                    </m:r>
                    <m:sSub>
                      <m:sSubPr>
                        <m:ctrlPr>
                          <a:rPr lang="en-US" sz="260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60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𝜓</m:t>
                        </m:r>
                      </m:e>
                      <m:sub>
                        <m:r>
                          <a:rPr lang="en-US" sz="26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𝑎</m:t>
                        </m:r>
                      </m:sub>
                    </m:sSub>
                    <m:d>
                      <m:dPr>
                        <m:ctrlPr>
                          <a:rPr lang="en-US" sz="2600" b="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6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sz="26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sz="26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1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sz="2600" dirty="0" smtClean="0"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60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60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𝜓</m:t>
                        </m:r>
                      </m:e>
                      <m:sub>
                        <m:r>
                          <a:rPr lang="en-US" sz="2600" b="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𝑏</m:t>
                        </m:r>
                      </m:sub>
                    </m:sSub>
                    <m:d>
                      <m:dPr>
                        <m:ctrlPr>
                          <a:rPr lang="en-US" sz="2600" b="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6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sz="26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sz="26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2</m:t>
                            </m:r>
                          </m:sub>
                        </m:sSub>
                      </m:e>
                    </m:d>
                    <m:r>
                      <a:rPr lang="en-US" sz="2600" b="0" i="1" smtClean="0">
                        <a:latin typeface="Cambria Math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en-US" sz="2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+</a:t>
                </a:r>
                <a:r>
                  <a:rPr lang="en-US" sz="2600" dirty="0" smtClean="0"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60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60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𝜓</m:t>
                        </m:r>
                      </m:e>
                      <m:sub>
                        <m:r>
                          <a:rPr lang="en-US" sz="2600" b="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𝑏</m:t>
                        </m:r>
                      </m:sub>
                    </m:sSub>
                    <m:d>
                      <m:dPr>
                        <m:ctrlPr>
                          <a:rPr lang="en-US" sz="2600" b="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6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sz="26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sz="26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1</m:t>
                            </m:r>
                          </m:sub>
                        </m:sSub>
                      </m:e>
                    </m:d>
                    <m:r>
                      <a:rPr lang="en-US" sz="2600" b="0" i="1" smtClean="0">
                        <a:latin typeface="Cambria Math"/>
                        <a:cs typeface="Times New Roman" panose="02020603050405020304" pitchFamily="18" charset="0"/>
                      </a:rPr>
                      <m:t> </m:t>
                    </m:r>
                    <m:sSub>
                      <m:sSubPr>
                        <m:ctrlPr>
                          <a:rPr lang="en-US" sz="260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60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𝜓</m:t>
                        </m:r>
                      </m:e>
                      <m:sub>
                        <m:r>
                          <a:rPr lang="en-US" sz="26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𝑎</m:t>
                        </m:r>
                      </m:sub>
                    </m:sSub>
                    <m:d>
                      <m:dPr>
                        <m:ctrlPr>
                          <a:rPr lang="en-US" sz="2600" b="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6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sz="26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sz="26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2</m:t>
                            </m:r>
                          </m:sub>
                        </m:sSub>
                      </m:e>
                    </m:d>
                    <m:r>
                      <a:rPr lang="en-US" sz="2600" b="0" i="1" smtClean="0">
                        <a:latin typeface="Cambria Math"/>
                        <a:cs typeface="Times New Roman" panose="02020603050405020304" pitchFamily="18" charset="0"/>
                      </a:rPr>
                      <m:t>]</m:t>
                    </m:r>
                  </m:oMath>
                </a14:m>
                <a:r>
                  <a:rPr lang="en-US" sz="2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is </a:t>
                </a:r>
                <a:r>
                  <a:rPr lang="en-US" sz="2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 possible </a:t>
                </a:r>
                <a:r>
                  <a:rPr lang="en-US" sz="2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wavefunction</a:t>
                </a:r>
                <a:r>
                  <a:rPr lang="en-US" sz="2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for this system if particles 1 and 2 are identical bosons. </a:t>
                </a:r>
                <a:endParaRPr lang="en-US" sz="26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457200" indent="-457200">
                  <a:buAutoNum type="arabicParenBoth"/>
                </a:pPr>
                <a:r>
                  <a:rPr lang="en-US" sz="2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If particles </a:t>
                </a:r>
                <a:r>
                  <a:rPr lang="en-US" sz="2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 and 2 are identical fermions, the </a:t>
                </a:r>
                <a:r>
                  <a:rPr lang="en-US" sz="2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wavefunction</a:t>
                </a:r>
                <a:r>
                  <a:rPr lang="en-US" sz="2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must be anti-symmetric at all times. </a:t>
                </a:r>
              </a:p>
              <a:p>
                <a:r>
                  <a:rPr lang="en-US" sz="2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(3)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2600" i="1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Ψ</m:t>
                    </m:r>
                    <m:d>
                      <m:dPr>
                        <m:ctrlPr>
                          <a:rPr lang="en-US" sz="2600" b="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600" b="0" i="1" smtClean="0">
                                <a:latin typeface="Cambria Math"/>
                                <a:ea typeface="Cambria Math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sz="2600" b="0" i="1" smtClean="0">
                                <a:latin typeface="Cambria Math"/>
                                <a:ea typeface="Cambria Math"/>
                                <a:cs typeface="Times New Roman" panose="020206030504050203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sz="2600" b="0" i="1" smtClean="0">
                                <a:latin typeface="Cambria Math"/>
                                <a:ea typeface="Cambria Math"/>
                                <a:cs typeface="Times New Roman" panose="020206030504050203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US" sz="2600" b="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, </m:t>
                        </m:r>
                        <m:sSub>
                          <m:sSubPr>
                            <m:ctrlPr>
                              <a:rPr lang="en-US" sz="2600" b="0" i="1" smtClean="0">
                                <a:latin typeface="Cambria Math"/>
                                <a:ea typeface="Cambria Math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sz="2600" b="0" i="1" smtClean="0">
                                <a:latin typeface="Cambria Math"/>
                                <a:ea typeface="Cambria Math"/>
                                <a:cs typeface="Times New Roman" panose="020206030504050203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sz="2600" b="0" i="1" smtClean="0">
                                <a:latin typeface="Cambria Math"/>
                                <a:ea typeface="Cambria Math"/>
                                <a:cs typeface="Times New Roman" panose="02020603050405020304" pitchFamily="18" charset="0"/>
                              </a:rPr>
                              <m:t>2</m:t>
                            </m:r>
                          </m:sub>
                        </m:sSub>
                      </m:e>
                    </m:d>
                    <m:r>
                      <a:rPr lang="en-US" sz="2600" b="0" i="1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sz="2600" b="0" i="1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𝐴</m:t>
                    </m:r>
                    <m:sSub>
                      <m:sSubPr>
                        <m:ctrlPr>
                          <a:rPr lang="en-US" sz="2600" b="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600" b="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𝜓</m:t>
                        </m:r>
                      </m:e>
                      <m:sub>
                        <m:r>
                          <a:rPr lang="en-US" sz="2600" b="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𝑎</m:t>
                        </m:r>
                      </m:sub>
                    </m:sSub>
                    <m:d>
                      <m:dPr>
                        <m:ctrlPr>
                          <a:rPr lang="en-US" sz="2600" b="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6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sz="26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sz="26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1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sz="2600" dirty="0" smtClean="0"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60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60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𝜓</m:t>
                        </m:r>
                      </m:e>
                      <m:sub>
                        <m:r>
                          <a:rPr lang="en-US" sz="2600" b="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𝑏</m:t>
                        </m:r>
                      </m:sub>
                    </m:sSub>
                    <m:d>
                      <m:dPr>
                        <m:ctrlPr>
                          <a:rPr lang="en-US" sz="2600" b="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6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sz="26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sz="26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2</m:t>
                            </m:r>
                          </m:sub>
                        </m:sSub>
                      </m:e>
                    </m:d>
                    <m:r>
                      <a:rPr lang="en-US" sz="2600" b="0" i="1" smtClean="0">
                        <a:latin typeface="Cambria Math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en-US" sz="2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can be a possible </a:t>
                </a:r>
                <a:r>
                  <a:rPr lang="en-US" sz="2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wavefunction</a:t>
                </a:r>
                <a:r>
                  <a:rPr lang="en-US" sz="2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for this system if particle 1 is a boson and particle 2 is a </a:t>
                </a:r>
                <a:r>
                  <a:rPr lang="en-US" sz="2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fermion.</a:t>
                </a:r>
              </a:p>
              <a:p>
                <a:endParaRPr lang="en-US" sz="2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A. 1 only B. 2 only </a:t>
                </a:r>
                <a:r>
                  <a:rPr lang="en-US" sz="2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C</a:t>
                </a:r>
                <a:r>
                  <a:rPr lang="en-US" sz="2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1 and 2 </a:t>
                </a:r>
                <a:r>
                  <a:rPr lang="en-US" sz="2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D</a:t>
                </a:r>
                <a:r>
                  <a:rPr lang="en-US" sz="2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1 and 3 </a:t>
                </a:r>
                <a:r>
                  <a:rPr lang="en-US" sz="2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E</a:t>
                </a:r>
                <a:r>
                  <a:rPr lang="en-US" sz="2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all of the above</a:t>
                </a:r>
              </a:p>
            </p:txBody>
          </p:sp>
        </mc:Choice>
        <mc:Fallback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0"/>
                <a:ext cx="9144000" cy="6894195"/>
              </a:xfrm>
              <a:prstGeom prst="rect">
                <a:avLst/>
              </a:prstGeom>
              <a:blipFill rotWithShape="1">
                <a:blip r:embed="rId2"/>
                <a:stretch>
                  <a:fillRect l="-1200" t="-796" r="-2000" b="-12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215736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Box 1"/>
              <p:cNvSpPr txBox="1"/>
              <p:nvPr/>
            </p:nvSpPr>
            <p:spPr>
              <a:xfrm>
                <a:off x="-5080" y="0"/>
                <a:ext cx="9144000" cy="56938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28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QM2 Concept test </a:t>
                </a:r>
                <a:r>
                  <a:rPr lang="en-US" sz="28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3.2</a:t>
                </a:r>
              </a:p>
              <a:p>
                <a:pPr algn="ctr"/>
                <a:endParaRPr lang="en-US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Choose all of the following statements that are correct about the Pauli exclusion principle. </a:t>
                </a:r>
              </a:p>
              <a:p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(1) All </a:t>
                </a: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identical </a:t>
                </a:r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spin-1/2 particles satisfy the Pauli exclusion principle. </a:t>
                </a:r>
              </a:p>
              <a:p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(2</a:t>
                </a: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An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𝑢𝑝</m:t>
                    </m:r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quark (</a:t>
                </a:r>
                <a14:m>
                  <m:oMath xmlns:m="http://schemas.openxmlformats.org/officeDocument/2006/math">
                    <m:r>
                      <a:rPr lang="en-US" sz="2800" i="1" dirty="0" smtClean="0">
                        <a:latin typeface="Cambria Math"/>
                        <a:cs typeface="Times New Roman" panose="02020603050405020304" pitchFamily="18" charset="0"/>
                      </a:rPr>
                      <m:t>𝑢</m:t>
                    </m:r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and a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𝑑𝑜𝑤𝑛</m:t>
                    </m:r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quark (</a:t>
                </a:r>
                <a14:m>
                  <m:oMath xmlns:m="http://schemas.openxmlformats.org/officeDocument/2006/math">
                    <m:r>
                      <a:rPr lang="en-US" sz="2800" i="1" dirty="0" smtClean="0">
                        <a:latin typeface="Cambria Math"/>
                        <a:cs typeface="Times New Roman" panose="02020603050405020304" pitchFamily="18" charset="0"/>
                      </a:rPr>
                      <m:t>𝑑</m:t>
                    </m:r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cannot occupy the same quantum state simultaneously.</a:t>
                </a:r>
                <a:endParaRPr lang="en-US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(3) Two electrons in an atom cannot occupy the same </a:t>
                </a: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quantum state </a:t>
                </a:r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simultaneously. </a:t>
                </a:r>
              </a:p>
              <a:p>
                <a:endParaRPr lang="en-US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A. 1 only B. 3 only C. 1 and 2 only D. 1 and 3 only </a:t>
                </a:r>
              </a:p>
              <a:p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E. all of the above</a:t>
                </a:r>
              </a:p>
            </p:txBody>
          </p:sp>
        </mc:Choice>
        <mc:Fallback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5080" y="0"/>
                <a:ext cx="9144000" cy="5693866"/>
              </a:xfrm>
              <a:prstGeom prst="rect">
                <a:avLst/>
              </a:prstGeom>
              <a:blipFill rotWithShape="1">
                <a:blip r:embed="rId2"/>
                <a:stretch>
                  <a:fillRect l="-1333" t="-1071" r="-1733" b="-203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040961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Box 1"/>
              <p:cNvSpPr txBox="1"/>
              <p:nvPr/>
            </p:nvSpPr>
            <p:spPr>
              <a:xfrm>
                <a:off x="0" y="0"/>
                <a:ext cx="9144000" cy="535306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8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QM2 Concept test 3.3</a:t>
                </a:r>
              </a:p>
              <a:p>
                <a:endParaRPr lang="en-US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Choose all of the following statements that are correct about the exchange operator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sz="280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accPr>
                      <m:e>
                        <m:r>
                          <a:rPr lang="en-US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𝑃</m:t>
                        </m:r>
                      </m:e>
                    </m:acc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</a:t>
                </a:r>
                <a:endParaRPr lang="en-US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457200" indent="-457200">
                  <a:buAutoNum type="arabicParenBoth"/>
                </a:pPr>
                <a:r>
                  <a:rPr lang="en-US" sz="2800" dirty="0" smtClean="0"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sz="280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accPr>
                      <m:e>
                        <m:r>
                          <a:rPr lang="en-US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𝑃</m:t>
                        </m:r>
                      </m:e>
                    </m:acc>
                    <m:r>
                      <a:rPr lang="en-US" sz="2800" b="0" i="1" smtClean="0">
                        <a:latin typeface="Cambria Math"/>
                        <a:cs typeface="Times New Roman" panose="02020603050405020304" pitchFamily="18" charset="0"/>
                      </a:rPr>
                      <m:t>𝑓</m:t>
                    </m:r>
                    <m:d>
                      <m:dPr>
                        <m:ctrlPr>
                          <a:rPr lang="en-US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8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sz="28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sz="28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US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sz="28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sz="28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sz="28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2</m:t>
                            </m:r>
                          </m:sub>
                        </m:sSub>
                      </m:e>
                    </m:d>
                    <m:r>
                      <a:rPr lang="en-US" sz="2800" b="0" i="1" smtClean="0">
                        <a:latin typeface="Cambria Math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sz="2800" b="0" i="1" smtClean="0">
                        <a:latin typeface="Cambria Math"/>
                        <a:cs typeface="Times New Roman" panose="02020603050405020304" pitchFamily="18" charset="0"/>
                      </a:rPr>
                      <m:t>𝑓</m:t>
                    </m:r>
                    <m:r>
                      <a:rPr lang="en-US" sz="2800" b="0" i="1" smtClean="0">
                        <a:latin typeface="Cambria Math"/>
                        <a:cs typeface="Times New Roman" panose="02020603050405020304" pitchFamily="18" charset="0"/>
                      </a:rPr>
                      <m:t>(</m:t>
                    </m:r>
                    <m:sSub>
                      <m:sSubPr>
                        <m:ctrlPr>
                          <a:rPr lang="en-US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2</m:t>
                        </m:r>
                      </m:sub>
                    </m:sSub>
                    <m:r>
                      <a:rPr lang="en-US" sz="2800" b="0" i="1" smtClean="0">
                        <a:latin typeface="Cambria Math"/>
                        <a:cs typeface="Times New Roman" panose="02020603050405020304" pitchFamily="18" charset="0"/>
                      </a:rPr>
                      <m:t>,</m:t>
                    </m:r>
                    <m:sSub>
                      <m:sSubPr>
                        <m:ctrlPr>
                          <a:rPr lang="en-US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</m:sSub>
                    <m:r>
                      <a:rPr lang="en-US" sz="2800" b="0" i="1" smtClean="0">
                        <a:latin typeface="Cambria Math"/>
                        <a:cs typeface="Times New Roman" panose="02020603050405020304" pitchFamily="18" charset="0"/>
                      </a:rPr>
                      <m:t>)</m:t>
                    </m:r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where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/>
                        <a:cs typeface="Times New Roman" panose="02020603050405020304" pitchFamily="18" charset="0"/>
                      </a:rPr>
                      <m:t>𝑓</m:t>
                    </m:r>
                    <m:d>
                      <m:dPr>
                        <m:ctrlPr>
                          <a:rPr lang="en-US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8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sz="28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sz="28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US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sz="28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sz="28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sz="28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2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is </a:t>
                </a:r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 </a:t>
                </a: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function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</a:t>
                </a:r>
                <a:endParaRPr lang="en-US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457200" indent="-457200">
                  <a:buAutoNum type="arabicParenBoth"/>
                </a:pP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</a:t>
                </a:r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eigenvalues of the operator are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sz="280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accPr>
                      <m:e>
                        <m:r>
                          <a:rPr lang="en-US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𝑃</m:t>
                        </m:r>
                      </m:e>
                    </m:acc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are </a:t>
                </a:r>
                <a14:m>
                  <m:oMath xmlns:m="http://schemas.openxmlformats.org/officeDocument/2006/math">
                    <m:r>
                      <a:rPr lang="en-US" sz="2800" i="1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±</m:t>
                    </m:r>
                    <m:r>
                      <a:rPr lang="en-US" sz="2800" b="0" i="1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1</m:t>
                    </m:r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  <a:endParaRPr lang="en-US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(3)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acc>
                          <m:accPr>
                            <m:chr m:val="̂"/>
                            <m:ctrlPr>
                              <a:rPr lang="en-US" sz="28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accPr>
                          <m:e>
                            <m:r>
                              <a:rPr lang="en-US" sz="28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𝑃</m:t>
                            </m:r>
                          </m:e>
                        </m:acc>
                        <m:r>
                          <a:rPr lang="en-US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,</m:t>
                        </m:r>
                        <m:acc>
                          <m:accPr>
                            <m:chr m:val="̂"/>
                            <m:ctrlPr>
                              <a:rPr lang="en-US" sz="28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accPr>
                          <m:e>
                            <m:r>
                              <a:rPr lang="en-US" sz="28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𝐻</m:t>
                            </m:r>
                          </m:e>
                        </m:acc>
                      </m:e>
                    </m:d>
                    <m:r>
                      <a:rPr lang="en-US" sz="2800" b="0" i="1" smtClean="0">
                        <a:latin typeface="Cambria Math"/>
                        <a:cs typeface="Times New Roman" panose="02020603050405020304" pitchFamily="18" charset="0"/>
                      </a:rPr>
                      <m:t>=0</m:t>
                    </m:r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if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accPr>
                      <m:e>
                        <m:r>
                          <a:rPr lang="en-US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𝐻</m:t>
                        </m:r>
                      </m:e>
                    </m:acc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is </a:t>
                </a:r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Hamiltonian operator of a system of identical </a:t>
                </a: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particles.</a:t>
                </a:r>
              </a:p>
              <a:p>
                <a:endParaRPr lang="en-US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514350" indent="-514350">
                  <a:buAutoNum type="alphaUcPeriod"/>
                </a:pP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 </a:t>
                </a:r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only B. 2 only C. 1 and 2 only D. 1 and 3 only </a:t>
                </a:r>
                <a:endParaRPr lang="en-US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</a:t>
                </a:r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All of the above</a:t>
                </a:r>
              </a:p>
            </p:txBody>
          </p:sp>
        </mc:Choice>
        <mc:Fallback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0"/>
                <a:ext cx="9144000" cy="5353068"/>
              </a:xfrm>
              <a:prstGeom prst="rect">
                <a:avLst/>
              </a:prstGeom>
              <a:blipFill rotWithShape="1">
                <a:blip r:embed="rId2"/>
                <a:stretch>
                  <a:fillRect l="-1333" t="-1139" r="-400" b="-227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871215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144000" cy="72019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QM2 Concept Test 3.4</a:t>
            </a:r>
          </a:p>
          <a:p>
            <a:endParaRPr lang="en-US" sz="2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Choose all of the following statements that are true about the </a:t>
            </a:r>
            <a:r>
              <a:rPr lang="en-US" sz="2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symmetrization</a:t>
            </a:r>
            <a:r>
              <a:rPr 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requirement for identical particles:</a:t>
            </a:r>
          </a:p>
          <a:p>
            <a:endParaRPr lang="en-US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+mj-lt"/>
              <a:buAutoNum type="arabicParenR"/>
            </a:pPr>
            <a:r>
              <a:rPr 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We can find a complete set of functions that are simultaneous eigenstates of the exchange operator and the Hamiltonian operator.</a:t>
            </a:r>
          </a:p>
          <a:p>
            <a:pPr marL="342900" indent="-342900">
              <a:buFont typeface="+mj-lt"/>
              <a:buAutoNum type="arabicParenR"/>
            </a:pPr>
            <a:r>
              <a:rPr 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All linear </a:t>
            </a:r>
            <a:r>
              <a:rPr lang="en-US" sz="2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superpositions</a:t>
            </a:r>
            <a:r>
              <a:rPr 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of the stationary states of a system of identical particles must follow the </a:t>
            </a:r>
            <a:r>
              <a:rPr lang="en-US" sz="2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symmetrization</a:t>
            </a:r>
            <a:r>
              <a:rPr 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requirement.</a:t>
            </a:r>
          </a:p>
          <a:p>
            <a:pPr marL="342900" indent="-342900">
              <a:buFont typeface="+mj-lt"/>
              <a:buAutoNum type="arabicParenR"/>
            </a:pPr>
            <a:r>
              <a:rPr 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If a system of identical particles starts out in a symmetric or </a:t>
            </a:r>
            <a:r>
              <a:rPr lang="en-US" sz="2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antisymmetric</a:t>
            </a:r>
            <a:r>
              <a:rPr 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state, it will remain in that state at future times.</a:t>
            </a:r>
            <a:endParaRPr lang="en-US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AutoNum type="alphaUcPeriod"/>
            </a:pPr>
            <a:r>
              <a:rPr 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 only  B.  1 and 2 only C.  1 and 3 only  D.  2 and 3 only  </a:t>
            </a:r>
          </a:p>
          <a:p>
            <a:r>
              <a:rPr 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E.  All of the above.</a:t>
            </a:r>
          </a:p>
          <a:p>
            <a:pPr marL="342900" indent="-342900">
              <a:buFont typeface="+mj-lt"/>
              <a:buAutoNum type="arabicParenR"/>
            </a:pPr>
            <a:endParaRPr lang="en-US" dirty="0" smtClean="0"/>
          </a:p>
          <a:p>
            <a:endParaRPr lang="en-US" dirty="0"/>
          </a:p>
          <a:p>
            <a:pPr marL="342900" indent="-342900">
              <a:buFont typeface="+mj-lt"/>
              <a:buAutoNum type="arabicParenR"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30664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Box 1"/>
              <p:cNvSpPr txBox="1"/>
              <p:nvPr/>
            </p:nvSpPr>
            <p:spPr>
              <a:xfrm>
                <a:off x="0" y="45720"/>
                <a:ext cx="9144000" cy="60324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2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QM2 Concept test </a:t>
                </a:r>
                <a:r>
                  <a:rPr lang="en-US" sz="26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3.5</a:t>
                </a:r>
              </a:p>
              <a:p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Choose all of the following statements that are correct for a system of two-identical fermions or bosons. 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Ignore spin.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acc>
                          <m:accPr>
                            <m:chr m:val="⃗"/>
                            <m:ctrlPr>
                              <a:rPr lang="en-US" sz="2400" i="1">
                                <a:latin typeface="Cambria Math"/>
                                <a:ea typeface="Cambria Math"/>
                                <a:cs typeface="Times New Roman" panose="02020603050405020304" pitchFamily="18" charset="0"/>
                              </a:rPr>
                            </m:ctrlPr>
                          </m:accPr>
                          <m:e>
                            <m:r>
                              <a:rPr lang="en-US" sz="2400" i="1">
                                <a:latin typeface="Cambria Math"/>
                                <a:ea typeface="Cambria Math"/>
                                <a:cs typeface="Times New Roman" panose="02020603050405020304" pitchFamily="18" charset="0"/>
                              </a:rPr>
                              <m:t>𝑟</m:t>
                            </m:r>
                          </m:e>
                        </m:acc>
                      </m:e>
                      <m:sub>
                        <m:r>
                          <a:rPr lang="en-US" sz="2400" i="1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</m:sSub>
                    <m:r>
                      <a:rPr lang="en-US" sz="2400" b="0" i="1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acc>
                          <m:accPr>
                            <m:chr m:val="⃗"/>
                            <m:ctrlPr>
                              <a:rPr lang="en-US" sz="2400" i="1">
                                <a:latin typeface="Cambria Math"/>
                                <a:ea typeface="Cambria Math"/>
                                <a:cs typeface="Times New Roman" panose="02020603050405020304" pitchFamily="18" charset="0"/>
                              </a:rPr>
                            </m:ctrlPr>
                          </m:accPr>
                          <m:e>
                            <m:r>
                              <a:rPr lang="en-US" sz="2400" i="1">
                                <a:latin typeface="Cambria Math"/>
                                <a:ea typeface="Cambria Math"/>
                                <a:cs typeface="Times New Roman" panose="02020603050405020304" pitchFamily="18" charset="0"/>
                              </a:rPr>
                              <m:t>𝑟</m:t>
                            </m:r>
                          </m:e>
                        </m:acc>
                      </m:e>
                      <m:sub>
                        <m:r>
                          <a:rPr lang="en-US" sz="2400" b="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are real space coordinates.</a:t>
                </a:r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457200" indent="-457200">
                  <a:buAutoNum type="arabicParenBoth"/>
                </a:pP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</a:t>
                </a:r>
                <a:r>
                  <a:rPr lang="en-US" sz="2400" u="sng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stationary state </a:t>
                </a:r>
                <a:r>
                  <a:rPr lang="en-US" sz="2400" u="sng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wavefunction</a:t>
                </a:r>
                <a:r>
                  <a:rPr lang="en-US" sz="2400" u="sng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for 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identical bosons should 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always be written in symmetric form </a:t>
                </a:r>
                <a14:m>
                  <m:oMath xmlns:m="http://schemas.openxmlformats.org/officeDocument/2006/math">
                    <m:r>
                      <a:rPr lang="en-US" sz="2400" i="1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𝜓</m:t>
                    </m:r>
                    <m:d>
                      <m:dPr>
                        <m:ctrlPr>
                          <a:rPr lang="en-US" sz="2400" b="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400" b="0" i="1" smtClean="0">
                                <a:latin typeface="Cambria Math"/>
                                <a:ea typeface="Cambria Math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⃗"/>
                                <m:ctrlPr>
                                  <a:rPr lang="en-US" sz="2400" b="0" i="1" smtClean="0">
                                    <a:latin typeface="Cambria Math"/>
                                    <a:ea typeface="Cambria Math"/>
                                    <a:cs typeface="Times New Roman" panose="020206030504050203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sz="2400" b="0" i="1" smtClean="0">
                                    <a:latin typeface="Cambria Math"/>
                                    <a:ea typeface="Cambria Math"/>
                                    <a:cs typeface="Times New Roman" panose="02020603050405020304" pitchFamily="18" charset="0"/>
                                  </a:rPr>
                                  <m:t>𝑟</m:t>
                                </m:r>
                              </m:e>
                            </m:acc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  <a:ea typeface="Cambria Math"/>
                                <a:cs typeface="Times New Roman" panose="020206030504050203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US" sz="2400" b="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sz="2400" b="0" i="1" smtClean="0">
                                <a:latin typeface="Cambria Math"/>
                                <a:ea typeface="Cambria Math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⃗"/>
                                <m:ctrlPr>
                                  <a:rPr lang="en-US" sz="2400" b="0" i="1" smtClean="0">
                                    <a:latin typeface="Cambria Math"/>
                                    <a:ea typeface="Cambria Math"/>
                                    <a:cs typeface="Times New Roman" panose="020206030504050203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sz="2400" b="0" i="1" smtClean="0">
                                    <a:latin typeface="Cambria Math"/>
                                    <a:ea typeface="Cambria Math"/>
                                    <a:cs typeface="Times New Roman" panose="02020603050405020304" pitchFamily="18" charset="0"/>
                                  </a:rPr>
                                  <m:t>𝑟</m:t>
                                </m:r>
                              </m:e>
                            </m:acc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  <a:ea typeface="Cambria Math"/>
                                <a:cs typeface="Times New Roman" panose="02020603050405020304" pitchFamily="18" charset="0"/>
                              </a:rPr>
                              <m:t>2</m:t>
                            </m:r>
                          </m:sub>
                        </m:sSub>
                      </m:e>
                    </m:d>
                    <m:r>
                      <a:rPr lang="en-US" sz="2400" b="0" i="1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sz="2400" i="1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𝜓</m:t>
                    </m:r>
                    <m:d>
                      <m:dPr>
                        <m:ctrlPr>
                          <a:rPr lang="en-US" sz="2400" b="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400" b="0" i="1" smtClean="0">
                                <a:latin typeface="Cambria Math"/>
                                <a:ea typeface="Cambria Math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⃗"/>
                                <m:ctrlPr>
                                  <a:rPr lang="en-US" sz="2400" b="0" i="1" smtClean="0">
                                    <a:latin typeface="Cambria Math"/>
                                    <a:ea typeface="Cambria Math"/>
                                    <a:cs typeface="Times New Roman" panose="020206030504050203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sz="2400" b="0" i="1" smtClean="0">
                                    <a:latin typeface="Cambria Math"/>
                                    <a:ea typeface="Cambria Math"/>
                                    <a:cs typeface="Times New Roman" panose="02020603050405020304" pitchFamily="18" charset="0"/>
                                  </a:rPr>
                                  <m:t>𝑟</m:t>
                                </m:r>
                              </m:e>
                            </m:acc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  <a:ea typeface="Cambria Math"/>
                                <a:cs typeface="Times New Roman" panose="02020603050405020304" pitchFamily="18" charset="0"/>
                              </a:rPr>
                              <m:t>2</m:t>
                            </m:r>
                          </m:sub>
                        </m:sSub>
                        <m:r>
                          <a:rPr lang="en-US" sz="2400" b="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sz="2400" b="0" i="1" smtClean="0">
                                <a:latin typeface="Cambria Math"/>
                                <a:ea typeface="Cambria Math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⃗"/>
                                <m:ctrlPr>
                                  <a:rPr lang="en-US" sz="2400" b="0" i="1" smtClean="0">
                                    <a:latin typeface="Cambria Math"/>
                                    <a:ea typeface="Cambria Math"/>
                                    <a:cs typeface="Times New Roman" panose="020206030504050203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sz="2400" b="0" i="1" smtClean="0">
                                    <a:latin typeface="Cambria Math"/>
                                    <a:ea typeface="Cambria Math"/>
                                    <a:cs typeface="Times New Roman" panose="02020603050405020304" pitchFamily="18" charset="0"/>
                                  </a:rPr>
                                  <m:t>𝑟</m:t>
                                </m:r>
                              </m:e>
                            </m:acc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  <a:ea typeface="Cambria Math"/>
                                <a:cs typeface="Times New Roman" panose="02020603050405020304" pitchFamily="18" charset="0"/>
                              </a:rPr>
                              <m:t>1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and for identical fermions in 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anti-symmetric form </a:t>
                </a:r>
                <a14:m>
                  <m:oMath xmlns:m="http://schemas.openxmlformats.org/officeDocument/2006/math">
                    <m:r>
                      <a:rPr lang="en-US" sz="2400" i="1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𝜓</m:t>
                    </m:r>
                    <m:d>
                      <m:dPr>
                        <m:ctrlPr>
                          <a:rPr lang="en-US" sz="2400" b="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400" b="0" i="1" smtClean="0">
                                <a:latin typeface="Cambria Math"/>
                                <a:ea typeface="Cambria Math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⃗"/>
                                <m:ctrlPr>
                                  <a:rPr lang="en-US" sz="2400" b="0" i="1" smtClean="0">
                                    <a:latin typeface="Cambria Math"/>
                                    <a:ea typeface="Cambria Math"/>
                                    <a:cs typeface="Times New Roman" panose="020206030504050203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sz="2400" b="0" i="1" smtClean="0">
                                    <a:latin typeface="Cambria Math"/>
                                    <a:ea typeface="Cambria Math"/>
                                    <a:cs typeface="Times New Roman" panose="02020603050405020304" pitchFamily="18" charset="0"/>
                                  </a:rPr>
                                  <m:t>𝑟</m:t>
                                </m:r>
                              </m:e>
                            </m:acc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  <a:ea typeface="Cambria Math"/>
                                <a:cs typeface="Times New Roman" panose="020206030504050203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US" sz="2400" b="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sz="2400" b="0" i="1" smtClean="0">
                                <a:latin typeface="Cambria Math"/>
                                <a:ea typeface="Cambria Math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⃗"/>
                                <m:ctrlPr>
                                  <a:rPr lang="en-US" sz="2400" b="0" i="1" smtClean="0">
                                    <a:latin typeface="Cambria Math"/>
                                    <a:ea typeface="Cambria Math"/>
                                    <a:cs typeface="Times New Roman" panose="020206030504050203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sz="2400" b="0" i="1" smtClean="0">
                                    <a:latin typeface="Cambria Math"/>
                                    <a:ea typeface="Cambria Math"/>
                                    <a:cs typeface="Times New Roman" panose="02020603050405020304" pitchFamily="18" charset="0"/>
                                  </a:rPr>
                                  <m:t>𝑟</m:t>
                                </m:r>
                              </m:e>
                            </m:acc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  <a:ea typeface="Cambria Math"/>
                                <a:cs typeface="Times New Roman" panose="02020603050405020304" pitchFamily="18" charset="0"/>
                              </a:rPr>
                              <m:t>2</m:t>
                            </m:r>
                          </m:sub>
                        </m:sSub>
                      </m:e>
                    </m:d>
                    <m:r>
                      <a:rPr lang="en-US" sz="2400" b="0" i="1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=−</m:t>
                    </m:r>
                    <m:r>
                      <a:rPr lang="en-US" sz="2400" i="1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𝜓</m:t>
                    </m:r>
                    <m:d>
                      <m:dPr>
                        <m:ctrlPr>
                          <a:rPr lang="en-US" sz="2400" b="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400" b="0" i="1" smtClean="0">
                                <a:latin typeface="Cambria Math"/>
                                <a:ea typeface="Cambria Math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⃗"/>
                                <m:ctrlPr>
                                  <a:rPr lang="en-US" sz="2400" b="0" i="1" smtClean="0">
                                    <a:latin typeface="Cambria Math"/>
                                    <a:ea typeface="Cambria Math"/>
                                    <a:cs typeface="Times New Roman" panose="020206030504050203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sz="2400" b="0" i="1" smtClean="0">
                                    <a:latin typeface="Cambria Math"/>
                                    <a:ea typeface="Cambria Math"/>
                                    <a:cs typeface="Times New Roman" panose="02020603050405020304" pitchFamily="18" charset="0"/>
                                  </a:rPr>
                                  <m:t>𝑟</m:t>
                                </m:r>
                              </m:e>
                            </m:acc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  <a:ea typeface="Cambria Math"/>
                                <a:cs typeface="Times New Roman" panose="02020603050405020304" pitchFamily="18" charset="0"/>
                              </a:rPr>
                              <m:t>2</m:t>
                            </m:r>
                          </m:sub>
                        </m:sSub>
                        <m:r>
                          <a:rPr lang="en-US" sz="2400" b="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sz="2400" b="0" i="1" smtClean="0">
                                <a:latin typeface="Cambria Math"/>
                                <a:ea typeface="Cambria Math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⃗"/>
                                <m:ctrlPr>
                                  <a:rPr lang="en-US" sz="2400" b="0" i="1" smtClean="0">
                                    <a:latin typeface="Cambria Math"/>
                                    <a:ea typeface="Cambria Math"/>
                                    <a:cs typeface="Times New Roman" panose="020206030504050203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sz="2400" b="0" i="1" smtClean="0">
                                    <a:latin typeface="Cambria Math"/>
                                    <a:ea typeface="Cambria Math"/>
                                    <a:cs typeface="Times New Roman" panose="02020603050405020304" pitchFamily="18" charset="0"/>
                                  </a:rPr>
                                  <m:t>𝑟</m:t>
                                </m:r>
                              </m:e>
                            </m:acc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  <a:ea typeface="Cambria Math"/>
                                <a:cs typeface="Times New Roman" panose="02020603050405020304" pitchFamily="18" charset="0"/>
                              </a:rPr>
                              <m:t>1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</a:p>
              <a:p>
                <a:pPr marL="457200" indent="-457200">
                  <a:buFontTx/>
                  <a:buAutoNum type="arabicParenBoth"/>
                </a:pP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Any </a:t>
                </a:r>
                <a:r>
                  <a:rPr lang="en-US" sz="2400" u="sng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possible </a:t>
                </a:r>
                <a:r>
                  <a:rPr lang="en-US" sz="2400" u="sng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wavefunction</a:t>
                </a:r>
                <a:r>
                  <a:rPr lang="en-US" sz="2400" u="sng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for 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identical bosons should always 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be written in symmetric form </a:t>
                </a:r>
                <a14:m>
                  <m:oMath xmlns:m="http://schemas.openxmlformats.org/officeDocument/2006/math">
                    <m:r>
                      <a:rPr lang="en-US" sz="2400" i="1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𝜓</m:t>
                    </m:r>
                    <m:d>
                      <m:dPr>
                        <m:ctrlPr>
                          <a:rPr lang="en-US" sz="2400" b="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400" b="0" i="1" smtClean="0">
                                <a:latin typeface="Cambria Math"/>
                                <a:ea typeface="Cambria Math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⃗"/>
                                <m:ctrlPr>
                                  <a:rPr lang="en-US" sz="2400" b="0" i="1" smtClean="0">
                                    <a:latin typeface="Cambria Math"/>
                                    <a:ea typeface="Cambria Math"/>
                                    <a:cs typeface="Times New Roman" panose="020206030504050203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sz="2400" b="0" i="1" smtClean="0">
                                    <a:latin typeface="Cambria Math"/>
                                    <a:ea typeface="Cambria Math"/>
                                    <a:cs typeface="Times New Roman" panose="02020603050405020304" pitchFamily="18" charset="0"/>
                                  </a:rPr>
                                  <m:t>𝑟</m:t>
                                </m:r>
                              </m:e>
                            </m:acc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  <a:ea typeface="Cambria Math"/>
                                <a:cs typeface="Times New Roman" panose="020206030504050203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US" sz="2400" b="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sz="2400" b="0" i="1" smtClean="0">
                                <a:latin typeface="Cambria Math"/>
                                <a:ea typeface="Cambria Math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⃗"/>
                                <m:ctrlPr>
                                  <a:rPr lang="en-US" sz="2400" b="0" i="1" smtClean="0">
                                    <a:latin typeface="Cambria Math"/>
                                    <a:ea typeface="Cambria Math"/>
                                    <a:cs typeface="Times New Roman" panose="020206030504050203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sz="2400" b="0" i="1" smtClean="0">
                                    <a:latin typeface="Cambria Math"/>
                                    <a:ea typeface="Cambria Math"/>
                                    <a:cs typeface="Times New Roman" panose="02020603050405020304" pitchFamily="18" charset="0"/>
                                  </a:rPr>
                                  <m:t>𝑟</m:t>
                                </m:r>
                              </m:e>
                            </m:acc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  <a:ea typeface="Cambria Math"/>
                                <a:cs typeface="Times New Roman" panose="02020603050405020304" pitchFamily="18" charset="0"/>
                              </a:rPr>
                              <m:t>2</m:t>
                            </m:r>
                          </m:sub>
                        </m:sSub>
                      </m:e>
                    </m:d>
                    <m:r>
                      <a:rPr lang="en-US" sz="2400" b="0" i="1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sz="2400" i="1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𝜓</m:t>
                    </m:r>
                    <m:d>
                      <m:dPr>
                        <m:ctrlPr>
                          <a:rPr lang="en-US" sz="2400" b="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400" b="0" i="1" smtClean="0">
                                <a:latin typeface="Cambria Math"/>
                                <a:ea typeface="Cambria Math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⃗"/>
                                <m:ctrlPr>
                                  <a:rPr lang="en-US" sz="2400" b="0" i="1" smtClean="0">
                                    <a:latin typeface="Cambria Math"/>
                                    <a:ea typeface="Cambria Math"/>
                                    <a:cs typeface="Times New Roman" panose="020206030504050203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sz="2400" b="0" i="1" smtClean="0">
                                    <a:latin typeface="Cambria Math"/>
                                    <a:ea typeface="Cambria Math"/>
                                    <a:cs typeface="Times New Roman" panose="02020603050405020304" pitchFamily="18" charset="0"/>
                                  </a:rPr>
                                  <m:t>𝑟</m:t>
                                </m:r>
                              </m:e>
                            </m:acc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  <a:ea typeface="Cambria Math"/>
                                <a:cs typeface="Times New Roman" panose="02020603050405020304" pitchFamily="18" charset="0"/>
                              </a:rPr>
                              <m:t>2</m:t>
                            </m:r>
                          </m:sub>
                        </m:sSub>
                        <m:r>
                          <a:rPr lang="en-US" sz="2400" b="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sz="2400" b="0" i="1" smtClean="0">
                                <a:latin typeface="Cambria Math"/>
                                <a:ea typeface="Cambria Math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⃗"/>
                                <m:ctrlPr>
                                  <a:rPr lang="en-US" sz="2400" b="0" i="1" smtClean="0">
                                    <a:latin typeface="Cambria Math"/>
                                    <a:ea typeface="Cambria Math"/>
                                    <a:cs typeface="Times New Roman" panose="020206030504050203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sz="2400" b="0" i="1" smtClean="0">
                                    <a:latin typeface="Cambria Math"/>
                                    <a:ea typeface="Cambria Math"/>
                                    <a:cs typeface="Times New Roman" panose="02020603050405020304" pitchFamily="18" charset="0"/>
                                  </a:rPr>
                                  <m:t>𝑟</m:t>
                                </m:r>
                              </m:e>
                            </m:acc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  <a:ea typeface="Cambria Math"/>
                                <a:cs typeface="Times New Roman" panose="02020603050405020304" pitchFamily="18" charset="0"/>
                              </a:rPr>
                              <m:t>1</m:t>
                            </m:r>
                          </m:sub>
                        </m:sSub>
                      </m:e>
                    </m:d>
                    <m:r>
                      <a:rPr lang="en-US" sz="2400" b="0" i="1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or 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for identical fermions in anti-symmetric 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form </a:t>
                </a:r>
                <a14:m>
                  <m:oMath xmlns:m="http://schemas.openxmlformats.org/officeDocument/2006/math">
                    <m:r>
                      <a:rPr lang="en-US" sz="2400" i="1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𝜓</m:t>
                    </m:r>
                    <m:d>
                      <m:dPr>
                        <m:ctrlPr>
                          <a:rPr lang="en-US" sz="2400" b="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400" b="0" i="1" smtClean="0">
                                <a:latin typeface="Cambria Math"/>
                                <a:ea typeface="Cambria Math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⃗"/>
                                <m:ctrlPr>
                                  <a:rPr lang="en-US" sz="2400" b="0" i="1" smtClean="0">
                                    <a:latin typeface="Cambria Math"/>
                                    <a:ea typeface="Cambria Math"/>
                                    <a:cs typeface="Times New Roman" panose="020206030504050203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sz="2400" b="0" i="1" smtClean="0">
                                    <a:latin typeface="Cambria Math"/>
                                    <a:ea typeface="Cambria Math"/>
                                    <a:cs typeface="Times New Roman" panose="02020603050405020304" pitchFamily="18" charset="0"/>
                                  </a:rPr>
                                  <m:t>𝑟</m:t>
                                </m:r>
                              </m:e>
                            </m:acc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  <a:ea typeface="Cambria Math"/>
                                <a:cs typeface="Times New Roman" panose="020206030504050203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US" sz="2400" b="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sz="2400" b="0" i="1" smtClean="0">
                                <a:latin typeface="Cambria Math"/>
                                <a:ea typeface="Cambria Math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⃗"/>
                                <m:ctrlPr>
                                  <a:rPr lang="en-US" sz="2400" b="0" i="1" smtClean="0">
                                    <a:latin typeface="Cambria Math"/>
                                    <a:ea typeface="Cambria Math"/>
                                    <a:cs typeface="Times New Roman" panose="020206030504050203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sz="2400" b="0" i="1" smtClean="0">
                                    <a:latin typeface="Cambria Math"/>
                                    <a:ea typeface="Cambria Math"/>
                                    <a:cs typeface="Times New Roman" panose="02020603050405020304" pitchFamily="18" charset="0"/>
                                  </a:rPr>
                                  <m:t>𝑟</m:t>
                                </m:r>
                              </m:e>
                            </m:acc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  <a:ea typeface="Cambria Math"/>
                                <a:cs typeface="Times New Roman" panose="02020603050405020304" pitchFamily="18" charset="0"/>
                              </a:rPr>
                              <m:t>2</m:t>
                            </m:r>
                          </m:sub>
                        </m:sSub>
                      </m:e>
                    </m:d>
                    <m:r>
                      <a:rPr lang="en-US" sz="2400" b="0" i="1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=−</m:t>
                    </m:r>
                    <m:r>
                      <a:rPr lang="en-US" sz="2400" i="1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𝜓</m:t>
                    </m:r>
                    <m:d>
                      <m:dPr>
                        <m:ctrlPr>
                          <a:rPr lang="en-US" sz="2400" b="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400" b="0" i="1" smtClean="0">
                                <a:latin typeface="Cambria Math"/>
                                <a:ea typeface="Cambria Math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⃗"/>
                                <m:ctrlPr>
                                  <a:rPr lang="en-US" sz="2400" b="0" i="1" smtClean="0">
                                    <a:latin typeface="Cambria Math"/>
                                    <a:ea typeface="Cambria Math"/>
                                    <a:cs typeface="Times New Roman" panose="020206030504050203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sz="2400" b="0" i="1" smtClean="0">
                                    <a:latin typeface="Cambria Math"/>
                                    <a:ea typeface="Cambria Math"/>
                                    <a:cs typeface="Times New Roman" panose="02020603050405020304" pitchFamily="18" charset="0"/>
                                  </a:rPr>
                                  <m:t>𝑟</m:t>
                                </m:r>
                              </m:e>
                            </m:acc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  <a:ea typeface="Cambria Math"/>
                                <a:cs typeface="Times New Roman" panose="02020603050405020304" pitchFamily="18" charset="0"/>
                              </a:rPr>
                              <m:t>2</m:t>
                            </m:r>
                          </m:sub>
                        </m:sSub>
                        <m:r>
                          <a:rPr lang="en-US" sz="2400" b="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sz="2400" b="0" i="1" smtClean="0">
                                <a:latin typeface="Cambria Math"/>
                                <a:ea typeface="Cambria Math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⃗"/>
                                <m:ctrlPr>
                                  <a:rPr lang="en-US" sz="2400" b="0" i="1" smtClean="0">
                                    <a:latin typeface="Cambria Math"/>
                                    <a:ea typeface="Cambria Math"/>
                                    <a:cs typeface="Times New Roman" panose="020206030504050203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sz="2400" b="0" i="1" smtClean="0">
                                    <a:latin typeface="Cambria Math"/>
                                    <a:ea typeface="Cambria Math"/>
                                    <a:cs typeface="Times New Roman" panose="02020603050405020304" pitchFamily="18" charset="0"/>
                                  </a:rPr>
                                  <m:t>𝑟</m:t>
                                </m:r>
                              </m:e>
                            </m:acc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  <a:ea typeface="Cambria Math"/>
                                <a:cs typeface="Times New Roman" panose="02020603050405020304" pitchFamily="18" charset="0"/>
                              </a:rPr>
                              <m:t>1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457200" indent="-457200">
                  <a:buAutoNum type="arabicParenBoth"/>
                </a:pP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potential energy of this system must be symmetric with 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respect to the exchange 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acc>
                          <m:accPr>
                            <m:chr m:val="⃗"/>
                            <m:ctrlPr>
                              <a:rPr lang="en-US" sz="2400" b="0" i="1" smtClean="0">
                                <a:latin typeface="Cambria Math"/>
                                <a:ea typeface="Cambria Math"/>
                                <a:cs typeface="Times New Roman" panose="02020603050405020304" pitchFamily="18" charset="0"/>
                              </a:rPr>
                            </m:ctrlPr>
                          </m:accPr>
                          <m:e>
                            <m:r>
                              <a:rPr lang="en-US" sz="2400" b="0" i="1" smtClean="0">
                                <a:latin typeface="Cambria Math"/>
                                <a:ea typeface="Cambria Math"/>
                                <a:cs typeface="Times New Roman" panose="02020603050405020304" pitchFamily="18" charset="0"/>
                              </a:rPr>
                              <m:t>𝑟</m:t>
                            </m:r>
                          </m:e>
                        </m:acc>
                      </m:e>
                      <m:sub>
                        <m:r>
                          <a:rPr lang="en-US" sz="2400" b="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acc>
                          <m:accPr>
                            <m:chr m:val="⃗"/>
                            <m:ctrlPr>
                              <a:rPr lang="en-US" sz="2400" b="0" i="1" smtClean="0">
                                <a:latin typeface="Cambria Math"/>
                                <a:ea typeface="Cambria Math"/>
                                <a:cs typeface="Times New Roman" panose="02020603050405020304" pitchFamily="18" charset="0"/>
                              </a:rPr>
                            </m:ctrlPr>
                          </m:accPr>
                          <m:e>
                            <m:r>
                              <a:rPr lang="en-US" sz="2400" b="0" i="1" smtClean="0">
                                <a:latin typeface="Cambria Math"/>
                                <a:ea typeface="Cambria Math"/>
                                <a:cs typeface="Times New Roman" panose="02020603050405020304" pitchFamily="18" charset="0"/>
                              </a:rPr>
                              <m:t>𝑟</m:t>
                            </m:r>
                          </m:e>
                        </m:acc>
                      </m:e>
                      <m:sub>
                        <m:r>
                          <a:rPr lang="en-US" sz="2400" b="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i.e.,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𝑉</m:t>
                    </m:r>
                    <m:d>
                      <m:dPr>
                        <m:ctrlPr>
                          <a:rPr lang="en-US" sz="2400" b="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400" b="0" i="1" smtClean="0">
                                <a:latin typeface="Cambria Math"/>
                                <a:ea typeface="Cambria Math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⃗"/>
                                <m:ctrlPr>
                                  <a:rPr lang="en-US" sz="2400" b="0" i="1" smtClean="0">
                                    <a:latin typeface="Cambria Math"/>
                                    <a:ea typeface="Cambria Math"/>
                                    <a:cs typeface="Times New Roman" panose="020206030504050203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sz="2400" b="0" i="1" smtClean="0">
                                    <a:latin typeface="Cambria Math"/>
                                    <a:ea typeface="Cambria Math"/>
                                    <a:cs typeface="Times New Roman" panose="02020603050405020304" pitchFamily="18" charset="0"/>
                                  </a:rPr>
                                  <m:t>𝑟</m:t>
                                </m:r>
                              </m:e>
                            </m:acc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  <a:ea typeface="Cambria Math"/>
                                <a:cs typeface="Times New Roman" panose="020206030504050203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US" sz="2400" b="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sz="2400" b="0" i="1" smtClean="0">
                                <a:latin typeface="Cambria Math"/>
                                <a:ea typeface="Cambria Math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⃗"/>
                                <m:ctrlPr>
                                  <a:rPr lang="en-US" sz="2400" b="0" i="1" smtClean="0">
                                    <a:latin typeface="Cambria Math"/>
                                    <a:ea typeface="Cambria Math"/>
                                    <a:cs typeface="Times New Roman" panose="020206030504050203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sz="2400" b="0" i="1" smtClean="0">
                                    <a:latin typeface="Cambria Math"/>
                                    <a:ea typeface="Cambria Math"/>
                                    <a:cs typeface="Times New Roman" panose="02020603050405020304" pitchFamily="18" charset="0"/>
                                  </a:rPr>
                                  <m:t>𝑟</m:t>
                                </m:r>
                              </m:e>
                            </m:acc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  <a:ea typeface="Cambria Math"/>
                                <a:cs typeface="Times New Roman" panose="02020603050405020304" pitchFamily="18" charset="0"/>
                              </a:rPr>
                              <m:t>2</m:t>
                            </m:r>
                          </m:sub>
                        </m:sSub>
                      </m:e>
                    </m:d>
                    <m:r>
                      <a:rPr lang="en-US" sz="2400" b="0" i="1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=</m:t>
                    </m:r>
                    <m:sSub>
                      <m:sSubPr>
                        <m:ctrlPr>
                          <a:rPr lang="en-US" sz="2400" b="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𝑉</m:t>
                        </m:r>
                        <m:r>
                          <a:rPr lang="en-US" sz="2400" b="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(</m:t>
                        </m:r>
                        <m:acc>
                          <m:accPr>
                            <m:chr m:val="⃗"/>
                            <m:ctrlPr>
                              <a:rPr lang="en-US" sz="2400" b="0" i="1" smtClean="0">
                                <a:latin typeface="Cambria Math"/>
                                <a:ea typeface="Cambria Math"/>
                                <a:cs typeface="Times New Roman" panose="02020603050405020304" pitchFamily="18" charset="0"/>
                              </a:rPr>
                            </m:ctrlPr>
                          </m:accPr>
                          <m:e>
                            <m:r>
                              <a:rPr lang="en-US" sz="2400" b="0" i="1" smtClean="0">
                                <a:latin typeface="Cambria Math"/>
                                <a:ea typeface="Cambria Math"/>
                                <a:cs typeface="Times New Roman" panose="02020603050405020304" pitchFamily="18" charset="0"/>
                              </a:rPr>
                              <m:t>𝑟</m:t>
                            </m:r>
                          </m:e>
                        </m:acc>
                      </m:e>
                      <m:sub>
                        <m:r>
                          <a:rPr lang="en-US" sz="2400" b="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2</m:t>
                        </m:r>
                      </m:sub>
                    </m:sSub>
                    <m:r>
                      <a:rPr lang="en-US" sz="2400" b="0" i="1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,</m:t>
                    </m:r>
                    <m:sSub>
                      <m:sSubPr>
                        <m:ctrlPr>
                          <a:rPr lang="en-US" sz="2400" b="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acc>
                          <m:accPr>
                            <m:chr m:val="⃗"/>
                            <m:ctrlPr>
                              <a:rPr lang="en-US" sz="2400" b="0" i="1" smtClean="0">
                                <a:latin typeface="Cambria Math"/>
                                <a:ea typeface="Cambria Math"/>
                                <a:cs typeface="Times New Roman" panose="02020603050405020304" pitchFamily="18" charset="0"/>
                              </a:rPr>
                            </m:ctrlPr>
                          </m:accPr>
                          <m:e>
                            <m:r>
                              <a:rPr lang="en-US" sz="2400" b="0" i="1" smtClean="0">
                                <a:latin typeface="Cambria Math"/>
                                <a:ea typeface="Cambria Math"/>
                                <a:cs typeface="Times New Roman" panose="02020603050405020304" pitchFamily="18" charset="0"/>
                              </a:rPr>
                              <m:t>𝑟</m:t>
                            </m:r>
                          </m:e>
                        </m:acc>
                      </m:e>
                      <m:sub>
                        <m:r>
                          <a:rPr lang="en-US" sz="2400" b="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</m:sSub>
                    <m:r>
                      <a:rPr lang="en-US" sz="2400" b="0" i="1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)</m:t>
                    </m:r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A. 1 only B. 3 only C. 1 and 2 only D. 1 and 3 only </a:t>
                </a:r>
              </a:p>
              <a:p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E. All of the above</a:t>
                </a:r>
              </a:p>
            </p:txBody>
          </p:sp>
        </mc:Choice>
        <mc:Fallback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45720"/>
                <a:ext cx="9144000" cy="6032421"/>
              </a:xfrm>
              <a:prstGeom prst="rect">
                <a:avLst/>
              </a:prstGeom>
              <a:blipFill rotWithShape="1">
                <a:blip r:embed="rId2"/>
                <a:stretch>
                  <a:fillRect l="-1000" t="-910" r="-733" b="-13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179878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Box 1"/>
              <p:cNvSpPr txBox="1"/>
              <p:nvPr/>
            </p:nvSpPr>
            <p:spPr>
              <a:xfrm>
                <a:off x="0" y="0"/>
                <a:ext cx="9144000" cy="590783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8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QM2 Concept test 3.6</a:t>
                </a:r>
              </a:p>
              <a:p>
                <a:endParaRPr lang="en-US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</a:t>
                </a:r>
                <a:r>
                  <a:rPr lang="en-US" sz="28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wavefunction</a:t>
                </a:r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for two particles in a one dimensional infinite square </a:t>
                </a: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well </a:t>
                </a:r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</a:t>
                </a:r>
                <a14:m>
                  <m:oMath xmlns:m="http://schemas.openxmlformats.org/officeDocument/2006/math">
                    <m:r>
                      <a:rPr lang="en-US" sz="2800" i="1" dirty="0">
                        <a:latin typeface="Cambria Math"/>
                        <a:cs typeface="Times New Roman" panose="02020603050405020304" pitchFamily="18" charset="0"/>
                      </a:rPr>
                      <m:t>𝑉</m:t>
                    </m:r>
                    <m:r>
                      <a:rPr lang="en-US" sz="2800" i="1" dirty="0">
                        <a:latin typeface="Cambria Math"/>
                        <a:cs typeface="Times New Roman" panose="02020603050405020304" pitchFamily="18" charset="0"/>
                      </a:rPr>
                      <m:t>(</m:t>
                    </m:r>
                    <m:r>
                      <a:rPr lang="en-US" sz="2800" i="1" dirty="0">
                        <a:latin typeface="Cambria Math"/>
                        <a:cs typeface="Times New Roman" panose="02020603050405020304" pitchFamily="18" charset="0"/>
                      </a:rPr>
                      <m:t>𝑥</m:t>
                    </m:r>
                    <m:r>
                      <a:rPr lang="en-US" sz="2800" i="1" dirty="0">
                        <a:latin typeface="Cambria Math"/>
                        <a:cs typeface="Times New Roman" panose="02020603050405020304" pitchFamily="18" charset="0"/>
                      </a:rPr>
                      <m:t>)=0 </m:t>
                    </m:r>
                  </m:oMath>
                </a14:m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for </a:t>
                </a:r>
                <a14:m>
                  <m:oMath xmlns:m="http://schemas.openxmlformats.org/officeDocument/2006/math">
                    <m:r>
                      <a:rPr lang="en-US" sz="2800" i="1">
                        <a:latin typeface="Cambria Math"/>
                        <a:cs typeface="Times New Roman" panose="02020603050405020304" pitchFamily="18" charset="0"/>
                      </a:rPr>
                      <m:t>0</m:t>
                    </m:r>
                    <m:r>
                      <a:rPr lang="en-US" sz="2800" i="1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≤</m:t>
                    </m:r>
                    <m:r>
                      <a:rPr lang="en-US" sz="2800" i="1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𝑥</m:t>
                    </m:r>
                    <m:r>
                      <a:rPr lang="en-US" sz="2800" i="1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≤</m:t>
                    </m:r>
                    <m:r>
                      <a:rPr lang="en-US" sz="2800" i="1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𝑎</m:t>
                    </m:r>
                  </m:oMath>
                </a14:m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is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/>
                        <a:cs typeface="Times New Roman" panose="02020603050405020304" pitchFamily="18" charset="0"/>
                      </a:rPr>
                      <m:t>𝐴</m:t>
                    </m:r>
                    <m:func>
                      <m:funcPr>
                        <m:ctrlPr>
                          <a:rPr lang="en-US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800" b="0" i="0" smtClean="0">
                            <a:latin typeface="Cambria Math"/>
                            <a:cs typeface="Times New Roman" panose="02020603050405020304" pitchFamily="18" charset="0"/>
                          </a:rPr>
                          <m:t>sin</m:t>
                        </m:r>
                      </m:fName>
                      <m:e>
                        <m:d>
                          <m:dPr>
                            <m:ctrlPr>
                              <a:rPr lang="en-US" sz="28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sz="2800" b="0" i="1" smtClean="0">
                                    <a:latin typeface="Cambria Math"/>
                                    <a:cs typeface="Times New Roman" panose="020206030504050203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2800" b="0" i="1" smtClean="0">
                                    <a:latin typeface="Cambria Math"/>
                                    <a:ea typeface="Cambria Math"/>
                                    <a:cs typeface="Times New Roman" panose="02020603050405020304" pitchFamily="18" charset="0"/>
                                  </a:rPr>
                                  <m:t>𝜋</m:t>
                                </m:r>
                                <m:sSub>
                                  <m:sSubPr>
                                    <m:ctrlPr>
                                      <a:rPr lang="en-US" sz="2800" b="0" i="1" smtClean="0">
                                        <a:latin typeface="Cambria Math"/>
                                        <a:ea typeface="Cambria Math"/>
                                        <a:cs typeface="Times New Roman" panose="020206030504050203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800" b="0" i="1" smtClean="0">
                                        <a:latin typeface="Cambria Math"/>
                                        <a:ea typeface="Cambria Math"/>
                                        <a:cs typeface="Times New Roman" panose="02020603050405020304" pitchFamily="18" charset="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US" sz="2800" b="0" i="1" smtClean="0">
                                        <a:latin typeface="Cambria Math"/>
                                        <a:ea typeface="Cambria Math"/>
                                        <a:cs typeface="Times New Roman" panose="020206030504050203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</m:num>
                              <m:den>
                                <m:r>
                                  <a:rPr lang="en-US" sz="2800" b="0" i="1" smtClean="0">
                                    <a:latin typeface="Cambria Math"/>
                                    <a:cs typeface="Times New Roman" panose="02020603050405020304" pitchFamily="18" charset="0"/>
                                  </a:rPr>
                                  <m:t>𝑎</m:t>
                                </m:r>
                              </m:den>
                            </m:f>
                          </m:e>
                        </m:d>
                      </m:e>
                    </m:func>
                    <m:func>
                      <m:funcPr>
                        <m:ctrlPr>
                          <a:rPr lang="en-US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800" b="0" i="0" smtClean="0">
                            <a:latin typeface="Cambria Math"/>
                            <a:cs typeface="Times New Roman" panose="02020603050405020304" pitchFamily="18" charset="0"/>
                          </a:rPr>
                          <m:t>sin</m:t>
                        </m:r>
                      </m:fName>
                      <m:e>
                        <m:d>
                          <m:dPr>
                            <m:ctrlPr>
                              <a:rPr lang="en-US" sz="28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sz="2800" b="0" i="1" smtClean="0">
                                    <a:latin typeface="Cambria Math"/>
                                    <a:cs typeface="Times New Roman" panose="020206030504050203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2800" b="0" i="1" smtClean="0">
                                    <a:latin typeface="Cambria Math"/>
                                    <a:ea typeface="Cambria Math"/>
                                    <a:cs typeface="Times New Roman" panose="02020603050405020304" pitchFamily="18" charset="0"/>
                                  </a:rPr>
                                  <m:t>𝜋</m:t>
                                </m:r>
                                <m:sSub>
                                  <m:sSubPr>
                                    <m:ctrlPr>
                                      <a:rPr lang="en-US" sz="2800" b="0" i="1" smtClean="0">
                                        <a:latin typeface="Cambria Math"/>
                                        <a:ea typeface="Cambria Math"/>
                                        <a:cs typeface="Times New Roman" panose="020206030504050203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800" b="0" i="1" smtClean="0">
                                        <a:latin typeface="Cambria Math"/>
                                        <a:ea typeface="Cambria Math"/>
                                        <a:cs typeface="Times New Roman" panose="02020603050405020304" pitchFamily="18" charset="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US" sz="2800" b="0" i="1" smtClean="0">
                                        <a:latin typeface="Cambria Math"/>
                                        <a:ea typeface="Cambria Math"/>
                                        <a:cs typeface="Times New Roman" panose="020206030504050203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</m:num>
                              <m:den>
                                <m:r>
                                  <a:rPr lang="en-US" sz="2800" b="0" i="1" smtClean="0">
                                    <a:latin typeface="Cambria Math"/>
                                    <a:cs typeface="Times New Roman" panose="02020603050405020304" pitchFamily="18" charset="0"/>
                                  </a:rPr>
                                  <m:t>𝑎</m:t>
                                </m:r>
                              </m:den>
                            </m:f>
                          </m:e>
                        </m:d>
                      </m:e>
                    </m:func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Choose all of the following statements that are correct. </a:t>
                </a: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Ignore spin. </a:t>
                </a:r>
                <a14:m>
                  <m:oMath xmlns:m="http://schemas.openxmlformats.org/officeDocument/2006/math">
                    <m:r>
                      <a:rPr lang="en-US" sz="2800" i="1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𝐴</m:t>
                    </m:r>
                  </m:oMath>
                </a14:m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is a normalization constant</a:t>
                </a: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endParaRPr lang="en-US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</a:t>
                </a:r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1) The two particles can be distinguishable. </a:t>
                </a:r>
              </a:p>
              <a:p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(2) The two particles can be identical bosons </a:t>
                </a:r>
              </a:p>
              <a:p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(3) The two particles can be identical fermions. </a:t>
                </a:r>
              </a:p>
              <a:p>
                <a:endParaRPr lang="en-US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A. 1 only B. 2 only C. 1 and 2 only D. 1 and 3 only </a:t>
                </a:r>
              </a:p>
              <a:p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E. All of the above</a:t>
                </a:r>
              </a:p>
            </p:txBody>
          </p:sp>
        </mc:Choice>
        <mc:Fallback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0"/>
                <a:ext cx="9144000" cy="5907836"/>
              </a:xfrm>
              <a:prstGeom prst="rect">
                <a:avLst/>
              </a:prstGeom>
              <a:blipFill rotWithShape="1">
                <a:blip r:embed="rId2"/>
                <a:stretch>
                  <a:fillRect l="-1333" t="-1032" b="-196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015938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Box 1"/>
              <p:cNvSpPr txBox="1"/>
              <p:nvPr/>
            </p:nvSpPr>
            <p:spPr>
              <a:xfrm>
                <a:off x="0" y="20320"/>
                <a:ext cx="9144000" cy="67967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QM2 Concept Test 3.7</a:t>
                </a:r>
              </a:p>
              <a:p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stationary states for a particle in an infinite square well </a:t>
                </a:r>
              </a:p>
              <a:p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/>
                        <a:cs typeface="Times New Roman" panose="02020603050405020304" pitchFamily="18" charset="0"/>
                      </a:rPr>
                      <m:t>𝑉</m:t>
                    </m:r>
                    <m:r>
                      <a:rPr lang="en-US" sz="2400" i="1" dirty="0" smtClean="0">
                        <a:latin typeface="Cambria Math"/>
                        <a:cs typeface="Times New Roman" panose="02020603050405020304" pitchFamily="18" charset="0"/>
                      </a:rPr>
                      <m:t>(</m:t>
                    </m:r>
                    <m:r>
                      <a:rPr lang="en-US" sz="2400" i="1" dirty="0" smtClean="0">
                        <a:latin typeface="Cambria Math"/>
                        <a:cs typeface="Times New Roman" panose="02020603050405020304" pitchFamily="18" charset="0"/>
                      </a:rPr>
                      <m:t>𝑥</m:t>
                    </m:r>
                    <m:r>
                      <a:rPr lang="en-US" sz="2400" i="1" dirty="0" smtClean="0">
                        <a:latin typeface="Cambria Math"/>
                        <a:cs typeface="Times New Roman" panose="02020603050405020304" pitchFamily="18" charset="0"/>
                      </a:rPr>
                      <m:t>)=0 </m:t>
                    </m:r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for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/>
                        <a:cs typeface="Times New Roman" panose="02020603050405020304" pitchFamily="18" charset="0"/>
                      </a:rPr>
                      <m:t>0</m:t>
                    </m:r>
                    <m:r>
                      <a:rPr lang="en-US" sz="2400" b="0" i="1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≤</m:t>
                    </m:r>
                    <m:r>
                      <a:rPr lang="en-US" sz="2400" b="0" i="1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𝑥</m:t>
                    </m:r>
                    <m:r>
                      <a:rPr lang="en-US" sz="2400" b="0" i="1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≤</m:t>
                    </m:r>
                    <m:r>
                      <a:rPr lang="en-US" sz="2400" b="0" i="1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𝑎</m:t>
                    </m:r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are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𝐴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𝑛</m:t>
                        </m:r>
                      </m:sub>
                    </m:sSub>
                    <m:func>
                      <m:funcPr>
                        <m:ctrlPr>
                          <a:rPr lang="en-US" sz="2400" b="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/>
                            <a:cs typeface="Times New Roman" panose="02020603050405020304" pitchFamily="18" charset="0"/>
                          </a:rPr>
                          <m:t>sin</m:t>
                        </m:r>
                      </m:fName>
                      <m:e>
                        <m:d>
                          <m:dPr>
                            <m:ctrlPr>
                              <a:rPr lang="en-US" sz="24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sz="2400" b="0" i="1" smtClean="0">
                                    <a:latin typeface="Cambria Math"/>
                                    <a:cs typeface="Times New Roman" panose="020206030504050203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2400" b="0" i="1" smtClean="0">
                                    <a:latin typeface="Cambria Math"/>
                                    <a:cs typeface="Times New Roman" panose="02020603050405020304" pitchFamily="18" charset="0"/>
                                  </a:rPr>
                                  <m:t>𝑛</m:t>
                                </m:r>
                                <m:r>
                                  <a:rPr lang="en-US" sz="2400" b="0" i="1" smtClean="0">
                                    <a:latin typeface="Cambria Math"/>
                                    <a:ea typeface="Cambria Math"/>
                                    <a:cs typeface="Times New Roman" panose="02020603050405020304" pitchFamily="18" charset="0"/>
                                  </a:rPr>
                                  <m:t>𝜋</m:t>
                                </m:r>
                                <m:r>
                                  <a:rPr lang="en-US" sz="2400" b="0" i="1" smtClean="0">
                                    <a:latin typeface="Cambria Math"/>
                                    <a:ea typeface="Cambria Math"/>
                                    <a:cs typeface="Times New Roman" panose="02020603050405020304" pitchFamily="18" charset="0"/>
                                  </a:rPr>
                                  <m:t>𝑥</m:t>
                                </m:r>
                              </m:num>
                              <m:den>
                                <m:r>
                                  <a:rPr lang="en-US" sz="2400" b="0" i="1" smtClean="0">
                                    <a:latin typeface="Cambria Math"/>
                                    <a:cs typeface="Times New Roman" panose="02020603050405020304" pitchFamily="18" charset="0"/>
                                  </a:rPr>
                                  <m:t>𝑎</m:t>
                                </m:r>
                              </m:den>
                            </m:f>
                          </m:e>
                        </m:d>
                      </m:e>
                    </m:func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where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/>
                        <a:cs typeface="Times New Roman" panose="02020603050405020304" pitchFamily="18" charset="0"/>
                      </a:rPr>
                      <m:t>𝑛</m:t>
                    </m:r>
                    <m:r>
                      <a:rPr lang="en-US" sz="2400" i="1" dirty="0" smtClean="0">
                        <a:latin typeface="Cambria Math"/>
                        <a:cs typeface="Times New Roman" panose="02020603050405020304" pitchFamily="18" charset="0"/>
                      </a:rPr>
                      <m:t>=1,2,3,…. </m:t>
                    </m:r>
                  </m:oMath>
                </a14:m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Choose all of the following statements that are correct about a two particle system in an infinite square well of width </a:t>
                </a:r>
                <a:r>
                  <a:rPr lang="en-US" sz="24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Ignore spin.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𝐴</m:t>
                    </m:r>
                  </m:oMath>
                </a14:m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is a normalization constant.</a:t>
                </a:r>
              </a:p>
              <a:p>
                <a:endParaRPr lang="en-US" sz="24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457200" indent="-457200">
                  <a:buAutoNum type="arabicParenBoth"/>
                </a:pP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If 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two particles are identical bosons, the </a:t>
                </a:r>
                <a:r>
                  <a:rPr lang="en-US" sz="2400" u="sng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first excited state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of the system is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/>
                        <a:cs typeface="Times New Roman" panose="02020603050405020304" pitchFamily="18" charset="0"/>
                      </a:rPr>
                      <m:t>𝐴</m:t>
                    </m:r>
                    <m:r>
                      <a:rPr lang="en-US" sz="2400" b="0" i="1" smtClean="0">
                        <a:latin typeface="Cambria Math"/>
                        <a:cs typeface="Times New Roman" panose="02020603050405020304" pitchFamily="18" charset="0"/>
                      </a:rPr>
                      <m:t>[</m:t>
                    </m:r>
                    <m:func>
                      <m:funcPr>
                        <m:ctrlPr>
                          <a:rPr lang="en-US" sz="2400" b="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/>
                            <a:cs typeface="Times New Roman" panose="02020603050405020304" pitchFamily="18" charset="0"/>
                          </a:rPr>
                          <m:t>sin</m:t>
                        </m:r>
                      </m:fName>
                      <m:e>
                        <m:d>
                          <m:dPr>
                            <m:ctrlPr>
                              <a:rPr lang="en-US" sz="24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sz="2400" b="0" i="1" smtClean="0">
                                    <a:latin typeface="Cambria Math"/>
                                    <a:cs typeface="Times New Roman" panose="020206030504050203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2400" b="0" i="1" smtClean="0">
                                    <a:latin typeface="Cambria Math"/>
                                    <a:ea typeface="Cambria Math"/>
                                    <a:cs typeface="Times New Roman" panose="02020603050405020304" pitchFamily="18" charset="0"/>
                                  </a:rPr>
                                  <m:t>𝜋</m:t>
                                </m:r>
                                <m:sSub>
                                  <m:sSubPr>
                                    <m:ctrlPr>
                                      <a:rPr lang="en-US" sz="2400" b="0" i="1" smtClean="0">
                                        <a:latin typeface="Cambria Math"/>
                                        <a:ea typeface="Cambria Math"/>
                                        <a:cs typeface="Times New Roman" panose="020206030504050203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400" b="0" i="1" smtClean="0">
                                        <a:latin typeface="Cambria Math"/>
                                        <a:ea typeface="Cambria Math"/>
                                        <a:cs typeface="Times New Roman" panose="02020603050405020304" pitchFamily="18" charset="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US" sz="2400" b="0" i="1" smtClean="0">
                                        <a:latin typeface="Cambria Math"/>
                                        <a:ea typeface="Cambria Math"/>
                                        <a:cs typeface="Times New Roman" panose="020206030504050203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</m:num>
                              <m:den>
                                <m:r>
                                  <a:rPr lang="en-US" sz="2400" b="0" i="1" smtClean="0">
                                    <a:latin typeface="Cambria Math"/>
                                    <a:cs typeface="Times New Roman" panose="02020603050405020304" pitchFamily="18" charset="0"/>
                                  </a:rPr>
                                  <m:t>𝑎</m:t>
                                </m:r>
                              </m:den>
                            </m:f>
                          </m:e>
                        </m:d>
                      </m:e>
                    </m:func>
                    <m:func>
                      <m:funcPr>
                        <m:ctrlPr>
                          <a:rPr lang="en-US" sz="2400" b="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/>
                            <a:cs typeface="Times New Roman" panose="02020603050405020304" pitchFamily="18" charset="0"/>
                          </a:rPr>
                          <m:t>sin</m:t>
                        </m:r>
                      </m:fName>
                      <m:e>
                        <m:d>
                          <m:dPr>
                            <m:ctrlPr>
                              <a:rPr lang="en-US" sz="24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sz="2400" b="0" i="1" smtClean="0">
                                    <a:latin typeface="Cambria Math"/>
                                    <a:cs typeface="Times New Roman" panose="020206030504050203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2400" b="0" i="1" smtClean="0">
                                    <a:latin typeface="Cambria Math"/>
                                    <a:ea typeface="Cambria Math"/>
                                    <a:cs typeface="Times New Roman" panose="02020603050405020304" pitchFamily="18" charset="0"/>
                                  </a:rPr>
                                  <m:t>𝜋</m:t>
                                </m:r>
                                <m:sSub>
                                  <m:sSubPr>
                                    <m:ctrlPr>
                                      <a:rPr lang="en-US" sz="2400" b="0" i="1" smtClean="0">
                                        <a:latin typeface="Cambria Math"/>
                                        <a:ea typeface="Cambria Math"/>
                                        <a:cs typeface="Times New Roman" panose="020206030504050203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400" b="0" i="1" smtClean="0">
                                        <a:latin typeface="Cambria Math"/>
                                        <a:ea typeface="Cambria Math"/>
                                        <a:cs typeface="Times New Roman" panose="02020603050405020304" pitchFamily="18" charset="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US" sz="2400" b="0" i="1" smtClean="0">
                                        <a:latin typeface="Cambria Math"/>
                                        <a:ea typeface="Cambria Math"/>
                                        <a:cs typeface="Times New Roman" panose="020206030504050203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</m:num>
                              <m:den>
                                <m:r>
                                  <a:rPr lang="en-US" sz="2400" b="0" i="1" smtClean="0">
                                    <a:latin typeface="Cambria Math"/>
                                    <a:cs typeface="Times New Roman" panose="02020603050405020304" pitchFamily="18" charset="0"/>
                                  </a:rPr>
                                  <m:t>𝑎</m:t>
                                </m:r>
                              </m:den>
                            </m:f>
                          </m:e>
                        </m:d>
                      </m:e>
                    </m:func>
                    <m:r>
                      <a:rPr lang="en-US" sz="2400" b="0" i="0" smtClean="0">
                        <a:latin typeface="Cambria Math"/>
                        <a:cs typeface="Times New Roman" panose="02020603050405020304" pitchFamily="18" charset="0"/>
                      </a:rPr>
                      <m:t>+</m:t>
                    </m:r>
                    <m:func>
                      <m:funcPr>
                        <m:ctrlPr>
                          <a:rPr lang="en-US" sz="2400" b="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/>
                            <a:cs typeface="Times New Roman" panose="02020603050405020304" pitchFamily="18" charset="0"/>
                          </a:rPr>
                          <m:t>sin</m:t>
                        </m:r>
                      </m:fName>
                      <m:e>
                        <m:d>
                          <m:dPr>
                            <m:ctrlPr>
                              <a:rPr lang="en-US" sz="24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sz="2400" b="0" i="1" smtClean="0">
                                    <a:latin typeface="Cambria Math"/>
                                    <a:cs typeface="Times New Roman" panose="020206030504050203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2400" b="0" i="1" smtClean="0">
                                    <a:latin typeface="Cambria Math"/>
                                    <a:cs typeface="Times New Roman" panose="02020603050405020304" pitchFamily="18" charset="0"/>
                                  </a:rPr>
                                  <m:t>2</m:t>
                                </m:r>
                                <m:r>
                                  <a:rPr lang="en-US" sz="2400" b="0" i="1" smtClean="0">
                                    <a:latin typeface="Cambria Math"/>
                                    <a:ea typeface="Cambria Math"/>
                                    <a:cs typeface="Times New Roman" panose="02020603050405020304" pitchFamily="18" charset="0"/>
                                  </a:rPr>
                                  <m:t>𝜋</m:t>
                                </m:r>
                                <m:sSub>
                                  <m:sSubPr>
                                    <m:ctrlPr>
                                      <a:rPr lang="en-US" sz="2400" b="0" i="1" smtClean="0">
                                        <a:latin typeface="Cambria Math"/>
                                        <a:ea typeface="Cambria Math"/>
                                        <a:cs typeface="Times New Roman" panose="020206030504050203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400" b="0" i="1" smtClean="0">
                                        <a:latin typeface="Cambria Math"/>
                                        <a:ea typeface="Cambria Math"/>
                                        <a:cs typeface="Times New Roman" panose="02020603050405020304" pitchFamily="18" charset="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US" sz="2400" b="0" i="1" smtClean="0">
                                        <a:latin typeface="Cambria Math"/>
                                        <a:ea typeface="Cambria Math"/>
                                        <a:cs typeface="Times New Roman" panose="020206030504050203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</m:num>
                              <m:den>
                                <m:r>
                                  <a:rPr lang="en-US" sz="2400" b="0" i="1" smtClean="0">
                                    <a:latin typeface="Cambria Math"/>
                                    <a:cs typeface="Times New Roman" panose="02020603050405020304" pitchFamily="18" charset="0"/>
                                  </a:rPr>
                                  <m:t>𝑎</m:t>
                                </m:r>
                              </m:den>
                            </m:f>
                          </m:e>
                        </m:d>
                      </m:e>
                    </m:func>
                    <m:func>
                      <m:funcPr>
                        <m:ctrlPr>
                          <a:rPr lang="en-US" sz="2400" b="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/>
                            <a:cs typeface="Times New Roman" panose="02020603050405020304" pitchFamily="18" charset="0"/>
                          </a:rPr>
                          <m:t>sin</m:t>
                        </m:r>
                      </m:fName>
                      <m:e>
                        <m:d>
                          <m:dPr>
                            <m:ctrlPr>
                              <a:rPr lang="en-US" sz="24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sz="2400" b="0" i="1" smtClean="0">
                                    <a:latin typeface="Cambria Math"/>
                                    <a:cs typeface="Times New Roman" panose="020206030504050203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2400" b="0" i="1" smtClean="0">
                                    <a:latin typeface="Cambria Math"/>
                                    <a:cs typeface="Times New Roman" panose="02020603050405020304" pitchFamily="18" charset="0"/>
                                  </a:rPr>
                                  <m:t>2</m:t>
                                </m:r>
                                <m:r>
                                  <a:rPr lang="en-US" sz="2400" b="0" i="1" smtClean="0">
                                    <a:latin typeface="Cambria Math"/>
                                    <a:ea typeface="Cambria Math"/>
                                    <a:cs typeface="Times New Roman" panose="02020603050405020304" pitchFamily="18" charset="0"/>
                                  </a:rPr>
                                  <m:t>𝜋</m:t>
                                </m:r>
                                <m:sSub>
                                  <m:sSubPr>
                                    <m:ctrlPr>
                                      <a:rPr lang="en-US" sz="2400" b="0" i="1" smtClean="0">
                                        <a:latin typeface="Cambria Math"/>
                                        <a:ea typeface="Cambria Math"/>
                                        <a:cs typeface="Times New Roman" panose="020206030504050203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400" b="0" i="1" smtClean="0">
                                        <a:latin typeface="Cambria Math"/>
                                        <a:ea typeface="Cambria Math"/>
                                        <a:cs typeface="Times New Roman" panose="02020603050405020304" pitchFamily="18" charset="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US" sz="2400" b="0" i="1" smtClean="0">
                                        <a:latin typeface="Cambria Math"/>
                                        <a:ea typeface="Cambria Math"/>
                                        <a:cs typeface="Times New Roman" panose="020206030504050203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</m:num>
                              <m:den>
                                <m:r>
                                  <a:rPr lang="en-US" sz="2400" b="0" i="1" smtClean="0">
                                    <a:latin typeface="Cambria Math"/>
                                    <a:cs typeface="Times New Roman" panose="02020603050405020304" pitchFamily="18" charset="0"/>
                                  </a:rPr>
                                  <m:t>𝑎</m:t>
                                </m:r>
                              </m:den>
                            </m:f>
                          </m:e>
                        </m:d>
                      </m:e>
                    </m:func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]</a:t>
                </a:r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457200" indent="-457200">
                  <a:buAutoNum type="arabicParenBoth"/>
                </a:pP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If 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two particles are identical bosons, the </a:t>
                </a:r>
                <a:r>
                  <a:rPr lang="en-US" sz="2400" u="sng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first excited state 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of the system is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/>
                        <a:cs typeface="Times New Roman" panose="02020603050405020304" pitchFamily="18" charset="0"/>
                      </a:rPr>
                      <m:t>𝐴</m:t>
                    </m:r>
                    <m:func>
                      <m:funcPr>
                        <m:ctrlPr>
                          <a:rPr lang="en-US" sz="2400" b="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/>
                            <a:cs typeface="Times New Roman" panose="02020603050405020304" pitchFamily="18" charset="0"/>
                          </a:rPr>
                          <m:t>sin</m:t>
                        </m:r>
                      </m:fName>
                      <m:e>
                        <m:d>
                          <m:dPr>
                            <m:ctrlPr>
                              <a:rPr lang="en-US" sz="24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sz="2400" b="0" i="1" smtClean="0">
                                    <a:latin typeface="Cambria Math"/>
                                    <a:cs typeface="Times New Roman" panose="020206030504050203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2400" b="0" i="1" smtClean="0">
                                    <a:latin typeface="Cambria Math"/>
                                    <a:ea typeface="Cambria Math"/>
                                    <a:cs typeface="Times New Roman" panose="02020603050405020304" pitchFamily="18" charset="0"/>
                                  </a:rPr>
                                  <m:t>𝜋</m:t>
                                </m:r>
                                <m:sSub>
                                  <m:sSubPr>
                                    <m:ctrlPr>
                                      <a:rPr lang="en-US" sz="2400" b="0" i="1" smtClean="0">
                                        <a:latin typeface="Cambria Math"/>
                                        <a:ea typeface="Cambria Math"/>
                                        <a:cs typeface="Times New Roman" panose="020206030504050203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400" b="0" i="1" smtClean="0">
                                        <a:latin typeface="Cambria Math"/>
                                        <a:ea typeface="Cambria Math"/>
                                        <a:cs typeface="Times New Roman" panose="02020603050405020304" pitchFamily="18" charset="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US" sz="2400" b="0" i="1" smtClean="0">
                                        <a:latin typeface="Cambria Math"/>
                                        <a:ea typeface="Cambria Math"/>
                                        <a:cs typeface="Times New Roman" panose="020206030504050203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</m:num>
                              <m:den>
                                <m:r>
                                  <a:rPr lang="en-US" sz="2400" b="0" i="1" smtClean="0">
                                    <a:latin typeface="Cambria Math"/>
                                    <a:cs typeface="Times New Roman" panose="02020603050405020304" pitchFamily="18" charset="0"/>
                                  </a:rPr>
                                  <m:t>𝑎</m:t>
                                </m:r>
                              </m:den>
                            </m:f>
                          </m:e>
                        </m:d>
                      </m:e>
                    </m:func>
                    <m:func>
                      <m:funcPr>
                        <m:ctrlPr>
                          <a:rPr lang="en-US" sz="2400" b="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/>
                            <a:cs typeface="Times New Roman" panose="02020603050405020304" pitchFamily="18" charset="0"/>
                          </a:rPr>
                          <m:t>sin</m:t>
                        </m:r>
                      </m:fName>
                      <m:e>
                        <m:d>
                          <m:dPr>
                            <m:ctrlPr>
                              <a:rPr lang="en-US" sz="24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sz="2400" b="0" i="1" smtClean="0">
                                    <a:latin typeface="Cambria Math"/>
                                    <a:cs typeface="Times New Roman" panose="020206030504050203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2400" b="0" i="1" smtClean="0">
                                    <a:latin typeface="Cambria Math"/>
                                    <a:cs typeface="Times New Roman" panose="02020603050405020304" pitchFamily="18" charset="0"/>
                                  </a:rPr>
                                  <m:t>2</m:t>
                                </m:r>
                                <m:r>
                                  <a:rPr lang="en-US" sz="2400" b="0" i="1" smtClean="0">
                                    <a:latin typeface="Cambria Math"/>
                                    <a:ea typeface="Cambria Math"/>
                                    <a:cs typeface="Times New Roman" panose="02020603050405020304" pitchFamily="18" charset="0"/>
                                  </a:rPr>
                                  <m:t>𝜋</m:t>
                                </m:r>
                                <m:sSub>
                                  <m:sSubPr>
                                    <m:ctrlPr>
                                      <a:rPr lang="en-US" sz="2400" b="0" i="1" smtClean="0">
                                        <a:latin typeface="Cambria Math"/>
                                        <a:ea typeface="Cambria Math"/>
                                        <a:cs typeface="Times New Roman" panose="020206030504050203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400" b="0" i="1" smtClean="0">
                                        <a:latin typeface="Cambria Math"/>
                                        <a:ea typeface="Cambria Math"/>
                                        <a:cs typeface="Times New Roman" panose="02020603050405020304" pitchFamily="18" charset="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US" sz="2400" b="0" i="1" smtClean="0">
                                        <a:latin typeface="Cambria Math"/>
                                        <a:ea typeface="Cambria Math"/>
                                        <a:cs typeface="Times New Roman" panose="020206030504050203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</m:num>
                              <m:den>
                                <m:r>
                                  <a:rPr lang="en-US" sz="2400" b="0" i="1" smtClean="0">
                                    <a:latin typeface="Cambria Math"/>
                                    <a:cs typeface="Times New Roman" panose="02020603050405020304" pitchFamily="18" charset="0"/>
                                  </a:rPr>
                                  <m:t>𝑎</m:t>
                                </m:r>
                              </m:den>
                            </m:f>
                          </m:e>
                        </m:d>
                      </m:e>
                    </m:func>
                  </m:oMath>
                </a14:m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457200" indent="-457200">
                  <a:buFontTx/>
                  <a:buAutoNum type="arabicParenBoth"/>
                </a:pP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If 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two particles are identical f</a:t>
                </a:r>
                <a:r>
                  <a:rPr lang="en-US" sz="2400" u="sng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ermions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the </a:t>
                </a:r>
                <a:r>
                  <a:rPr lang="en-US" sz="2400" u="sng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first excited state 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of the system 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is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/>
                        <a:cs typeface="Times New Roman" panose="02020603050405020304" pitchFamily="18" charset="0"/>
                      </a:rPr>
                      <m:t>𝐴</m:t>
                    </m:r>
                    <m:r>
                      <a:rPr lang="en-US" sz="2400" b="0" i="1" smtClean="0">
                        <a:latin typeface="Cambria Math"/>
                        <a:cs typeface="Times New Roman" panose="02020603050405020304" pitchFamily="18" charset="0"/>
                      </a:rPr>
                      <m:t>[</m:t>
                    </m:r>
                    <m:func>
                      <m:funcPr>
                        <m:ctrlPr>
                          <a:rPr lang="en-US" sz="2400" b="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/>
                            <a:cs typeface="Times New Roman" panose="02020603050405020304" pitchFamily="18" charset="0"/>
                          </a:rPr>
                          <m:t>sin</m:t>
                        </m:r>
                      </m:fName>
                      <m:e>
                        <m:d>
                          <m:dPr>
                            <m:ctrlPr>
                              <a:rPr lang="en-US" sz="24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sz="2400" b="0" i="1" smtClean="0">
                                    <a:latin typeface="Cambria Math"/>
                                    <a:cs typeface="Times New Roman" panose="020206030504050203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2400" b="0" i="1" smtClean="0">
                                    <a:latin typeface="Cambria Math"/>
                                    <a:ea typeface="Cambria Math"/>
                                    <a:cs typeface="Times New Roman" panose="02020603050405020304" pitchFamily="18" charset="0"/>
                                  </a:rPr>
                                  <m:t>𝜋</m:t>
                                </m:r>
                                <m:sSub>
                                  <m:sSubPr>
                                    <m:ctrlPr>
                                      <a:rPr lang="en-US" sz="2400" b="0" i="1" smtClean="0">
                                        <a:latin typeface="Cambria Math"/>
                                        <a:ea typeface="Cambria Math"/>
                                        <a:cs typeface="Times New Roman" panose="020206030504050203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400" b="0" i="1" smtClean="0">
                                        <a:latin typeface="Cambria Math"/>
                                        <a:ea typeface="Cambria Math"/>
                                        <a:cs typeface="Times New Roman" panose="02020603050405020304" pitchFamily="18" charset="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US" sz="2400" b="0" i="1" smtClean="0">
                                        <a:latin typeface="Cambria Math"/>
                                        <a:ea typeface="Cambria Math"/>
                                        <a:cs typeface="Times New Roman" panose="020206030504050203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</m:num>
                              <m:den>
                                <m:r>
                                  <a:rPr lang="en-US" sz="2400" b="0" i="1" smtClean="0">
                                    <a:latin typeface="Cambria Math"/>
                                    <a:cs typeface="Times New Roman" panose="02020603050405020304" pitchFamily="18" charset="0"/>
                                  </a:rPr>
                                  <m:t>𝑎</m:t>
                                </m:r>
                              </m:den>
                            </m:f>
                          </m:e>
                        </m:d>
                      </m:e>
                    </m:func>
                    <m:func>
                      <m:funcPr>
                        <m:ctrlPr>
                          <a:rPr lang="en-US" sz="2400" b="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/>
                            <a:cs typeface="Times New Roman" panose="02020603050405020304" pitchFamily="18" charset="0"/>
                          </a:rPr>
                          <m:t>sin</m:t>
                        </m:r>
                      </m:fName>
                      <m:e>
                        <m:d>
                          <m:dPr>
                            <m:ctrlPr>
                              <a:rPr lang="en-US" sz="24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sz="2400" b="0" i="1" smtClean="0">
                                    <a:latin typeface="Cambria Math"/>
                                    <a:cs typeface="Times New Roman" panose="020206030504050203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2400" b="0" i="1" smtClean="0">
                                    <a:latin typeface="Cambria Math"/>
                                    <a:cs typeface="Times New Roman" panose="02020603050405020304" pitchFamily="18" charset="0"/>
                                  </a:rPr>
                                  <m:t>2</m:t>
                                </m:r>
                                <m:r>
                                  <a:rPr lang="en-US" sz="2400" b="0" i="1" smtClean="0">
                                    <a:latin typeface="Cambria Math"/>
                                    <a:ea typeface="Cambria Math"/>
                                    <a:cs typeface="Times New Roman" panose="02020603050405020304" pitchFamily="18" charset="0"/>
                                  </a:rPr>
                                  <m:t>𝜋</m:t>
                                </m:r>
                                <m:sSub>
                                  <m:sSubPr>
                                    <m:ctrlPr>
                                      <a:rPr lang="en-US" sz="2400" b="0" i="1" smtClean="0">
                                        <a:latin typeface="Cambria Math"/>
                                        <a:ea typeface="Cambria Math"/>
                                        <a:cs typeface="Times New Roman" panose="020206030504050203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400" b="0" i="1" smtClean="0">
                                        <a:latin typeface="Cambria Math"/>
                                        <a:ea typeface="Cambria Math"/>
                                        <a:cs typeface="Times New Roman" panose="02020603050405020304" pitchFamily="18" charset="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US" sz="2400" b="0" i="1" smtClean="0">
                                        <a:latin typeface="Cambria Math"/>
                                        <a:ea typeface="Cambria Math"/>
                                        <a:cs typeface="Times New Roman" panose="020206030504050203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</m:num>
                              <m:den>
                                <m:r>
                                  <a:rPr lang="en-US" sz="2400" b="0" i="1" smtClean="0">
                                    <a:latin typeface="Cambria Math"/>
                                    <a:cs typeface="Times New Roman" panose="02020603050405020304" pitchFamily="18" charset="0"/>
                                  </a:rPr>
                                  <m:t>𝑎</m:t>
                                </m:r>
                              </m:den>
                            </m:f>
                          </m:e>
                        </m:d>
                      </m:e>
                    </m:func>
                    <m:r>
                      <a:rPr lang="en-US" sz="2400" b="0" i="0" smtClean="0">
                        <a:latin typeface="Cambria Math"/>
                        <a:cs typeface="Times New Roman" panose="02020603050405020304" pitchFamily="18" charset="0"/>
                      </a:rPr>
                      <m:t>−</m:t>
                    </m:r>
                    <m:func>
                      <m:funcPr>
                        <m:ctrlPr>
                          <a:rPr lang="en-US" sz="2400" b="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/>
                            <a:cs typeface="Times New Roman" panose="02020603050405020304" pitchFamily="18" charset="0"/>
                          </a:rPr>
                          <m:t>sin</m:t>
                        </m:r>
                      </m:fName>
                      <m:e>
                        <m:d>
                          <m:dPr>
                            <m:ctrlPr>
                              <a:rPr lang="en-US" sz="24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sz="2400" b="0" i="1" smtClean="0">
                                    <a:latin typeface="Cambria Math"/>
                                    <a:cs typeface="Times New Roman" panose="020206030504050203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2400" b="0" i="1" smtClean="0">
                                    <a:latin typeface="Cambria Math"/>
                                    <a:cs typeface="Times New Roman" panose="02020603050405020304" pitchFamily="18" charset="0"/>
                                  </a:rPr>
                                  <m:t>2</m:t>
                                </m:r>
                                <m:r>
                                  <a:rPr lang="en-US" sz="2400" b="0" i="1" smtClean="0">
                                    <a:latin typeface="Cambria Math"/>
                                    <a:ea typeface="Cambria Math"/>
                                    <a:cs typeface="Times New Roman" panose="02020603050405020304" pitchFamily="18" charset="0"/>
                                  </a:rPr>
                                  <m:t>𝜋</m:t>
                                </m:r>
                                <m:sSub>
                                  <m:sSubPr>
                                    <m:ctrlPr>
                                      <a:rPr lang="en-US" sz="2400" b="0" i="1" smtClean="0">
                                        <a:latin typeface="Cambria Math"/>
                                        <a:ea typeface="Cambria Math"/>
                                        <a:cs typeface="Times New Roman" panose="020206030504050203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400" b="0" i="1" smtClean="0">
                                        <a:latin typeface="Cambria Math"/>
                                        <a:ea typeface="Cambria Math"/>
                                        <a:cs typeface="Times New Roman" panose="02020603050405020304" pitchFamily="18" charset="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US" sz="2400" b="0" i="1" smtClean="0">
                                        <a:latin typeface="Cambria Math"/>
                                        <a:ea typeface="Cambria Math"/>
                                        <a:cs typeface="Times New Roman" panose="020206030504050203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</m:num>
                              <m:den>
                                <m:r>
                                  <a:rPr lang="en-US" sz="2400" b="0" i="1" smtClean="0">
                                    <a:latin typeface="Cambria Math"/>
                                    <a:cs typeface="Times New Roman" panose="02020603050405020304" pitchFamily="18" charset="0"/>
                                  </a:rPr>
                                  <m:t>𝑎</m:t>
                                </m:r>
                              </m:den>
                            </m:f>
                          </m:e>
                        </m:d>
                      </m:e>
                    </m:func>
                    <m:func>
                      <m:funcPr>
                        <m:ctrlPr>
                          <a:rPr lang="en-US" sz="2400" b="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/>
                            <a:cs typeface="Times New Roman" panose="02020603050405020304" pitchFamily="18" charset="0"/>
                          </a:rPr>
                          <m:t>sin</m:t>
                        </m:r>
                      </m:fName>
                      <m:e>
                        <m:d>
                          <m:dPr>
                            <m:ctrlPr>
                              <a:rPr lang="en-US" sz="24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sz="2400" b="0" i="1" smtClean="0">
                                    <a:latin typeface="Cambria Math"/>
                                    <a:cs typeface="Times New Roman" panose="020206030504050203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2400" b="0" i="1" smtClean="0">
                                    <a:latin typeface="Cambria Math"/>
                                    <a:ea typeface="Cambria Math"/>
                                    <a:cs typeface="Times New Roman" panose="02020603050405020304" pitchFamily="18" charset="0"/>
                                  </a:rPr>
                                  <m:t>𝜋</m:t>
                                </m:r>
                                <m:sSub>
                                  <m:sSubPr>
                                    <m:ctrlPr>
                                      <a:rPr lang="en-US" sz="2400" b="0" i="1" smtClean="0">
                                        <a:latin typeface="Cambria Math"/>
                                        <a:ea typeface="Cambria Math"/>
                                        <a:cs typeface="Times New Roman" panose="020206030504050203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400" b="0" i="1" smtClean="0">
                                        <a:latin typeface="Cambria Math"/>
                                        <a:ea typeface="Cambria Math"/>
                                        <a:cs typeface="Times New Roman" panose="02020603050405020304" pitchFamily="18" charset="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US" sz="2400" b="0" i="1" smtClean="0">
                                        <a:latin typeface="Cambria Math"/>
                                        <a:ea typeface="Cambria Math"/>
                                        <a:cs typeface="Times New Roman" panose="020206030504050203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</m:num>
                              <m:den>
                                <m:r>
                                  <a:rPr lang="en-US" sz="2400" b="0" i="1" smtClean="0">
                                    <a:latin typeface="Cambria Math"/>
                                    <a:cs typeface="Times New Roman" panose="02020603050405020304" pitchFamily="18" charset="0"/>
                                  </a:rPr>
                                  <m:t>𝑎</m:t>
                                </m:r>
                              </m:den>
                            </m:f>
                          </m:e>
                        </m:d>
                      </m:e>
                    </m:func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]</a:t>
                </a:r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457200" indent="-457200">
                  <a:buAutoNum type="arabicParenBoth"/>
                </a:pPr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A. 1 only B. 2 only C. 3 only D. 1 and 3 only E. 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none of the above</a:t>
                </a:r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20320"/>
                <a:ext cx="9144000" cy="6796732"/>
              </a:xfrm>
              <a:prstGeom prst="rect">
                <a:avLst/>
              </a:prstGeom>
              <a:blipFill rotWithShape="1">
                <a:blip r:embed="rId2"/>
                <a:stretch>
                  <a:fillRect l="-1000" t="-717" r="-1533" b="-17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076930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Box 1"/>
              <p:cNvSpPr txBox="1"/>
              <p:nvPr/>
            </p:nvSpPr>
            <p:spPr>
              <a:xfrm>
                <a:off x="0" y="81280"/>
                <a:ext cx="9144000" cy="633577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8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QM2 Concept test 3.8</a:t>
                </a:r>
              </a:p>
              <a:p>
                <a:pPr algn="ctr"/>
                <a:endParaRPr lang="en-US" sz="28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Choose </a:t>
                </a:r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all of the following </a:t>
                </a:r>
                <a:r>
                  <a:rPr lang="en-US" sz="28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wavefunctions</a:t>
                </a:r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that are possible for </a:t>
                </a:r>
                <a:r>
                  <a:rPr lang="en-US" sz="2800" u="sng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two fermions </a:t>
                </a:r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in a one-dimensional infinite square well with </a:t>
                </a: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width </a:t>
                </a:r>
                <a:r>
                  <a:rPr lang="en-US" sz="28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</a:t>
                </a:r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Ignore spin. </a:t>
                </a:r>
                <a14:m>
                  <m:oMath xmlns:m="http://schemas.openxmlformats.org/officeDocument/2006/math">
                    <m:r>
                      <a:rPr lang="en-US" sz="2800" i="1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𝐴</m:t>
                    </m:r>
                  </m:oMath>
                </a14:m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is a </a:t>
                </a: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suitable normalization </a:t>
                </a:r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constant</a:t>
                </a: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endParaRPr lang="en-US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457200" indent="-457200">
                  <a:buAutoNum type="arabicParenBoth"/>
                </a:pPr>
                <a:r>
                  <a:rPr lang="en-US" sz="2800" b="0" dirty="0" smtClean="0"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/>
                        <a:cs typeface="Times New Roman" panose="02020603050405020304" pitchFamily="18" charset="0"/>
                      </a:rPr>
                      <m:t>𝐴</m:t>
                    </m:r>
                    <m:func>
                      <m:funcPr>
                        <m:ctrlPr>
                          <a:rPr lang="en-US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800" b="0" i="0" smtClean="0">
                            <a:latin typeface="Cambria Math"/>
                            <a:cs typeface="Times New Roman" panose="02020603050405020304" pitchFamily="18" charset="0"/>
                          </a:rPr>
                          <m:t>sin</m:t>
                        </m:r>
                      </m:fName>
                      <m:e>
                        <m:d>
                          <m:dPr>
                            <m:ctrlPr>
                              <a:rPr lang="en-US" sz="28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sz="2800" b="0" i="1" smtClean="0">
                                    <a:latin typeface="Cambria Math"/>
                                    <a:cs typeface="Times New Roman" panose="020206030504050203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2800" b="0" i="1" smtClean="0">
                                    <a:latin typeface="Cambria Math"/>
                                    <a:ea typeface="Cambria Math"/>
                                    <a:cs typeface="Times New Roman" panose="02020603050405020304" pitchFamily="18" charset="0"/>
                                  </a:rPr>
                                  <m:t>𝜋</m:t>
                                </m:r>
                                <m:sSub>
                                  <m:sSubPr>
                                    <m:ctrlPr>
                                      <a:rPr lang="en-US" sz="2800" b="0" i="1" smtClean="0">
                                        <a:latin typeface="Cambria Math"/>
                                        <a:ea typeface="Cambria Math"/>
                                        <a:cs typeface="Times New Roman" panose="020206030504050203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800" b="0" i="1" smtClean="0">
                                        <a:latin typeface="Cambria Math"/>
                                        <a:ea typeface="Cambria Math"/>
                                        <a:cs typeface="Times New Roman" panose="02020603050405020304" pitchFamily="18" charset="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US" sz="2800" b="0" i="1" smtClean="0">
                                        <a:latin typeface="Cambria Math"/>
                                        <a:ea typeface="Cambria Math"/>
                                        <a:cs typeface="Times New Roman" panose="020206030504050203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</m:num>
                              <m:den>
                                <m:r>
                                  <a:rPr lang="en-US" sz="2800" b="0" i="1" smtClean="0">
                                    <a:latin typeface="Cambria Math"/>
                                    <a:cs typeface="Times New Roman" panose="02020603050405020304" pitchFamily="18" charset="0"/>
                                  </a:rPr>
                                  <m:t>𝑎</m:t>
                                </m:r>
                              </m:den>
                            </m:f>
                          </m:e>
                        </m:d>
                      </m:e>
                    </m:func>
                    <m:func>
                      <m:funcPr>
                        <m:ctrlPr>
                          <a:rPr lang="en-US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800" b="0" i="0" smtClean="0">
                            <a:latin typeface="Cambria Math"/>
                            <a:cs typeface="Times New Roman" panose="02020603050405020304" pitchFamily="18" charset="0"/>
                          </a:rPr>
                          <m:t>sin</m:t>
                        </m:r>
                      </m:fName>
                      <m:e>
                        <m:d>
                          <m:dPr>
                            <m:ctrlPr>
                              <a:rPr lang="en-US" sz="28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sz="2800" b="0" i="1" smtClean="0">
                                    <a:latin typeface="Cambria Math"/>
                                    <a:cs typeface="Times New Roman" panose="020206030504050203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2800" b="0" i="1" smtClean="0">
                                    <a:latin typeface="Cambria Math"/>
                                    <a:ea typeface="Cambria Math"/>
                                    <a:cs typeface="Times New Roman" panose="02020603050405020304" pitchFamily="18" charset="0"/>
                                  </a:rPr>
                                  <m:t>𝜋</m:t>
                                </m:r>
                                <m:sSub>
                                  <m:sSubPr>
                                    <m:ctrlPr>
                                      <a:rPr lang="en-US" sz="2800" b="0" i="1" smtClean="0">
                                        <a:latin typeface="Cambria Math"/>
                                        <a:ea typeface="Cambria Math"/>
                                        <a:cs typeface="Times New Roman" panose="020206030504050203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800" b="0" i="1" smtClean="0">
                                        <a:latin typeface="Cambria Math"/>
                                        <a:ea typeface="Cambria Math"/>
                                        <a:cs typeface="Times New Roman" panose="02020603050405020304" pitchFamily="18" charset="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US" sz="2800" b="0" i="1" smtClean="0">
                                        <a:latin typeface="Cambria Math"/>
                                        <a:ea typeface="Cambria Math"/>
                                        <a:cs typeface="Times New Roman" panose="020206030504050203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</m:num>
                              <m:den>
                                <m:r>
                                  <a:rPr lang="en-US" sz="2800" b="0" i="1" smtClean="0">
                                    <a:latin typeface="Cambria Math"/>
                                    <a:cs typeface="Times New Roman" panose="02020603050405020304" pitchFamily="18" charset="0"/>
                                  </a:rPr>
                                  <m:t>𝑎</m:t>
                                </m:r>
                              </m:den>
                            </m:f>
                          </m:e>
                        </m:d>
                      </m:e>
                    </m:func>
                  </m:oMath>
                </a14:m>
                <a:endParaRPr lang="en-US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457200" indent="-457200">
                  <a:buAutoNum type="arabicParenBoth"/>
                </a:pPr>
                <a:r>
                  <a:rPr lang="en-US" sz="2800" b="0" dirty="0" smtClean="0"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/>
                        <a:cs typeface="Times New Roman" panose="02020603050405020304" pitchFamily="18" charset="0"/>
                      </a:rPr>
                      <m:t>𝐴</m:t>
                    </m:r>
                    <m:r>
                      <a:rPr lang="en-US" sz="2800" b="0" i="1" smtClean="0">
                        <a:latin typeface="Cambria Math"/>
                        <a:cs typeface="Times New Roman" panose="02020603050405020304" pitchFamily="18" charset="0"/>
                      </a:rPr>
                      <m:t>[</m:t>
                    </m:r>
                    <m:func>
                      <m:funcPr>
                        <m:ctrlPr>
                          <a:rPr lang="en-US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800" b="0" i="0" smtClean="0">
                            <a:latin typeface="Cambria Math"/>
                            <a:cs typeface="Times New Roman" panose="02020603050405020304" pitchFamily="18" charset="0"/>
                          </a:rPr>
                          <m:t>sin</m:t>
                        </m:r>
                      </m:fName>
                      <m:e>
                        <m:d>
                          <m:dPr>
                            <m:ctrlPr>
                              <a:rPr lang="en-US" sz="28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sz="2800" b="0" i="1" smtClean="0">
                                    <a:latin typeface="Cambria Math"/>
                                    <a:cs typeface="Times New Roman" panose="020206030504050203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2800" b="0" i="1" smtClean="0">
                                    <a:latin typeface="Cambria Math"/>
                                    <a:ea typeface="Cambria Math"/>
                                    <a:cs typeface="Times New Roman" panose="02020603050405020304" pitchFamily="18" charset="0"/>
                                  </a:rPr>
                                  <m:t>𝜋</m:t>
                                </m:r>
                                <m:sSub>
                                  <m:sSubPr>
                                    <m:ctrlPr>
                                      <a:rPr lang="en-US" sz="2800" b="0" i="1" smtClean="0">
                                        <a:latin typeface="Cambria Math"/>
                                        <a:ea typeface="Cambria Math"/>
                                        <a:cs typeface="Times New Roman" panose="020206030504050203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800" b="0" i="1" smtClean="0">
                                        <a:latin typeface="Cambria Math"/>
                                        <a:ea typeface="Cambria Math"/>
                                        <a:cs typeface="Times New Roman" panose="02020603050405020304" pitchFamily="18" charset="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US" sz="2800" b="0" i="1" smtClean="0">
                                        <a:latin typeface="Cambria Math"/>
                                        <a:ea typeface="Cambria Math"/>
                                        <a:cs typeface="Times New Roman" panose="020206030504050203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</m:num>
                              <m:den>
                                <m:r>
                                  <a:rPr lang="en-US" sz="2800" b="0" i="1" smtClean="0">
                                    <a:latin typeface="Cambria Math"/>
                                    <a:cs typeface="Times New Roman" panose="02020603050405020304" pitchFamily="18" charset="0"/>
                                  </a:rPr>
                                  <m:t>𝑎</m:t>
                                </m:r>
                              </m:den>
                            </m:f>
                          </m:e>
                        </m:d>
                      </m:e>
                    </m:func>
                    <m:r>
                      <a:rPr lang="en-US" sz="2800" b="0" i="1" smtClean="0">
                        <a:latin typeface="Cambria Math"/>
                        <a:cs typeface="Times New Roman" panose="02020603050405020304" pitchFamily="18" charset="0"/>
                      </a:rPr>
                      <m:t>−</m:t>
                    </m:r>
                    <m:func>
                      <m:funcPr>
                        <m:ctrlPr>
                          <a:rPr lang="en-US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800" b="0" i="0" smtClean="0">
                            <a:latin typeface="Cambria Math"/>
                            <a:cs typeface="Times New Roman" panose="02020603050405020304" pitchFamily="18" charset="0"/>
                          </a:rPr>
                          <m:t>sin</m:t>
                        </m:r>
                      </m:fName>
                      <m:e>
                        <m:d>
                          <m:dPr>
                            <m:ctrlPr>
                              <a:rPr lang="en-US" sz="28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sz="2800" b="0" i="1" smtClean="0">
                                    <a:latin typeface="Cambria Math"/>
                                    <a:cs typeface="Times New Roman" panose="020206030504050203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2800" b="0" i="1" smtClean="0">
                                    <a:latin typeface="Cambria Math"/>
                                    <a:ea typeface="Cambria Math"/>
                                    <a:cs typeface="Times New Roman" panose="02020603050405020304" pitchFamily="18" charset="0"/>
                                  </a:rPr>
                                  <m:t>𝜋</m:t>
                                </m:r>
                                <m:sSub>
                                  <m:sSubPr>
                                    <m:ctrlPr>
                                      <a:rPr lang="en-US" sz="2800" b="0" i="1" smtClean="0">
                                        <a:latin typeface="Cambria Math"/>
                                        <a:ea typeface="Cambria Math"/>
                                        <a:cs typeface="Times New Roman" panose="020206030504050203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800" b="0" i="1" smtClean="0">
                                        <a:latin typeface="Cambria Math"/>
                                        <a:ea typeface="Cambria Math"/>
                                        <a:cs typeface="Times New Roman" panose="02020603050405020304" pitchFamily="18" charset="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US" sz="2800" b="0" i="1" smtClean="0">
                                        <a:latin typeface="Cambria Math"/>
                                        <a:ea typeface="Cambria Math"/>
                                        <a:cs typeface="Times New Roman" panose="020206030504050203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</m:num>
                              <m:den>
                                <m:r>
                                  <a:rPr lang="en-US" sz="2800" b="0" i="1" smtClean="0">
                                    <a:latin typeface="Cambria Math"/>
                                    <a:cs typeface="Times New Roman" panose="02020603050405020304" pitchFamily="18" charset="0"/>
                                  </a:rPr>
                                  <m:t>𝑎</m:t>
                                </m:r>
                              </m:den>
                            </m:f>
                          </m:e>
                        </m:d>
                      </m:e>
                    </m:func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]</a:t>
                </a:r>
              </a:p>
              <a:p>
                <a:pPr marL="457200" indent="-457200">
                  <a:buAutoNum type="arabicParenBoth"/>
                </a:pPr>
                <a:r>
                  <a:rPr lang="en-US" sz="2800" b="0" dirty="0" smtClean="0"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/>
                        <a:cs typeface="Times New Roman" panose="02020603050405020304" pitchFamily="18" charset="0"/>
                      </a:rPr>
                      <m:t>𝐴</m:t>
                    </m:r>
                    <m:r>
                      <a:rPr lang="en-US" sz="2800" b="0" i="1" smtClean="0">
                        <a:latin typeface="Cambria Math"/>
                        <a:cs typeface="Times New Roman" panose="02020603050405020304" pitchFamily="18" charset="0"/>
                      </a:rPr>
                      <m:t>[</m:t>
                    </m:r>
                    <m:func>
                      <m:funcPr>
                        <m:ctrlPr>
                          <a:rPr lang="en-US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800" b="0" i="0" smtClean="0">
                            <a:latin typeface="Cambria Math"/>
                            <a:cs typeface="Times New Roman" panose="02020603050405020304" pitchFamily="18" charset="0"/>
                          </a:rPr>
                          <m:t>sin</m:t>
                        </m:r>
                      </m:fName>
                      <m:e>
                        <m:d>
                          <m:dPr>
                            <m:ctrlPr>
                              <a:rPr lang="en-US" sz="28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sz="2800" b="0" i="1" smtClean="0">
                                    <a:latin typeface="Cambria Math"/>
                                    <a:cs typeface="Times New Roman" panose="020206030504050203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2800" b="0" i="1" smtClean="0">
                                    <a:latin typeface="Cambria Math"/>
                                    <a:cs typeface="Times New Roman" panose="02020603050405020304" pitchFamily="18" charset="0"/>
                                  </a:rPr>
                                  <m:t>2</m:t>
                                </m:r>
                                <m:r>
                                  <a:rPr lang="en-US" sz="2800" b="0" i="1" smtClean="0">
                                    <a:latin typeface="Cambria Math"/>
                                    <a:ea typeface="Cambria Math"/>
                                    <a:cs typeface="Times New Roman" panose="02020603050405020304" pitchFamily="18" charset="0"/>
                                  </a:rPr>
                                  <m:t>𝜋</m:t>
                                </m:r>
                                <m:sSub>
                                  <m:sSubPr>
                                    <m:ctrlPr>
                                      <a:rPr lang="en-US" sz="2800" b="0" i="1" smtClean="0">
                                        <a:latin typeface="Cambria Math"/>
                                        <a:ea typeface="Cambria Math"/>
                                        <a:cs typeface="Times New Roman" panose="020206030504050203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800" b="0" i="1" smtClean="0">
                                        <a:latin typeface="Cambria Math"/>
                                        <a:ea typeface="Cambria Math"/>
                                        <a:cs typeface="Times New Roman" panose="02020603050405020304" pitchFamily="18" charset="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US" sz="2800" b="0" i="1" smtClean="0">
                                        <a:latin typeface="Cambria Math"/>
                                        <a:ea typeface="Cambria Math"/>
                                        <a:cs typeface="Times New Roman" panose="020206030504050203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</m:num>
                              <m:den>
                                <m:r>
                                  <a:rPr lang="en-US" sz="2800" b="0" i="1" smtClean="0">
                                    <a:latin typeface="Cambria Math"/>
                                    <a:cs typeface="Times New Roman" panose="02020603050405020304" pitchFamily="18" charset="0"/>
                                  </a:rPr>
                                  <m:t>𝑎</m:t>
                                </m:r>
                              </m:den>
                            </m:f>
                          </m:e>
                        </m:d>
                      </m:e>
                    </m:func>
                    <m:func>
                      <m:funcPr>
                        <m:ctrlPr>
                          <a:rPr lang="en-US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800" b="0" i="0" smtClean="0">
                            <a:latin typeface="Cambria Math"/>
                            <a:cs typeface="Times New Roman" panose="02020603050405020304" pitchFamily="18" charset="0"/>
                          </a:rPr>
                          <m:t>sin</m:t>
                        </m:r>
                      </m:fName>
                      <m:e>
                        <m:d>
                          <m:dPr>
                            <m:ctrlPr>
                              <a:rPr lang="en-US" sz="28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sz="2800" b="0" i="1" smtClean="0">
                                    <a:latin typeface="Cambria Math"/>
                                    <a:cs typeface="Times New Roman" panose="020206030504050203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2800" b="0" i="1" smtClean="0">
                                    <a:latin typeface="Cambria Math"/>
                                    <a:cs typeface="Times New Roman" panose="02020603050405020304" pitchFamily="18" charset="0"/>
                                  </a:rPr>
                                  <m:t>3</m:t>
                                </m:r>
                                <m:r>
                                  <a:rPr lang="en-US" sz="2800" b="0" i="1" smtClean="0">
                                    <a:latin typeface="Cambria Math"/>
                                    <a:ea typeface="Cambria Math"/>
                                    <a:cs typeface="Times New Roman" panose="02020603050405020304" pitchFamily="18" charset="0"/>
                                  </a:rPr>
                                  <m:t>𝜋</m:t>
                                </m:r>
                                <m:sSub>
                                  <m:sSubPr>
                                    <m:ctrlPr>
                                      <a:rPr lang="en-US" sz="2800" b="0" i="1" smtClean="0">
                                        <a:latin typeface="Cambria Math"/>
                                        <a:ea typeface="Cambria Math"/>
                                        <a:cs typeface="Times New Roman" panose="020206030504050203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800" b="0" i="1" smtClean="0">
                                        <a:latin typeface="Cambria Math"/>
                                        <a:ea typeface="Cambria Math"/>
                                        <a:cs typeface="Times New Roman" panose="02020603050405020304" pitchFamily="18" charset="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US" sz="2800" b="0" i="1" smtClean="0">
                                        <a:latin typeface="Cambria Math"/>
                                        <a:ea typeface="Cambria Math"/>
                                        <a:cs typeface="Times New Roman" panose="020206030504050203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</m:num>
                              <m:den>
                                <m:r>
                                  <a:rPr lang="en-US" sz="2800" b="0" i="1" smtClean="0">
                                    <a:latin typeface="Cambria Math"/>
                                    <a:cs typeface="Times New Roman" panose="02020603050405020304" pitchFamily="18" charset="0"/>
                                  </a:rPr>
                                  <m:t>𝑎</m:t>
                                </m:r>
                              </m:den>
                            </m:f>
                          </m:e>
                        </m:d>
                        <m:r>
                          <a:rPr lang="en-US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−</m:t>
                        </m:r>
                        <m:func>
                          <m:funcPr>
                            <m:ctrlPr>
                              <a:rPr lang="en-US" sz="28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sz="2800" b="0" i="0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sin</m:t>
                            </m:r>
                          </m:fName>
                          <m:e>
                            <m:d>
                              <m:dPr>
                                <m:ctrlPr>
                                  <a:rPr lang="en-US" sz="2800" b="0" i="1" smtClean="0">
                                    <a:latin typeface="Cambria Math"/>
                                    <a:cs typeface="Times New Roman" panose="02020603050405020304" pitchFamily="18" charset="0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lang="en-US" sz="2800" b="0" i="1" smtClean="0">
                                        <a:latin typeface="Cambria Math"/>
                                        <a:cs typeface="Times New Roman" panose="020206030504050203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2800" b="0" i="1" smtClean="0">
                                        <a:latin typeface="Cambria Math"/>
                                        <a:cs typeface="Times New Roman" panose="02020603050405020304" pitchFamily="18" charset="0"/>
                                      </a:rPr>
                                      <m:t>3</m:t>
                                    </m:r>
                                    <m:r>
                                      <a:rPr lang="en-US" sz="2800" b="0" i="1" smtClean="0">
                                        <a:latin typeface="Cambria Math"/>
                                        <a:ea typeface="Cambria Math"/>
                                        <a:cs typeface="Times New Roman" panose="02020603050405020304" pitchFamily="18" charset="0"/>
                                      </a:rPr>
                                      <m:t>𝜋</m:t>
                                    </m:r>
                                    <m:sSub>
                                      <m:sSubPr>
                                        <m:ctrlPr>
                                          <a:rPr lang="en-US" sz="2800" b="0" i="1" smtClean="0">
                                            <a:latin typeface="Cambria Math"/>
                                            <a:ea typeface="Cambria Math"/>
                                            <a:cs typeface="Times New Roman" panose="020206030504050203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2800" b="0" i="1" smtClean="0">
                                            <a:latin typeface="Cambria Math"/>
                                            <a:ea typeface="Cambria Math"/>
                                            <a:cs typeface="Times New Roman" panose="02020603050405020304" pitchFamily="18" charset="0"/>
                                          </a:rPr>
                                          <m:t>𝑥</m:t>
                                        </m:r>
                                      </m:e>
                                      <m:sub>
                                        <m:r>
                                          <a:rPr lang="en-US" sz="2800" b="0" i="1" smtClean="0">
                                            <a:latin typeface="Cambria Math"/>
                                            <a:ea typeface="Cambria Math"/>
                                            <a:cs typeface="Times New Roman" panose="02020603050405020304" pitchFamily="18" charset="0"/>
                                          </a:rPr>
                                          <m:t>1</m:t>
                                        </m:r>
                                      </m:sub>
                                    </m:sSub>
                                  </m:num>
                                  <m:den>
                                    <m:r>
                                      <a:rPr lang="en-US" sz="2800" b="0" i="1" smtClean="0">
                                        <a:latin typeface="Cambria Math"/>
                                        <a:cs typeface="Times New Roman" panose="02020603050405020304" pitchFamily="18" charset="0"/>
                                      </a:rPr>
                                      <m:t>𝑎</m:t>
                                    </m:r>
                                  </m:den>
                                </m:f>
                              </m:e>
                            </m:d>
                          </m:e>
                        </m:func>
                        <m:func>
                          <m:funcPr>
                            <m:ctrlPr>
                              <a:rPr lang="en-US" sz="28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sz="2800" b="0" i="0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sin</m:t>
                            </m:r>
                          </m:fName>
                          <m:e>
                            <m:d>
                              <m:dPr>
                                <m:ctrlPr>
                                  <a:rPr lang="en-US" sz="2800" b="0" i="1" smtClean="0">
                                    <a:latin typeface="Cambria Math"/>
                                    <a:cs typeface="Times New Roman" panose="02020603050405020304" pitchFamily="18" charset="0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lang="en-US" sz="2800" b="0" i="1" smtClean="0">
                                        <a:latin typeface="Cambria Math"/>
                                        <a:cs typeface="Times New Roman" panose="020206030504050203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2800" b="0" i="1" smtClean="0">
                                        <a:latin typeface="Cambria Math"/>
                                        <a:cs typeface="Times New Roman" panose="02020603050405020304" pitchFamily="18" charset="0"/>
                                      </a:rPr>
                                      <m:t>2</m:t>
                                    </m:r>
                                    <m:r>
                                      <a:rPr lang="en-US" sz="2800" b="0" i="1" smtClean="0">
                                        <a:latin typeface="Cambria Math"/>
                                        <a:ea typeface="Cambria Math"/>
                                        <a:cs typeface="Times New Roman" panose="02020603050405020304" pitchFamily="18" charset="0"/>
                                      </a:rPr>
                                      <m:t>𝜋</m:t>
                                    </m:r>
                                    <m:sSub>
                                      <m:sSubPr>
                                        <m:ctrlPr>
                                          <a:rPr lang="en-US" sz="2800" b="0" i="1" smtClean="0">
                                            <a:latin typeface="Cambria Math"/>
                                            <a:ea typeface="Cambria Math"/>
                                            <a:cs typeface="Times New Roman" panose="020206030504050203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2800" b="0" i="1" smtClean="0">
                                            <a:latin typeface="Cambria Math"/>
                                            <a:ea typeface="Cambria Math"/>
                                            <a:cs typeface="Times New Roman" panose="02020603050405020304" pitchFamily="18" charset="0"/>
                                          </a:rPr>
                                          <m:t>𝑥</m:t>
                                        </m:r>
                                      </m:e>
                                      <m:sub>
                                        <m:r>
                                          <a:rPr lang="en-US" sz="2800" b="0" i="1" smtClean="0">
                                            <a:latin typeface="Cambria Math"/>
                                            <a:ea typeface="Cambria Math"/>
                                            <a:cs typeface="Times New Roman" panose="02020603050405020304" pitchFamily="18" charset="0"/>
                                          </a:rPr>
                                          <m:t>2</m:t>
                                        </m:r>
                                      </m:sub>
                                    </m:sSub>
                                  </m:num>
                                  <m:den>
                                    <m:r>
                                      <a:rPr lang="en-US" sz="2800" b="0" i="1" smtClean="0">
                                        <a:latin typeface="Cambria Math"/>
                                        <a:cs typeface="Times New Roman" panose="02020603050405020304" pitchFamily="18" charset="0"/>
                                      </a:rPr>
                                      <m:t>𝑎</m:t>
                                    </m:r>
                                  </m:den>
                                </m:f>
                              </m:e>
                            </m:d>
                          </m:e>
                        </m:func>
                        <m:r>
                          <a:rPr lang="en-US" sz="2800" b="0" i="0" smtClean="0">
                            <a:latin typeface="Cambria Math"/>
                            <a:cs typeface="Times New Roman" panose="02020603050405020304" pitchFamily="18" charset="0"/>
                          </a:rPr>
                          <m:t>]</m:t>
                        </m:r>
                      </m:e>
                    </m:func>
                  </m:oMath>
                </a14:m>
                <a:endParaRPr lang="en-US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457200" indent="-457200">
                  <a:buAutoNum type="arabicParenBoth"/>
                </a:pPr>
                <a:endParaRPr lang="en-US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A. only 1 B. only 2 C. 3 only D. 1 and 3 only </a:t>
                </a:r>
              </a:p>
              <a:p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E. 2 and 3 only</a:t>
                </a:r>
              </a:p>
            </p:txBody>
          </p:sp>
        </mc:Choice>
        <mc:Fallback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81280"/>
                <a:ext cx="9144000" cy="6335773"/>
              </a:xfrm>
              <a:prstGeom prst="rect">
                <a:avLst/>
              </a:prstGeom>
              <a:blipFill rotWithShape="1">
                <a:blip r:embed="rId2"/>
                <a:stretch>
                  <a:fillRect l="-1333" t="-962" r="-2200" b="-173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009842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Box 1"/>
              <p:cNvSpPr txBox="1"/>
              <p:nvPr/>
            </p:nvSpPr>
            <p:spPr>
              <a:xfrm>
                <a:off x="0" y="20320"/>
                <a:ext cx="9144000" cy="67795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8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QM2 Concept test 3.9</a:t>
                </a:r>
              </a:p>
              <a:p>
                <a:endParaRPr lang="en-US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For one particle in </a:t>
                </a:r>
                <a:r>
                  <a:rPr lang="en-US" sz="2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 </a:t>
                </a:r>
                <a:r>
                  <a:rPr lang="en-US" sz="2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one dimensional infinite square </a:t>
                </a:r>
                <a:r>
                  <a:rPr lang="en-US" sz="2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well </a:t>
                </a:r>
                <a:r>
                  <a:rPr lang="en-US" sz="2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</a:t>
                </a:r>
                <a14:m>
                  <m:oMath xmlns:m="http://schemas.openxmlformats.org/officeDocument/2006/math">
                    <m:r>
                      <a:rPr lang="en-US" sz="2600" i="1" dirty="0">
                        <a:latin typeface="Cambria Math"/>
                        <a:cs typeface="Times New Roman" panose="02020603050405020304" pitchFamily="18" charset="0"/>
                      </a:rPr>
                      <m:t>𝑉</m:t>
                    </m:r>
                    <m:r>
                      <a:rPr lang="en-US" sz="2600" i="1" dirty="0">
                        <a:latin typeface="Cambria Math"/>
                        <a:cs typeface="Times New Roman" panose="02020603050405020304" pitchFamily="18" charset="0"/>
                      </a:rPr>
                      <m:t>(</m:t>
                    </m:r>
                    <m:r>
                      <a:rPr lang="en-US" sz="2600" i="1" dirty="0">
                        <a:latin typeface="Cambria Math"/>
                        <a:cs typeface="Times New Roman" panose="02020603050405020304" pitchFamily="18" charset="0"/>
                      </a:rPr>
                      <m:t>𝑥</m:t>
                    </m:r>
                    <m:r>
                      <a:rPr lang="en-US" sz="2600" i="1" dirty="0">
                        <a:latin typeface="Cambria Math"/>
                        <a:cs typeface="Times New Roman" panose="02020603050405020304" pitchFamily="18" charset="0"/>
                      </a:rPr>
                      <m:t>)=0 </m:t>
                    </m:r>
                  </m:oMath>
                </a14:m>
                <a:r>
                  <a:rPr lang="en-US" sz="2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for </a:t>
                </a:r>
                <a14:m>
                  <m:oMath xmlns:m="http://schemas.openxmlformats.org/officeDocument/2006/math">
                    <m:r>
                      <a:rPr lang="en-US" sz="2600" i="1">
                        <a:latin typeface="Cambria Math"/>
                        <a:cs typeface="Times New Roman" panose="02020603050405020304" pitchFamily="18" charset="0"/>
                      </a:rPr>
                      <m:t>0</m:t>
                    </m:r>
                    <m:r>
                      <a:rPr lang="en-US" sz="2600" i="1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≤</m:t>
                    </m:r>
                    <m:r>
                      <a:rPr lang="en-US" sz="2600" i="1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𝑥</m:t>
                    </m:r>
                    <m:r>
                      <a:rPr lang="en-US" sz="2600" i="1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≤</m:t>
                    </m:r>
                    <m:r>
                      <a:rPr lang="en-US" sz="2600" i="1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𝑎</m:t>
                    </m:r>
                  </m:oMath>
                </a14:m>
                <a:r>
                  <a:rPr lang="en-US" sz="2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</a:t>
                </a:r>
                <a:r>
                  <a:rPr lang="en-US" sz="2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US" sz="2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energy is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60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6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𝐸</m:t>
                        </m:r>
                      </m:e>
                      <m:sub>
                        <m:r>
                          <a:rPr lang="en-US" sz="26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𝑛</m:t>
                        </m:r>
                      </m:sub>
                    </m:sSub>
                    <m:r>
                      <a:rPr lang="en-US" sz="2600" b="0" i="1" smtClean="0">
                        <a:latin typeface="Cambria Math"/>
                        <a:cs typeface="Times New Roman" panose="02020603050405020304" pitchFamily="18" charset="0"/>
                      </a:rPr>
                      <m:t>=</m:t>
                    </m:r>
                    <m:sSup>
                      <m:sSupPr>
                        <m:ctrlPr>
                          <a:rPr lang="en-US" sz="2600" b="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26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𝑛</m:t>
                        </m:r>
                      </m:e>
                      <m:sup>
                        <m:r>
                          <a:rPr lang="en-US" sz="26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  <m:r>
                      <a:rPr lang="en-US" sz="2600" b="0" i="1" smtClean="0">
                        <a:latin typeface="Cambria Math"/>
                        <a:cs typeface="Times New Roman" panose="02020603050405020304" pitchFamily="18" charset="0"/>
                      </a:rPr>
                      <m:t>𝐾</m:t>
                    </m:r>
                  </m:oMath>
                </a14:m>
                <a:r>
                  <a:rPr lang="en-US" sz="2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US" sz="2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where </a:t>
                </a:r>
                <a14:m>
                  <m:oMath xmlns:m="http://schemas.openxmlformats.org/officeDocument/2006/math">
                    <m:r>
                      <a:rPr lang="en-US" sz="2600" b="0" i="1" smtClean="0">
                        <a:latin typeface="Cambria Math"/>
                        <a:cs typeface="Times New Roman" panose="02020603050405020304" pitchFamily="18" charset="0"/>
                      </a:rPr>
                      <m:t>𝐾</m:t>
                    </m:r>
                    <m:r>
                      <a:rPr lang="en-US" sz="2600" b="0" i="1" smtClean="0">
                        <a:latin typeface="Cambria Math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en-US" sz="2600" b="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sz="26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sz="2600" b="0" i="1" smtClean="0">
                                <a:latin typeface="Cambria Math"/>
                                <a:ea typeface="Cambria Math"/>
                                <a:cs typeface="Times New Roman" panose="02020603050405020304" pitchFamily="18" charset="0"/>
                              </a:rPr>
                              <m:t>𝜋</m:t>
                            </m:r>
                          </m:e>
                          <m:sup>
                            <m:r>
                              <a:rPr lang="en-US" sz="26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2</m:t>
                            </m:r>
                          </m:sup>
                        </m:sSup>
                        <m:sSup>
                          <m:sSupPr>
                            <m:ctrlPr>
                              <a:rPr lang="en-US" sz="26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sz="2600" b="0" i="1" smtClean="0">
                                <a:latin typeface="Cambria Math"/>
                                <a:ea typeface="Cambria Math"/>
                                <a:cs typeface="Times New Roman" panose="02020603050405020304" pitchFamily="18" charset="0"/>
                              </a:rPr>
                              <m:t>ℏ</m:t>
                            </m:r>
                          </m:e>
                          <m:sup>
                            <m:r>
                              <a:rPr lang="en-US" sz="26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sz="26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2</m:t>
                        </m:r>
                        <m:r>
                          <a:rPr lang="en-US" sz="26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𝑚</m:t>
                        </m:r>
                        <m:sSup>
                          <m:sSupPr>
                            <m:ctrlPr>
                              <a:rPr lang="en-US" sz="26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sz="26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𝑎</m:t>
                            </m:r>
                          </m:e>
                          <m:sup>
                            <m:r>
                              <a:rPr lang="en-US" sz="26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sz="2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</a:t>
                </a:r>
                <a:r>
                  <a:rPr lang="en-US" sz="2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Choose all of the following statements that are correct for </a:t>
                </a:r>
                <a:r>
                  <a:rPr lang="en-US" sz="2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two non-interacting particles in </a:t>
                </a:r>
                <a:r>
                  <a:rPr lang="en-US" sz="2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same potential energy well. </a:t>
                </a:r>
                <a:r>
                  <a:rPr lang="en-US" sz="2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Ignore spin and assume all particles have the same mass.</a:t>
                </a:r>
              </a:p>
              <a:p>
                <a:r>
                  <a:rPr lang="en-US" sz="2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(1</a:t>
                </a:r>
                <a:r>
                  <a:rPr lang="en-US" sz="2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If the particles are distinguishable, the ground state energy is </a:t>
                </a:r>
                <a14:m>
                  <m:oMath xmlns:m="http://schemas.openxmlformats.org/officeDocument/2006/math">
                    <m:r>
                      <a:rPr lang="en-US" sz="2600" i="1" dirty="0" smtClean="0">
                        <a:latin typeface="Cambria Math"/>
                        <a:cs typeface="Times New Roman" panose="02020603050405020304" pitchFamily="18" charset="0"/>
                      </a:rPr>
                      <m:t>2</m:t>
                    </m:r>
                    <m:r>
                      <a:rPr lang="en-US" sz="2600" i="1" dirty="0" smtClean="0">
                        <a:latin typeface="Cambria Math"/>
                        <a:cs typeface="Times New Roman" panose="02020603050405020304" pitchFamily="18" charset="0"/>
                      </a:rPr>
                      <m:t>𝐾</m:t>
                    </m:r>
                  </m:oMath>
                </a14:m>
                <a:r>
                  <a:rPr lang="en-US" sz="2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</a:t>
                </a:r>
              </a:p>
              <a:p>
                <a:r>
                  <a:rPr lang="en-US" sz="2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(2) If the particles are </a:t>
                </a:r>
                <a:r>
                  <a:rPr lang="en-US" sz="2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identical bosons</a:t>
                </a:r>
                <a:r>
                  <a:rPr lang="en-US" sz="2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the ground state energy is </a:t>
                </a:r>
                <a14:m>
                  <m:oMath xmlns:m="http://schemas.openxmlformats.org/officeDocument/2006/math">
                    <m:r>
                      <a:rPr lang="en-US" sz="2600" i="1" dirty="0" smtClean="0">
                        <a:latin typeface="Cambria Math"/>
                        <a:cs typeface="Times New Roman" panose="02020603050405020304" pitchFamily="18" charset="0"/>
                      </a:rPr>
                      <m:t>2</m:t>
                    </m:r>
                    <m:r>
                      <a:rPr lang="en-US" sz="2600" i="1" dirty="0" smtClean="0">
                        <a:latin typeface="Cambria Math"/>
                        <a:cs typeface="Times New Roman" panose="02020603050405020304" pitchFamily="18" charset="0"/>
                      </a:rPr>
                      <m:t>𝐾</m:t>
                    </m:r>
                  </m:oMath>
                </a14:m>
                <a:r>
                  <a:rPr lang="en-US" sz="2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  <a:r>
                  <a:rPr lang="en-US" sz="2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</a:p>
              <a:p>
                <a:r>
                  <a:rPr lang="en-US" sz="2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(3) If the particles are </a:t>
                </a:r>
                <a:r>
                  <a:rPr lang="en-US" sz="2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identical fermions</a:t>
                </a:r>
                <a:r>
                  <a:rPr lang="en-US" sz="2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the ground state energy is </a:t>
                </a:r>
                <a14:m>
                  <m:oMath xmlns:m="http://schemas.openxmlformats.org/officeDocument/2006/math">
                    <m:r>
                      <a:rPr lang="en-US" sz="2600" i="1" dirty="0" smtClean="0">
                        <a:latin typeface="Cambria Math"/>
                        <a:cs typeface="Times New Roman" panose="02020603050405020304" pitchFamily="18" charset="0"/>
                      </a:rPr>
                      <m:t>2</m:t>
                    </m:r>
                    <m:r>
                      <a:rPr lang="en-US" sz="2600" i="1" dirty="0" smtClean="0">
                        <a:latin typeface="Cambria Math"/>
                        <a:cs typeface="Times New Roman" panose="02020603050405020304" pitchFamily="18" charset="0"/>
                      </a:rPr>
                      <m:t>𝐾</m:t>
                    </m:r>
                  </m:oMath>
                </a14:m>
                <a:r>
                  <a:rPr lang="en-US" sz="2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  <a:r>
                  <a:rPr lang="en-US" sz="2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</a:p>
              <a:p>
                <a:endParaRPr lang="en-US" sz="2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A. 1 only B. 2 only C. 1 and 2 only D. 1 and 3 only </a:t>
                </a:r>
              </a:p>
              <a:p>
                <a:r>
                  <a:rPr lang="en-US" sz="2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E. All of the above</a:t>
                </a:r>
              </a:p>
            </p:txBody>
          </p:sp>
        </mc:Choice>
        <mc:Fallback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20320"/>
                <a:ext cx="9144000" cy="6779548"/>
              </a:xfrm>
              <a:prstGeom prst="rect">
                <a:avLst/>
              </a:prstGeom>
              <a:blipFill rotWithShape="1">
                <a:blip r:embed="rId2"/>
                <a:stretch>
                  <a:fillRect l="-1133" t="-899" r="-1200" b="-134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180106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152</TotalTime>
  <Words>1618</Words>
  <Application>Microsoft Office PowerPoint</Application>
  <PresentationFormat>On-screen Show (4:3)</PresentationFormat>
  <Paragraphs>96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emily</dc:creator>
  <cp:lastModifiedBy>emily</cp:lastModifiedBy>
  <cp:revision>23</cp:revision>
  <dcterms:created xsi:type="dcterms:W3CDTF">2014-01-16T18:39:20Z</dcterms:created>
  <dcterms:modified xsi:type="dcterms:W3CDTF">2014-01-23T18:59:40Z</dcterms:modified>
</cp:coreProperties>
</file>