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56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61F4-5200-4F9A-A871-DD2839826235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B608F-DD19-41D3-81E3-01ADC3833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44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61F4-5200-4F9A-A871-DD2839826235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B608F-DD19-41D3-81E3-01ADC3833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04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61F4-5200-4F9A-A871-DD2839826235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B608F-DD19-41D3-81E3-01ADC3833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40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61F4-5200-4F9A-A871-DD2839826235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B608F-DD19-41D3-81E3-01ADC3833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0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61F4-5200-4F9A-A871-DD2839826235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B608F-DD19-41D3-81E3-01ADC3833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740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61F4-5200-4F9A-A871-DD2839826235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B608F-DD19-41D3-81E3-01ADC3833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976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61F4-5200-4F9A-A871-DD2839826235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B608F-DD19-41D3-81E3-01ADC3833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35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61F4-5200-4F9A-A871-DD2839826235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B608F-DD19-41D3-81E3-01ADC3833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61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61F4-5200-4F9A-A871-DD2839826235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B608F-DD19-41D3-81E3-01ADC3833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762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61F4-5200-4F9A-A871-DD2839826235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B608F-DD19-41D3-81E3-01ADC3833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49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61F4-5200-4F9A-A871-DD2839826235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B608F-DD19-41D3-81E3-01ADC3833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00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861F4-5200-4F9A-A871-DD2839826235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B608F-DD19-41D3-81E3-01ADC3833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666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-20320" y="-35560"/>
                <a:ext cx="9144000" cy="60451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9.1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Hamiltonia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a system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sz="26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r>
                      <a:rPr lang="en-US" sz="2600" i="1">
                        <a:latin typeface="Cambria Math"/>
                        <a:cs typeface="Times New Roman" panose="02020603050405020304" pitchFamily="18" charset="0"/>
                      </a:rPr>
                      <m:t>′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perturbation.  The unperturbed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 only non-degenerate eigenvalues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6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and satisfies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i="1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sz="26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sz="26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600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6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sz="26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The first order correction to the wave function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Which one of the following equations correctly represents the first-order correction to the 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1</m:t>
                        </m:r>
                      </m:sup>
                    </m:sSup>
                    <m:r>
                      <a:rPr lang="en-US" sz="2600" b="0" i="1" smtClean="0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p>
                        </m:sSup>
                      </m:e>
                      <m:e>
                        <m:sSup>
                          <m:sSupPr>
                            <m:ctrlP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  <m:t>0</m:t>
                            </m:r>
                          </m:sup>
                        </m:sSup>
                      </m:e>
                      <m:e>
                        <m:sSup>
                          <m:s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p>
                        </m:sSup>
                      </m:e>
                    </m:d>
                  </m:oMath>
                </a14:m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1</m:t>
                        </m:r>
                      </m:sup>
                    </m:sSup>
                    <m:r>
                      <a:rPr lang="en-US" sz="2600" i="1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6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p>
                        </m:sSup>
                      </m:e>
                      <m:e>
                        <m:sSup>
                          <m:sSupPr>
                            <m:ctrlP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  <m:e>
                        <m:sSup>
                          <m:s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p>
                        </m:sSup>
                      </m:e>
                    </m:d>
                  </m:oMath>
                </a14:m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p>
                    </m:sSup>
                    <m:r>
                      <a:rPr lang="en-US" sz="26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p>
                        </m:sSup>
                      </m:e>
                      <m:e>
                        <m:sSup>
                          <m:sSupPr>
                            <m:ctrlPr>
                              <a:rPr lang="en-US" sz="26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  <m:e>
                        <m:sSup>
                          <m:sSupPr>
                            <m:ctrlPr>
                              <a:rPr lang="en-US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p>
                        </m:sSup>
                      </m:e>
                    </m:d>
                  </m:oMath>
                </a14:m>
                <a:endParaRPr lang="en-US" sz="2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1</m:t>
                        </m:r>
                      </m:sup>
                    </m:sSup>
                    <m:r>
                      <a:rPr lang="en-US" sz="2600" i="1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6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p>
                        </m:sSup>
                      </m:e>
                      <m:e>
                        <m:sSup>
                          <m:sSupPr>
                            <m:ctrlP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  <m:t>0</m:t>
                            </m:r>
                          </m:sup>
                        </m:sSup>
                      </m:e>
                      <m:e>
                        <m:sSup>
                          <m:s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p>
                        </m:sSup>
                      </m:e>
                    </m:d>
                  </m:oMath>
                </a14:m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None of the above.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320" y="-35560"/>
                <a:ext cx="9144000" cy="6045181"/>
              </a:xfrm>
              <a:prstGeom prst="rect">
                <a:avLst/>
              </a:prstGeom>
              <a:blipFill rotWithShape="1">
                <a:blip r:embed="rId2"/>
                <a:stretch>
                  <a:fillRect l="-1200" t="-907" b="-1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0019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-30480" y="0"/>
                <a:ext cx="9144000" cy="622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9.2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an unperturbed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suppose we know the explicit form of the nth stationary state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.  If the perturbation Hamiltonian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′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given explicitly, choose all of the following statements that are correct.  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solve for the first order correction to the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𝑛𝑡h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we must know all the other unperturbed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wavefunctions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2400" i="1" dirty="0" smtClean="0">
                          <a:latin typeface="Cambria Math"/>
                          <a:cs typeface="Times New Roman" panose="02020603050405020304" pitchFamily="18" charset="0"/>
                        </a:rPr>
                        <m:t>𝑚</m:t>
                      </m:r>
                      <m:r>
                        <a:rPr lang="en-US" sz="2400" i="1" dirty="0" smtClean="0">
                          <a:latin typeface="Cambria Math"/>
                          <a:cs typeface="Times New Roman" panose="02020603050405020304" pitchFamily="18" charset="0"/>
                        </a:rPr>
                        <m:t>=1,2,3…, </m:t>
                      </m:r>
                      <m:r>
                        <a:rPr lang="en-US" sz="2400" i="1" dirty="0" smtClean="0">
                          <a:latin typeface="Cambria Math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US" sz="2400" i="1" dirty="0" smtClean="0">
                          <a:latin typeface="Cambria Math"/>
                          <a:cs typeface="Times New Roman" panose="02020603050405020304" pitchFamily="18" charset="0"/>
                        </a:rPr>
                        <m:t>−1, </m:t>
                      </m:r>
                      <m:r>
                        <a:rPr lang="en-US" sz="2400" i="1" dirty="0" smtClean="0">
                          <a:latin typeface="Cambria Math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US" sz="2400" i="1" dirty="0" smtClean="0">
                          <a:latin typeface="Cambria Math"/>
                          <a:cs typeface="Times New Roman" panose="02020603050405020304" pitchFamily="18" charset="0"/>
                        </a:rPr>
                        <m:t>+1…)</m:t>
                      </m:r>
                    </m:oMath>
                  </m:oMathPara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  The expression for the first order correction to the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involves knowledge of the first order correction to the 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 The expression for the second order correction to the 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involves the off-diagonal matrix elements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𝑚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p>
                        </m:sSup>
                      </m:e>
                      <m:e>
                        <m:sSup>
                          <m:sSupPr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  <m:e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3 only  D.  2 and 3 only   E.  none of the above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0480" y="0"/>
                <a:ext cx="9144000" cy="6226320"/>
              </a:xfrm>
              <a:prstGeom prst="rect">
                <a:avLst/>
              </a:prstGeom>
              <a:blipFill rotWithShape="1">
                <a:blip r:embed="rId2"/>
                <a:stretch>
                  <a:fillRect l="-1000" t="-784" r="-1133" b="-1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9277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5080"/>
                <a:ext cx="9144000" cy="63176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9.3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non-degenerate perturbation theory, the first order correction to the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𝑛𝑡h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stationary state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can be written as a superposition of the unperturbed </a:t>
                </a:r>
                <a:r>
                  <a:rPr lang="en-US" sz="2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wavefunctions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  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1</m:t>
                        </m:r>
                      </m:sup>
                    </m:sSup>
                    <m:r>
                      <a:rPr lang="en-US" sz="2600" i="1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6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p>
                        </m:sSup>
                      </m:e>
                      <m:e>
                        <m:sSup>
                          <m:sSupPr>
                            <m:ctrlP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  <m:e>
                        <m:sSup>
                          <m:s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1</m:t>
                        </m:r>
                      </m:sup>
                    </m:sSup>
                    <m:r>
                      <a:rPr lang="en-US" sz="2600" b="0" i="1" smtClean="0">
                        <a:latin typeface="Cambria Math"/>
                        <a:ea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sz="2600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600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  <a:ea typeface="Cambria Math"/>
                          </a:rPr>
                          <m:t>≠</m:t>
                        </m:r>
                        <m:r>
                          <a:rPr lang="en-US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𝑚</m:t>
                                </m:r>
                              </m:sub>
                            </m:sSub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𝑚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i="1">
                                <a:latin typeface="Cambria Math"/>
                              </a:rPr>
                              <m:t>0</m:t>
                            </m:r>
                          </m:sup>
                        </m:sSup>
                      </m:e>
                    </m:nary>
                  </m:oMath>
                </a14:m>
                <a:endParaRPr lang="en-US" sz="2600" b="0" dirty="0" smtClean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6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6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sub>
                        </m:sSub>
                      </m:e>
                      <m:sup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)</m:t>
                        </m:r>
                      </m:sup>
                    </m:sSup>
                    <m:r>
                      <a:rPr lang="en-US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sz="26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bSup>
                                  <m:sSubSupPr>
                                    <m:ctrlPr>
                                      <a:rPr lang="en-US" sz="26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600" i="1">
                                        <a:latin typeface="Cambria Math"/>
                                        <a:ea typeface="Cambria Math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sz="2600" b="0" i="1" smtClean="0">
                                        <a:latin typeface="Cambria Math"/>
                                        <a:ea typeface="Cambria Math"/>
                                      </a:rPr>
                                      <m:t>𝑚</m:t>
                                    </m:r>
                                  </m:sub>
                                  <m:sup/>
                                </m:sSubSup>
                              </m:e>
                              <m:sup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p>
                            </m:sSup>
                          </m:e>
                          <m:e>
                            <m:sSup>
                              <m:sSupPr>
                                <m:ctrlPr>
                                  <a:rPr lang="en-US" sz="2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600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600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𝐻</m:t>
                                    </m:r>
                                  </m:e>
                                </m:acc>
                              </m:e>
                              <m:sup>
                                <m:r>
                                  <a:rPr lang="en-US" sz="2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  <m:e>
                            <m:sSup>
                              <m:sSupPr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bSup>
                                  <m:sSubSupPr>
                                    <m:ctrlPr>
                                      <a:rPr lang="en-US" sz="26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600" i="1">
                                        <a:latin typeface="Cambria Math"/>
                                        <a:ea typeface="Cambria Math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sz="2600" i="1">
                                        <a:latin typeface="Cambria Math"/>
                                        <a:ea typeface="Cambria Math"/>
                                      </a:rPr>
                                      <m:t>𝑛</m:t>
                                    </m:r>
                                  </m:sub>
                                  <m:sup/>
                                </m:sSubSup>
                              </m:e>
                              <m:sup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p>
                            </m:sSup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latin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latin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𝑚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≠</m:t>
                    </m:r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2 only  C.  1 and 2 only  D.  2 and 3 only </a:t>
                </a: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  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080"/>
                <a:ext cx="9144000" cy="6317627"/>
              </a:xfrm>
              <a:prstGeom prst="rect">
                <a:avLst/>
              </a:prstGeom>
              <a:blipFill rotWithShape="1">
                <a:blip r:embed="rId2"/>
                <a:stretch>
                  <a:fillRect l="-1133" t="-869" r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6499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228600"/>
                <a:ext cx="9144000" cy="6307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9.4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stationary states for a particle in a one dimensional infinite square well confined between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0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𝑎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/>
                            <a:ea typeface="Cambria Math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func>
                      <m:func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  <a:ea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If a delta-function perturbation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𝛼𝛿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−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US" sz="2400" b="0" i="0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placed at the center of the well, choose all of the following statements that are correct about the new system to first order in perturbation theory.  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ground state energy of the new system is the same as the ground state energy of the unperturbed system (1D infinite square well).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first excited state energy of the new system is the same as the first excited state energy of the unperturbed system.  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first excited state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the new system is the same as the first excited state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the unperturbed system.  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3 only  D. 2 and 3 only  E.  None of the above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28600"/>
                <a:ext cx="9144000" cy="6307945"/>
              </a:xfrm>
              <a:prstGeom prst="rect">
                <a:avLst/>
              </a:prstGeom>
              <a:blipFill rotWithShape="1">
                <a:blip r:embed="rId2"/>
                <a:stretch>
                  <a:fillRect l="-1000" t="-774" r="-1467" b="-12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7284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-25400" y="0"/>
                <a:ext cx="9144000" cy="7047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Concept Test 9.5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lowest energy level of the unperturbed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is two fold degenerate. i.e.,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0</m:t>
                            </m:r>
                          </m:sup>
                        </m:sSup>
                      </m:e>
                      <m:e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0</m:t>
                            </m:r>
                          </m:sup>
                        </m:sSup>
                      </m:e>
                    </m:d>
                    <m:r>
                      <a:rPr lang="en-US" sz="2400" b="0" i="0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If </a:t>
                </a:r>
                <a:r>
                  <a:rPr lang="en-US" sz="24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first order correction to the 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can be calculated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400" i="1" smtClean="0"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0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400" i="1" smtClean="0">
                                    <a:latin typeface="Cambria Math"/>
                                    <a:ea typeface="Cambria Math"/>
                                  </a:rPr>
                                  <m:t>𝛽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0</m:t>
                            </m:r>
                          </m:sup>
                        </m:sSup>
                      </m:e>
                      <m:e>
                        <m:sSup>
                          <m:sSupPr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  <m:e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400" i="1" smtClean="0"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0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400" i="1" smtClean="0">
                                    <a:latin typeface="Cambria Math"/>
                                    <a:ea typeface="Cambria Math"/>
                                  </a:rPr>
                                  <m:t>𝛽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0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state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𝛼𝜓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𝛽𝜓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called a “good” state where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𝛼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𝛽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complex numbers.  Choose all of the following statements that are correct.  (Assume the first order correction to the energy is not zero).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“good” state is a stationary state of the unperturbed system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perturbed system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has only two different “good” states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𝛼𝜓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𝛽𝜓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since the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unperturbed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state is two fold degenerate.  (Ignore the overall phase.)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different “good” states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𝛼𝜓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𝛽𝜓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the perturbed system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orthogonal to each other.  </a:t>
                </a:r>
              </a:p>
              <a:p>
                <a:pPr marL="457200" indent="-4572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3 only  c.  1 and 2 only  D.  1 and 3 only E.  All of the above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400" y="0"/>
                <a:ext cx="9144000" cy="7047699"/>
              </a:xfrm>
              <a:prstGeom prst="rect">
                <a:avLst/>
              </a:prstGeom>
              <a:blipFill rotWithShape="1">
                <a:blip r:embed="rId2"/>
                <a:stretch>
                  <a:fillRect l="-1067" t="-692" r="-867" b="-10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9967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-10160" y="-20320"/>
                <a:ext cx="9144000" cy="6644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9.6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the eigenstates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3-fold degenerate and a perturbation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dirty="0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800" i="1" dirty="0" smtClean="0">
                        <a:latin typeface="Cambria Math"/>
                      </a:rPr>
                      <m:t>’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acts on this system.  Choose all of he following statements that are correct if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form a “good” basis for the perturbed system.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(Define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</a:rPr>
                          <m:t>𝑖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80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dirty="0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  <m:r>
                          <a:rPr lang="en-US" sz="2800" i="1" dirty="0" smtClean="0">
                            <a:latin typeface="Cambria Math"/>
                          </a:rPr>
                          <m:t>’</m:t>
                        </m:r>
                      </m:e>
                      <m:e>
                        <m:r>
                          <a:rPr lang="en-US" sz="2800" b="0" i="1" smtClean="0">
                            <a:latin typeface="Cambria Math"/>
                          </a:rPr>
                          <m:t>𝑗</m:t>
                        </m:r>
                      </m:e>
                    </m:d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  <m:r>
                          <a:rPr lang="en-US" sz="2800" b="0" i="1" smtClean="0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  <m:r>
                          <a:rPr lang="en-US" sz="2800" b="0" i="1" smtClean="0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𝑎𝑎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  <m:r>
                          <a:rPr lang="en-US" sz="2800" b="0" i="1" smtClean="0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𝑏𝑏</m:t>
                        </m:r>
                      </m:sub>
                    </m:sSub>
                    <m:r>
                      <a:rPr lang="en-US" sz="2800" b="0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  <m:r>
                          <a:rPr lang="en-US" sz="2800" b="0" i="1" smtClean="0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𝑐𝑐</m:t>
                        </m:r>
                      </m:sub>
                    </m:sSub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  <m:r>
                          <a:rPr lang="en-US" sz="2800" b="0" i="1" smtClean="0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𝑎𝑏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  <m:r>
                          <a:rPr lang="en-US" sz="2800" b="0" i="1" smtClean="0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𝑏𝑐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  <m:r>
                          <a:rPr lang="en-US" sz="2800" b="0" i="1" smtClean="0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𝑐𝑎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=0</m:t>
                    </m:r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orthogonal to each other.</a:t>
                </a:r>
              </a:p>
              <a:p>
                <a:pPr marL="457200" indent="-457200">
                  <a:buFont typeface="+mj-lt"/>
                  <a:buAutoNum type="arabicParenR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2 only  C.  1 and 3 only  D.  2 and 3 only 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160" y="-20320"/>
                <a:ext cx="9144000" cy="6644255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17" b="-1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8880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-20320" y="0"/>
                <a:ext cx="9144000" cy="6136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9.7</a:t>
                </a:r>
                <a:endParaRPr lang="en-US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Consider the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′=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where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≪1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The basis vectors for the matrix in the order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the energy eigenstates of the unperturbed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=0)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 about the </a:t>
                </a:r>
                <a:r>
                  <a:rPr lang="en-US" sz="24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unperturbed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distinct energies of the unperturbed system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energy eigenstates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two fold degenerate with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matrix in the degenerate subspace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1 and 3 only  D.  2 and 3 only  E.  All of the above.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320" y="0"/>
                <a:ext cx="9144000" cy="6136552"/>
              </a:xfrm>
              <a:prstGeom prst="rect">
                <a:avLst/>
              </a:prstGeom>
              <a:blipFill rotWithShape="1">
                <a:blip r:embed="rId2"/>
                <a:stretch>
                  <a:fillRect l="-1067" t="-794" r="-1800" b="-1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6636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25400"/>
                <a:ext cx="9144000" cy="620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9.8</a:t>
                </a:r>
              </a:p>
              <a:p>
                <a:pPr algn="ctr"/>
                <a:endPara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Consider the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′=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</m:mr>
                          <m:m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where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≪1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The basis vectors for the matrix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the energy eigenstates of the unperturbed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400" i="1" dirty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=0)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  (Hint: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  <m:r>
                          <a:rPr lang="en-US" sz="24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r>
                          <a:rPr lang="en-US" sz="2400" b="0" i="1" smtClean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sz="24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“good” state for the perturbation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′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“good” state for the perturbation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′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perturbation matrix in the degenerate subspace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1 and 2 only  D.  1 and 3 only  E.  All of the above.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400"/>
                <a:ext cx="9144000" cy="6203814"/>
              </a:xfrm>
              <a:prstGeom prst="rect">
                <a:avLst/>
              </a:prstGeom>
              <a:blipFill rotWithShape="1">
                <a:blip r:embed="rId2"/>
                <a:stretch>
                  <a:fillRect l="-1400" t="-786" r="-1800" b="-1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1777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8991600" cy="59752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9.9</a:t>
                </a:r>
              </a:p>
              <a:p>
                <a:pPr algn="ctr"/>
                <a:endParaRPr lang="en-US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Consider the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′=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</m:mr>
                          <m:m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where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≪1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The basis vectors for the matrix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the energy eigenstates of the unperturbed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400" i="1" dirty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=0)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  (Hint: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𝐻</m:t>
                            </m:r>
                          </m:e>
                        </m:acc>
                        <m:r>
                          <a:rPr lang="en-US" sz="2400" i="1">
                            <a:latin typeface="Cambria Math"/>
                          </a:rPr>
                          <m:t>′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𝑏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𝐻</m:t>
                            </m:r>
                          </m:e>
                        </m:acc>
                        <m:r>
                          <a:rPr lang="en-US" sz="2400" i="1">
                            <a:latin typeface="Cambria Math"/>
                          </a:rPr>
                          <m:t>′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𝐻</m:t>
                            </m:r>
                          </m:e>
                        </m:acc>
                        <m:r>
                          <a:rPr lang="en-US" sz="2400" i="1">
                            <a:latin typeface="Cambria Math"/>
                          </a:rPr>
                          <m:t>′</m:t>
                        </m:r>
                      </m:e>
                      <m:e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).)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first order correction to the energy for the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  <m:r>
                      <a:rPr lang="en-US" sz="24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𝜀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first order correction to the energy for the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  <m:r>
                      <a:rPr lang="en-US" sz="240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zero.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first order correction to the energy for the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d>
                    <m:r>
                      <a:rPr lang="en-US" sz="240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zero.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3 only  C.  1 and 2 only  D.  1 and 3 only  E.  All of the above.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8991600" cy="5975225"/>
              </a:xfrm>
              <a:prstGeom prst="rect">
                <a:avLst/>
              </a:prstGeom>
              <a:blipFill rotWithShape="1">
                <a:blip r:embed="rId2"/>
                <a:stretch>
                  <a:fillRect l="-1017" t="-816" b="-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731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1799</Words>
  <Application>Microsoft Office PowerPoint</Application>
  <PresentationFormat>On-screen Show (4:3)</PresentationFormat>
  <Paragraphs>85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</cp:lastModifiedBy>
  <cp:revision>29</cp:revision>
  <dcterms:created xsi:type="dcterms:W3CDTF">2014-02-27T14:22:49Z</dcterms:created>
  <dcterms:modified xsi:type="dcterms:W3CDTF">2014-03-04T17:49:28Z</dcterms:modified>
</cp:coreProperties>
</file>