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3" r:id="rId4"/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60"/>
  </p:normalViewPr>
  <p:slideViewPr>
    <p:cSldViewPr>
      <p:cViewPr>
        <p:scale>
          <a:sx n="50" d="100"/>
          <a:sy n="50" d="100"/>
        </p:scale>
        <p:origin x="-105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254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0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81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81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9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3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12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45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18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74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0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6584B-B53B-4146-8F1D-38A552512BE5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CC601-2149-4038-B85B-150BE8C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7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38100"/>
                <a:ext cx="9144000" cy="7394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Note:  For the following concept tests about time-dependent perturbation theory,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general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two-state system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 at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0">
                        <a:latin typeface="Cambria Math"/>
                        <a:ea typeface="Cambria Math"/>
                      </a:rPr>
                      <m:t>Ψ</m:t>
                    </m:r>
                    <m:d>
                      <m:dPr>
                        <m:ctrlPr>
                          <a:rPr lang="en-US" sz="280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  <a:ea typeface="Cambria Math"/>
                          </a:rPr>
                          <m:t>t</m:t>
                        </m:r>
                      </m:e>
                    </m:d>
                    <m:r>
                      <a:rPr lang="en-US" sz="2800" i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80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  <a:ea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  <a:ea typeface="Cambria Math"/>
                          </a:rPr>
                          <m:t>a</m:t>
                        </m:r>
                      </m:sub>
                    </m:sSub>
                    <m:d>
                      <m:dPr>
                        <m:ctrlPr>
                          <a:rPr lang="en-US" sz="280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  <a:ea typeface="Cambria Math"/>
                          </a:rPr>
                          <m:t>t</m:t>
                        </m:r>
                      </m:e>
                    </m:d>
                    <m:sSup>
                      <m:sSupPr>
                        <m:ctrlPr>
                          <a:rPr lang="en-US" sz="280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  <a:ea typeface="Cambria Math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sz="280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800" i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/>
                                <a:ea typeface="Cambria Math"/>
                              </a:rPr>
                              <m:t>i</m:t>
                            </m:r>
                            <m:sSub>
                              <m:sSubPr>
                                <m:ctrlPr>
                                  <a:rPr lang="en-US" sz="280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/>
                                    <a:ea typeface="Cambria Math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/>
                                    <a:ea typeface="Cambria Math"/>
                                  </a:rPr>
                                  <m:t>a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/>
                                <a:ea typeface="Cambria Math"/>
                              </a:rPr>
                              <m:t>t</m:t>
                            </m:r>
                          </m:num>
                          <m:den>
                            <m:r>
                              <a:rPr lang="en-US" sz="2800" i="0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80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</a:rPr>
                          <m:t>a</m:t>
                        </m:r>
                      </m:sub>
                    </m:sSub>
                    <m:r>
                      <a:rPr lang="en-US" sz="2800" i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</a:rPr>
                          <m:t>b</m:t>
                        </m:r>
                      </m:sub>
                    </m:sSub>
                    <m:d>
                      <m:dPr>
                        <m:ctrlPr>
                          <a:rPr lang="en-US" sz="280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</a:rPr>
                          <m:t>t</m:t>
                        </m:r>
                      </m:e>
                    </m:d>
                    <m:sSup>
                      <m:sSupPr>
                        <m:ctrlPr>
                          <a:rPr lang="en-US" sz="280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  <a:ea typeface="Cambria Math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sz="280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800" i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/>
                                <a:ea typeface="Cambria Math"/>
                              </a:rPr>
                              <m:t>i</m:t>
                            </m:r>
                            <m:sSub>
                              <m:sSubPr>
                                <m:ctrlPr>
                                  <a:rPr lang="en-US" sz="280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/>
                                    <a:ea typeface="Cambria Math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/>
                                    <a:ea typeface="Cambria Math"/>
                                  </a:rPr>
                                  <m:t>b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/>
                                <a:ea typeface="Cambria Math"/>
                              </a:rPr>
                              <m:t>t</m:t>
                            </m:r>
                          </m:num>
                          <m:den>
                            <m:r>
                              <a:rPr lang="en-US" sz="2800" i="0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80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  <a:ea typeface="Cambria Math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  <m:t>ij</m:t>
                        </m:r>
                      </m:sub>
                    </m:sSub>
                    <m:r>
                      <a:rPr lang="en-US" sz="2800" dirty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8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dirty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i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8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800" i="1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H</m:t>
                                </m:r>
                              </m:e>
                            </m:acc>
                          </m:e>
                          <m:sup>
                            <m:r>
                              <a:rPr lang="en-US" sz="2800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sSub>
                          <m:sSubPr>
                            <m:ctrlPr>
                              <a:rPr lang="en-US" sz="28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dirty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j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aa</m:t>
                        </m:r>
                      </m:sub>
                    </m:sSub>
                    <m:r>
                      <a:rPr lang="en-US" sz="2800" b="0" i="0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bb</m:t>
                        </m:r>
                      </m:sub>
                    </m:sSub>
                    <m:r>
                      <a:rPr lang="en-US" sz="2800" b="0" i="0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then 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dt</m:t>
                        </m:r>
                      </m:den>
                    </m:f>
                    <m:sSub>
                      <m:sSubPr>
                        <m:ctrlPr>
                          <a:rPr lang="en-US" sz="280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a</m:t>
                        </m:r>
                      </m:sub>
                    </m:sSub>
                    <m:d>
                      <m:dPr>
                        <m:ctrlPr>
                          <a:rPr lang="en-US" sz="2800" b="0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en-US" sz="2800" b="0" i="0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800" b="0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i</m:t>
                        </m:r>
                      </m:num>
                      <m:den>
                        <m:r>
                          <a:rPr lang="en-US" sz="2800" b="0" i="0" smtClean="0">
                            <a:latin typeface="Cambria Math"/>
                            <a:ea typeface="Cambria Math"/>
                          </a:rPr>
                          <m:t>ℏ</m:t>
                        </m:r>
                      </m:den>
                    </m:f>
                    <m:sSub>
                      <m:sSubPr>
                        <m:ctrlP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2800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800" i="0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800" i="0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m:rPr>
                            <m:sty m:val="p"/>
                          </m:rP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b</m:t>
                        </m:r>
                      </m:sub>
                    </m:sSub>
                    <m:sSup>
                      <m:sSupPr>
                        <m:ctrlPr>
                          <a:rPr lang="en-US" sz="2800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i</m:t>
                        </m:r>
                        <m:sSub>
                          <m:sSubPr>
                            <m:ctrlPr>
                              <a:rPr lang="en-US" sz="2800" b="0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dirty="0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800" b="0" i="0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t</m:t>
                        </m:r>
                      </m:sup>
                    </m:sSup>
                    <m:sSub>
                      <m:sSubPr>
                        <m:ctrlPr>
                          <a:rPr lang="en-US" sz="2800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b</m:t>
                        </m:r>
                      </m:sub>
                    </m:sSub>
                    <m:r>
                      <a:rPr lang="en-US" sz="2800" b="0" i="0" dirty="0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800" b="0" i="0" dirty="0" smtClean="0">
                        <a:latin typeface="Cambria Math"/>
                        <a:cs typeface="Times New Roman" panose="02020603050405020304" pitchFamily="18" charset="0"/>
                      </a:rPr>
                      <m:t>t</m:t>
                    </m:r>
                    <m:r>
                      <a:rPr lang="en-US" sz="2800" b="0" i="0" dirty="0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</a:rPr>
                          <m:t>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</a:rPr>
                          <m:t>dt</m:t>
                        </m:r>
                      </m:den>
                    </m:f>
                    <m:sSub>
                      <m:sSubPr>
                        <m:ctrlPr>
                          <a:rPr lang="en-US" sz="280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b</m:t>
                        </m:r>
                      </m:sub>
                    </m:sSub>
                    <m:d>
                      <m:dPr>
                        <m:ctrlPr>
                          <a:rPr lang="en-US" sz="280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en-US" sz="2800" i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80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 i="0">
                            <a:latin typeface="Cambria Math"/>
                          </a:rPr>
                          <m:t>i</m:t>
                        </m:r>
                      </m:num>
                      <m:den>
                        <m:r>
                          <a:rPr lang="en-US" sz="2800" i="0">
                            <a:latin typeface="Cambria Math"/>
                            <a:ea typeface="Cambria Math"/>
                          </a:rPr>
                          <m:t>ℏ</m:t>
                        </m:r>
                      </m:den>
                    </m:f>
                    <m:sSub>
                      <m:sSubPr>
                        <m:ctrlP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2800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800" i="0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800" i="0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ba</m:t>
                        </m:r>
                      </m:sub>
                    </m:sSub>
                    <m:sSup>
                      <m:sSupPr>
                        <m:ctrlP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i</m:t>
                        </m:r>
                        <m:sSub>
                          <m:sSubPr>
                            <m:ctrlPr>
                              <a:rPr lang="en-US" sz="2800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i="0" dirty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800" i="0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t</m:t>
                        </m:r>
                      </m:sup>
                    </m:sSup>
                    <m:sSub>
                      <m:sSubPr>
                        <m:ctrlP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  <m:d>
                      <m:dPr>
                        <m:ctrlPr>
                          <a:rPr lang="en-US" sz="2800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 dirty="0">
                            <a:latin typeface="Cambria Math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</m:d>
                    <m:r>
                      <a:rPr lang="en-US" sz="2800" b="0" i="0" dirty="0" smtClean="0">
                        <a:latin typeface="Cambria Math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 smtClean="0">
                            <a:latin typeface="Cambria Math"/>
                            <a:ea typeface="Cambria Math"/>
                          </a:rPr>
                          <m:t>ω</m:t>
                        </m:r>
                      </m:e>
                      <m:sub>
                        <m:r>
                          <a:rPr lang="en-US" sz="2800" b="0" i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28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/>
                              </a:rPr>
                              <m:t>b</m:t>
                            </m:r>
                          </m:sub>
                        </m:sSub>
                        <m:r>
                          <a:rPr lang="en-US" sz="2800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800" b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/>
                              </a:rPr>
                              <m:t>a</m:t>
                            </m:r>
                          </m:sub>
                        </m:sSub>
                      </m:num>
                      <m:den>
                        <m:r>
                          <a:rPr lang="en-US" sz="2800" b="0" i="0" smtClean="0">
                            <a:latin typeface="Cambria Math"/>
                            <a:ea typeface="Cambria Math"/>
                          </a:rPr>
                          <m:t>ℏ</m:t>
                        </m:r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100"/>
                <a:ext cx="9144000" cy="7394075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687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0509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12.1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unperturbed two-state system with the Hamiltonian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two non-degenerate stationary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state of the system is</a:t>
                </a:r>
                <a:r>
                  <a:rPr lang="el-GR" sz="2800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</a:t>
                </a:r>
                <a:endParaRPr lang="en-US" sz="28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>
                        <a:latin typeface="Cambria Math"/>
                        <a:ea typeface="Cambria Math"/>
                      </a:rPr>
                      <m:t>Ψ</m:t>
                    </m:r>
                    <m:d>
                      <m:d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en-US" sz="2800" i="1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sz="2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  <m:r>
                          <a:rPr lang="en-US" sz="2800" i="1">
                            <a:latin typeface="Cambria Math"/>
                          </a:rPr>
                          <m:t>=0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=1, 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  <m:r>
                          <a:rPr lang="en-US" sz="2800" i="1">
                            <a:latin typeface="Cambria Math"/>
                          </a:rPr>
                          <m:t>=0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If a time-dependent perturbation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acts on this system, choose all of the following statements that are necessarily correct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0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m:rPr>
                        <m:sty m:val="p"/>
                      </m:rPr>
                      <a:rPr lang="el-G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ℏ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l-G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𝑗𝑖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  <m: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800" b="0" i="1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dirty="0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800" b="0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dirty="0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dirty="0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800" b="0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sSub>
                          <m:sSubPr>
                            <m:ctrlPr>
                              <a:rPr lang="en-US" sz="2800" b="0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dirty="0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perturbation can cause a transition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𝑎𝑏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1 and 3 only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050905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64" b="-1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928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19050" y="19050"/>
                <a:ext cx="9144000" cy="697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12.2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unperturbed two-state system with the Hamiltonian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two non-degenerate stationary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state of the system is</a:t>
                </a:r>
                <a:r>
                  <a:rPr lang="el-GR" sz="2800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</a:t>
                </a:r>
                <a:endParaRPr lang="en-US" sz="28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>
                        <a:latin typeface="Cambria Math"/>
                        <a:ea typeface="Cambria Math"/>
                      </a:rPr>
                      <m:t>Ψ</m:t>
                    </m:r>
                    <m:d>
                      <m:d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en-US" sz="2800" i="1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sz="2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  <m:r>
                          <a:rPr lang="en-US" sz="2800" i="1">
                            <a:latin typeface="Cambria Math"/>
                          </a:rPr>
                          <m:t>=0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=1, 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  <m:r>
                          <a:rPr lang="en-US" sz="2800" i="1">
                            <a:latin typeface="Cambria Math"/>
                          </a:rPr>
                          <m:t>=0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=0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If a time-dependent perturbation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acts on this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𝑎𝑎</m:t>
                        </m:r>
                      </m:sub>
                    </m:sSub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𝑏𝑏</m:t>
                        </m:r>
                      </m:sub>
                    </m:sSub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correct about the coefficients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</a:rPr>
                      <m:t>𝑡</m:t>
                    </m:r>
                    <m:r>
                      <a:rPr lang="en-US" sz="2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</a:rPr>
                      <m:t>𝑡</m:t>
                    </m:r>
                    <m:r>
                      <a:rPr lang="en-US" sz="2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first order (including zeroth order term + first order correction).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𝑑𝑡</m:t>
                        </m:r>
                      </m:den>
                    </m:f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p>
                    </m:sSup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p>
                    </m:sSup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p>
                    </m:sSup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2 and 3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None of the above.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050" y="19050"/>
                <a:ext cx="9144000" cy="6972486"/>
              </a:xfrm>
              <a:prstGeom prst="rect">
                <a:avLst/>
              </a:prstGeom>
              <a:blipFill rotWithShape="1">
                <a:blip r:embed="rId2"/>
                <a:stretch>
                  <a:fillRect l="-1400" t="-874" r="-200" b="-14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9034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633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12.3</a:t>
                </a:r>
                <a:endParaRPr lang="en-US" sz="2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an unperturbed two-state system with Hamiltonian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two non-degenerate stationary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state of the system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/>
                        <a:ea typeface="Cambria Math"/>
                      </a:rPr>
                      <m:t>Ψ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2800" b="0" i="1" smtClean="0">
                            <a:latin typeface="Cambria Math"/>
                          </a:rPr>
                          <m:t>=0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=1, 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2800" b="0" i="1" smtClean="0">
                            <a:latin typeface="Cambria Math"/>
                          </a:rPr>
                          <m:t>=0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  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coefficients to zeroth order must satisfy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8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8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8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8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coefficients to first order must satisfy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8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8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8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8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exact coefficients (including corrections to all orders) must satisfy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sz="280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280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B.  3 only  C.  1 and 3 only  D.  2 and 3 only 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All of the above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800" dirty="0" smtClean="0"/>
              </a:p>
              <a:p>
                <a:pPr marL="342900" indent="-342900">
                  <a:buFont typeface="+mj-lt"/>
                  <a:buAutoNum type="arabicParenR"/>
                </a:pPr>
                <a:endParaRPr lang="en-US" sz="28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633052"/>
              </a:xfrm>
              <a:prstGeom prst="rect">
                <a:avLst/>
              </a:prstGeom>
              <a:blipFill rotWithShape="1">
                <a:blip r:embed="rId2"/>
                <a:stretch>
                  <a:fillRect l="-1333" t="-7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5410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694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12.4</a:t>
                </a:r>
                <a:endParaRPr lang="en-US" sz="26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an unperturbed two-state system with Hamiltonian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two non-degenerate stationary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general state of the system at time </a:t>
                </a:r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 smtClean="0">
                        <a:latin typeface="Cambria Math"/>
                        <a:ea typeface="Cambria Math"/>
                      </a:rPr>
                      <m:t>Ψ</m:t>
                    </m:r>
                    <m:d>
                      <m:dPr>
                        <m:ctrlPr>
                          <a:rPr lang="en-US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6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6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6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sz="2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6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6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Suppose the initial state of the system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 smtClean="0">
                        <a:latin typeface="Cambria Math"/>
                        <a:ea typeface="Cambria Math"/>
                      </a:rPr>
                      <m:t>Ψ</m:t>
                    </m:r>
                    <m:d>
                      <m:dPr>
                        <m:ctrlPr>
                          <a:rPr lang="en-US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=0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i.e.,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=0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=0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If a sinusoidal time-dependent perturbation (with driving frequency </a:t>
                </a:r>
                <a14:m>
                  <m:oMath xmlns:m="http://schemas.openxmlformats.org/officeDocument/2006/math">
                    <m:r>
                      <a:rPr lang="en-US" sz="26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𝜔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is applied starting at time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choose all of the following statements that are correct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d>
                      <m:d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sz="2600" b="0" dirty="0" smtClean="0">
                  <a:latin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d>
                      <m:d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transition probability from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equal to the transition probability from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when </a:t>
                </a:r>
                <a14:m>
                  <m:oMath xmlns:m="http://schemas.openxmlformats.org/officeDocument/2006/math">
                    <m:r>
                      <a:rPr lang="en-US" sz="26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𝜔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close to the transition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B.  1 and 2 only  C.  1 and 3 only  D  2 and 3 only </a:t>
                </a:r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694590"/>
              </a:xfrm>
              <a:prstGeom prst="rect">
                <a:avLst/>
              </a:prstGeom>
              <a:blipFill rotWithShape="1">
                <a:blip r:embed="rId2"/>
                <a:stretch>
                  <a:fillRect l="-1200" t="-820" r="-1000" b="-13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6236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129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12.5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sinusoidal time-dependent perturbation of a two-level system, the transition probability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2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𝑎𝑏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𝑠𝑖𝑛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8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</m:d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/2</m:t>
                        </m:r>
                      </m:num>
                      <m:den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time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𝑎𝑏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smtClean="0">
                                <a:latin typeface="Cambria Math"/>
                                <a:ea typeface="Cambria Math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e>
                      <m:e>
                        <m:r>
                          <a:rPr lang="en-US" sz="2800" b="0" i="1" smtClean="0">
                            <a:latin typeface="Cambria Math"/>
                          </a:rPr>
                          <m:t>𝑉</m:t>
                        </m:r>
                      </m:e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smtClean="0">
                                <a:latin typeface="Cambria Math"/>
                                <a:ea typeface="Cambria Math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 driving frequency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close to the transition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we measure the energy of the system at time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we will find the particle in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100% probability.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we measure the energy of the system at time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we will find the particle in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100% probability. 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longer we wait before measuring the energy of the system, the higher the probability of inducing a transition.</a:t>
                </a: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B.  2 only  C.  3 only  D.  2 and 3 only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None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129003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55" r="-2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7387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5240" y="15240"/>
                <a:ext cx="9144000" cy="64109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12.6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sinusoidal time-dependent perturbation of a two-level system, the transition probability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ea typeface="Cambria Math"/>
                          </a:rPr>
                          <m:t>Ψ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𝑎𝑏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𝑠𝑖𝑛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</m:d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/2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when</m:t>
                    </m:r>
                    <m:r>
                      <a:rPr lang="en-US" sz="2400" b="0" i="0" smtClean="0">
                        <a:latin typeface="Cambria Math"/>
                      </a:rPr>
                      <m:t> 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𝜔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≈</m:t>
                    </m:r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𝑎</m:t>
                        </m:r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𝑣𝑠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.  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plotted below.  Choose all of the following statements that are correct.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transition probability is greatest when the driving frequency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close to the transition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peak of the transition probability is a time-independent constant. 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zero points (see arrows in the figure below) around the peak of the transition probability are at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 1 and 2 only  </a:t>
                </a:r>
              </a:p>
              <a:p>
                <a:pPr marL="457200" indent="-457200">
                  <a:buAutoNum type="alphaUcPeriod" startAt="3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 2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above.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" y="15240"/>
                <a:ext cx="9144000" cy="6410922"/>
              </a:xfrm>
              <a:prstGeom prst="rect">
                <a:avLst/>
              </a:prstGeom>
              <a:blipFill rotWithShape="1">
                <a:blip r:embed="rId2"/>
                <a:stretch>
                  <a:fillRect l="-1067" t="-761" r="-2200" b="-12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191000"/>
            <a:ext cx="4566920" cy="253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5117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0453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12.7</a:t>
                </a:r>
              </a:p>
              <a:p>
                <a:pPr algn="ctr"/>
                <a:endParaRPr lang="en-US" sz="2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correct about the transition probability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𝑎𝑏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𝑠𝑖𝑛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8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8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80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𝜔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≈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a two-level system if a sinusoidal time-dependent perturbation is applied at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transition probability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→∞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when time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𝑡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→+∞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transition probability will be one (100% probability of transition) when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𝑡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→+∞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must include the higher order corrections in the transition amplitude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, (</m:t>
                    </m:r>
                    <m:r>
                      <a:rPr lang="en-US" sz="2800" b="0" i="1" smtClean="0">
                        <a:latin typeface="Cambria Math"/>
                      </a:rPr>
                      <m:t>𝑛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≫1)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𝑡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→+∞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B.  2 only  C.  3 only  D.  2 and 3 only 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None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045327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65"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3506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1788</Words>
  <Application>Microsoft Office PowerPoint</Application>
  <PresentationFormat>On-screen Show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17</cp:revision>
  <dcterms:created xsi:type="dcterms:W3CDTF">2014-03-17T15:21:07Z</dcterms:created>
  <dcterms:modified xsi:type="dcterms:W3CDTF">2014-03-20T21:15:08Z</dcterms:modified>
</cp:coreProperties>
</file>