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56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B471A-5AD0-4E06-B1C8-3CEC78B451D3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92C7D-D403-4535-8C29-3D748A9DD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39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92C7D-D403-4535-8C29-3D748A9DD9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6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7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86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6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6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8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6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8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3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76BA4-328E-4978-B143-AC8B2491DBAB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C610-92DB-4E9B-A59A-ECEBEC226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1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25400"/>
                <a:ext cx="9144000" cy="5900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000" i="1" dirty="0" smtClean="0"/>
              </a:p>
              <a:p>
                <a:r>
                  <a:rPr lang="en-US" sz="2800" dirty="0" smtClean="0"/>
                  <a:t>Choose all of the following observables for which it will be convenient to use the coupled representation to find the probabilities of different outcomes in a given quantum state:</a:t>
                </a:r>
              </a:p>
              <a:p>
                <a:pPr marL="1485900" lvl="2" indent="-571500">
                  <a:buFont typeface="+mj-lt"/>
                  <a:buAutoNum type="romanUcPeriod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1485900" lvl="2" indent="-571500">
                  <a:buFont typeface="+mj-lt"/>
                  <a:buAutoNum type="romanUcPeriod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1485900" lvl="2" indent="-571500">
                  <a:buFont typeface="+mj-lt"/>
                  <a:buAutoNum type="romanUcPeriod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1485900" lvl="2" indent="-571500">
                  <a:buFont typeface="+mj-lt"/>
                  <a:buAutoNum type="romanUcPeriod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𝐽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/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III only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IV only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I and II only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</a:rPr>
                  <a:t>III and IV only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All of the above</a:t>
                </a:r>
              </a:p>
              <a:p>
                <a:pPr marL="342900" indent="-342900">
                  <a:buFont typeface="+mj-lt"/>
                  <a:buAutoNum type="alphaLcParenR"/>
                </a:pP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00"/>
                <a:ext cx="9144000" cy="5900013"/>
              </a:xfrm>
              <a:prstGeom prst="rect">
                <a:avLst/>
              </a:prstGeom>
              <a:blipFill rotWithShape="0">
                <a:blip r:embed="rId2"/>
                <a:stretch>
                  <a:fillRect l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7435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-19050"/>
                <a:ext cx="9144000" cy="6775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Choose all of the following statements that are correct about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for the product space  of  two spin system.</a:t>
                </a: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800" b="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is an off-diagonal matrix if the basis vectors are the simultaneous eigenstates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and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It is possible to put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into a diagonal matrix form in a suitable basis but the basis vectors will not be the eigenstates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, and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The basis vectors can be chosen to be simultaneous eigenstates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lvl="1"/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(I) only  b) (II) only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c) (I) and (II) only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d)  (I) and (III) only e) All of the above.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028700" lvl="1" indent="-571500">
                  <a:buFont typeface="+mj-lt"/>
                  <a:buAutoNum type="romanUcPeriod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9050"/>
                <a:ext cx="9144000" cy="6775637"/>
              </a:xfrm>
              <a:prstGeom prst="rect">
                <a:avLst/>
              </a:prstGeom>
              <a:blipFill rotWithShape="0">
                <a:blip r:embed="rId2"/>
                <a:stretch>
                  <a:fillRect l="-1333" t="-990" r="-1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389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6927"/>
                <a:ext cx="9144000" cy="6321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The raising and lowering operators for each spin, e.g., for the first spin are given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1+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  Choose all of the following expressions that are correct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.  </m:t>
                    </m:r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These expressions will be helpful in writing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in the uncoupled or coupled representation.</a:t>
                </a: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1−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2+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1+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2−</m:t>
                            </m:r>
                          </m:sub>
                        </m:sSub>
                      </m:num>
                      <m:den>
                        <m:r>
                          <a:rPr lang="en-US" sz="2800" b="0" i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800" dirty="0"/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(I) only  b)  (I) and (II) only  c)  (I) and (III) only  </a:t>
                </a: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d) (II) and (III) only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e)  All of the above</a:t>
                </a:r>
                <a:endParaRPr lang="en-US" sz="2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927"/>
                <a:ext cx="9144000" cy="6321474"/>
              </a:xfrm>
              <a:prstGeom prst="rect">
                <a:avLst/>
              </a:prstGeom>
              <a:blipFill rotWithShape="0">
                <a:blip r:embed="rId2"/>
                <a:stretch>
                  <a:fillRect l="-1333" b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620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6927"/>
                <a:ext cx="9144000" cy="5890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The raising and lowering operators for each spin, e.g., for the first spin are given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1+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  Choose all of the following expressions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that will m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ake</m:t>
                    </m:r>
                    <m:r>
                      <a:rPr lang="en-US" sz="2800" b="0" i="0" smtClean="0">
                        <a:latin typeface="Cambria Math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diagonal in the uncoupled representation.</a:t>
                </a: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1−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2+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1+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2−</m:t>
                            </m:r>
                          </m:sub>
                        </m:sSub>
                      </m:num>
                      <m:den>
                        <m:r>
                          <a:rPr lang="en-US" sz="2800" b="0" i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(I) only  b)  (II) only  c) (III) only d)  Both (I) and (II)                           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e) None of the above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927"/>
                <a:ext cx="9144000" cy="5890587"/>
              </a:xfrm>
              <a:prstGeom prst="rect">
                <a:avLst/>
              </a:prstGeom>
              <a:blipFill rotWithShape="0">
                <a:blip r:embed="rId2"/>
                <a:stretch>
                  <a:fillRect l="-1333" r="-18000" b="-1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54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6927"/>
                <a:ext cx="9144000" cy="545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The raising and lowering operators for each spin, e.g., for the first spin are given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1+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  Choose all of the following expressions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that will m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ake</m:t>
                    </m:r>
                    <m:r>
                      <a:rPr lang="en-US" sz="2800" b="0" i="0" smtClean="0">
                        <a:latin typeface="Cambria Math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diagonal in the coupled representation.</a:t>
                </a: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1−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2+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1+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2−</m:t>
                            </m:r>
                          </m:sub>
                        </m:sSub>
                      </m:num>
                      <m:den>
                        <m:r>
                          <a:rPr lang="en-US" sz="2800" b="0" i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57250" lvl="1" indent="-40005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(I) only  b)  (II) only 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c) (III) only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d) (I) and (II) only         (e) None  of the above.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927"/>
                <a:ext cx="9144000" cy="5459700"/>
              </a:xfrm>
              <a:prstGeom prst="rect">
                <a:avLst/>
              </a:prstGeom>
              <a:blipFill rotWithShape="0">
                <a:blip r:embed="rId2"/>
                <a:stretch>
                  <a:fillRect l="-1333" b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3812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38100"/>
                <a:ext cx="9144000" cy="5418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Define the raising and lowering operators for a single spin-1/2 system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+</m:t>
                    </m:r>
                    <m:r>
                      <a:rPr lang="en-US" sz="32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𝑖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.  Which one of the following gives the correct values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?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)/2</m:t>
                    </m:r>
                  </m:oMath>
                </a14:m>
                <a:r>
                  <a:rPr lang="en-US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)/2</m:t>
                    </m:r>
                    <m:r>
                      <m:rPr>
                        <m:sty m:val="p"/>
                      </m:rPr>
                      <a:rPr lang="en-US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i</m:t>
                    </m:r>
                  </m:oMath>
                </a14:m>
                <a:endParaRPr lang="en-US" sz="3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/>
                      </a:rPr>
                      <m:t>i</m:t>
                    </m:r>
                  </m:oMath>
                </a14:m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/>
                      </a:rPr>
                      <m:t>i</m:t>
                    </m:r>
                  </m:oMath>
                </a14:m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r>
                      <a:rPr lang="en-US" sz="3200" b="0" i="0" smtClean="0">
                        <a:latin typeface="Cambria Math"/>
                      </a:rPr>
                      <m:t>)/2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/>
                      </a:rPr>
                      <m:t>i</m:t>
                    </m:r>
                  </m:oMath>
                </a14:m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None of the above</a:t>
                </a:r>
                <a:endParaRPr lang="en-US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00"/>
                <a:ext cx="9144000" cy="5418791"/>
              </a:xfrm>
              <a:prstGeom prst="rect">
                <a:avLst/>
              </a:prstGeom>
              <a:blipFill rotWithShape="0">
                <a:blip r:embed="rId2"/>
                <a:stretch>
                  <a:fillRect l="-1667" r="-1867" b="-2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988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4736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 two spin-1/2 systems.  Which one of the following is correct?</a:t>
                </a: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)=0</m:t>
                    </m:r>
                  </m:oMath>
                </a14:m>
                <a:endParaRPr lang="en-US" sz="2800" b="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None of the above</a:t>
                </a:r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4736425"/>
              </a:xfrm>
              <a:prstGeom prst="rect">
                <a:avLst/>
              </a:prstGeom>
              <a:blipFill rotWithShape="0">
                <a:blip r:embed="rId2"/>
                <a:stretch>
                  <a:fillRect l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9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9050"/>
                <a:ext cx="9144000" cy="5013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 Which one of the following is correct?</a:t>
                </a: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)=0</m:t>
                    </m:r>
                  </m:oMath>
                </a14:m>
                <a:endParaRPr lang="en-US" sz="2800" b="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 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 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None of the above</a:t>
                </a:r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050"/>
                <a:ext cx="9144000" cy="5013424"/>
              </a:xfrm>
              <a:prstGeom prst="rect">
                <a:avLst/>
              </a:prstGeom>
              <a:blipFill rotWithShape="0"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9047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4736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 Which one of the following is correct?</a:t>
                </a: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)=0</m:t>
                    </m:r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)= 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)(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None of the above</a:t>
                </a:r>
                <a:endParaRPr lang="en-US" sz="2800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4736425"/>
              </a:xfrm>
              <a:prstGeom prst="rect">
                <a:avLst/>
              </a:prstGeom>
              <a:blipFill rotWithShape="0"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8365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9050"/>
                <a:ext cx="9144000" cy="4764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8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 Which one of the following scalar products is correct?</a:t>
                </a: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)(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)(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None of the above.  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050"/>
                <a:ext cx="9144000" cy="4764894"/>
              </a:xfrm>
              <a:prstGeom prst="rect">
                <a:avLst/>
              </a:prstGeom>
              <a:blipFill rotWithShape="0"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33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19050"/>
                <a:ext cx="9144000" cy="4887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8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product space of two spin-1/2 systems.  Which one of the following scalar products is correct?</a:t>
                </a: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0" smtClean="0">
                        <a:solidFill>
                          <a:srgbClr val="FF0000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en-US" sz="28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1−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2+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None of the above.  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050"/>
                <a:ext cx="9144000" cy="4887492"/>
              </a:xfrm>
              <a:prstGeom prst="rect">
                <a:avLst/>
              </a:prstGeom>
              <a:blipFill rotWithShape="0">
                <a:blip r:embed="rId2"/>
                <a:stretch>
                  <a:fillRect l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2197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-97236"/>
                <a:ext cx="9144000" cy="9469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In the product space of a spin 2 and a spin 1/2 particles, the total spin quantum number for the system is 5/2, and its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400" dirty="0" smtClean="0"/>
                  <a:t> component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, i.e., the state in the coupled representation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400" dirty="0" smtClean="0"/>
                  <a:t>.  Which one of the following is a possible expansion of this coupled state in the uncoupled representation?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 b="0" i="0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32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32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3200" dirty="0" smtClean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97236"/>
                <a:ext cx="9144000" cy="9469836"/>
              </a:xfrm>
              <a:prstGeom prst="rect">
                <a:avLst/>
              </a:prstGeom>
              <a:blipFill rotWithShape="0">
                <a:blip r:embed="rId2"/>
                <a:stretch>
                  <a:fillRect l="-1400" t="-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3060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16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 smtClean="0"/>
                  <a:t>In </a:t>
                </a:r>
                <a:r>
                  <a:rPr lang="en-US" sz="2600" dirty="0"/>
                  <a:t>the product space of a spin 2 and a spin 1/2 particles, the total spin quantum number for the system is 5/2, and its </a:t>
                </a:r>
                <a14:m>
                  <m:oMath xmlns:m="http://schemas.openxmlformats.org/officeDocument/2006/math">
                    <m:r>
                      <a:rPr lang="en-US" sz="2600" i="1" dirty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600" dirty="0"/>
                  <a:t> component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/>
                  <a:t>, i.e., the state in the </a:t>
                </a:r>
                <a:r>
                  <a:rPr lang="en-US" sz="2600" dirty="0" smtClean="0"/>
                  <a:t>coupled </a:t>
                </a:r>
                <a:r>
                  <a:rPr lang="en-US" sz="2600" dirty="0"/>
                  <a:t>representation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i="1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600" dirty="0"/>
                  <a:t>. </a:t>
                </a:r>
                <a:r>
                  <a:rPr lang="en-US" sz="2600" dirty="0" smtClean="0"/>
                  <a:t>This state in </a:t>
                </a:r>
                <a:r>
                  <a:rPr lang="en-US" sz="2600" dirty="0"/>
                  <a:t>the uncoupled </a:t>
                </a:r>
                <a:r>
                  <a:rPr lang="en-US" sz="2600" dirty="0" smtClean="0"/>
                  <a:t>representation is</a:t>
                </a:r>
                <a:endParaRPr lang="en-US" sz="2600" dirty="0"/>
              </a:p>
              <a:p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600" b="0" i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6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600" dirty="0" smtClean="0"/>
                  <a:t>.  What are the possible values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⃗"/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/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600" dirty="0" smtClean="0"/>
                  <a:t> for the spin ½ particle and what are their probabilities?</a:t>
                </a:r>
              </a:p>
              <a:p>
                <a:pPr marL="571500" indent="-571500">
                  <a:buFont typeface="+mj-lt"/>
                  <a:buAutoNum type="alphaLcParenR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probability 2/5 and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/>
                  <a:t>, probability </a:t>
                </a:r>
                <a:r>
                  <a:rPr lang="en-US" sz="2600" dirty="0" smtClean="0"/>
                  <a:t>3/5</a:t>
                </a:r>
                <a:endParaRPr lang="en-US" sz="2600" dirty="0"/>
              </a:p>
              <a:p>
                <a:pPr marL="571500" indent="-57150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probability 3/5 and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probability 2/5</a:t>
                </a:r>
              </a:p>
              <a:p>
                <a:pPr marL="571500" indent="-57150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100% probability</a:t>
                </a:r>
              </a:p>
              <a:p>
                <a:pPr marL="571500" indent="-571500">
                  <a:buFont typeface="+mj-lt"/>
                  <a:buAutoNum type="alphaLcParenR"/>
                </a:pPr>
                <a:r>
                  <a:rPr lang="en-US" sz="26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rgbClr val="FF0000"/>
                    </a:solidFill>
                  </a:rPr>
                  <a:t>, 100% </a:t>
                </a:r>
                <a:r>
                  <a:rPr lang="en-US" sz="2600" dirty="0" smtClean="0">
                    <a:solidFill>
                      <a:srgbClr val="FF0000"/>
                    </a:solidFill>
                  </a:rPr>
                  <a:t>probability</a:t>
                </a:r>
              </a:p>
              <a:p>
                <a:pPr marL="571500" indent="-571500">
                  <a:buFont typeface="+mj-lt"/>
                  <a:buAutoNum type="alphaLcParenR"/>
                </a:pPr>
                <a:r>
                  <a:rPr lang="en-US" sz="2600" dirty="0" smtClean="0"/>
                  <a:t>None of the above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16876"/>
              </a:xfrm>
              <a:prstGeom prst="rect">
                <a:avLst/>
              </a:prstGeom>
              <a:blipFill rotWithShape="0">
                <a:blip r:embed="rId2"/>
                <a:stretch>
                  <a:fillRect l="-1200" t="-737" r="-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3286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5240"/>
                <a:ext cx="9144000" cy="7780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In </a:t>
                </a:r>
                <a:r>
                  <a:rPr lang="en-US" sz="2800" dirty="0"/>
                  <a:t>the product space of a spin 2 and a spin 1/2 particles, the total spin quantum number for the system is 5/2, and its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800" dirty="0"/>
                  <a:t> component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/>
                  <a:t>, i.e., the state in the </a:t>
                </a:r>
                <a:r>
                  <a:rPr lang="en-US" sz="2800" dirty="0" smtClean="0"/>
                  <a:t>coupled </a:t>
                </a:r>
                <a:r>
                  <a:rPr lang="en-US" sz="2800" dirty="0"/>
                  <a:t>representation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i="1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800" dirty="0"/>
                  <a:t>. This state in the uncoupled representation is</a:t>
                </a:r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i="1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2 1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i="1">
                                <a:latin typeface="Cambria Math"/>
                              </a:rPr>
                              <m:t>  −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80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2 0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800" i="1">
                                <a:latin typeface="Cambria Math"/>
                              </a:rPr>
                              <m:t>  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800" dirty="0"/>
                  <a:t>. If you measure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800" dirty="0" smtClean="0"/>
                  <a:t> component of the angular momentum of the spin 2 particle, what are the possible values and their probabilities?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/>
                  <a:t>, probability 2/5 and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, </m:t>
                    </m:r>
                  </m:oMath>
                </a14:m>
                <a:r>
                  <a:rPr lang="en-US" sz="2800" dirty="0" smtClean="0"/>
                  <a:t>probability 3/5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ℏ,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 probability 2/5 and 0, probability 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3/5</a:t>
                </a:r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/>
                  <a:t>, 100%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en-US" sz="2800" dirty="0" smtClean="0"/>
                  <a:t> 100%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800" dirty="0" smtClean="0"/>
                  <a:t>None of the above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"/>
                <a:ext cx="9144000" cy="7780848"/>
              </a:xfrm>
              <a:prstGeom prst="rect">
                <a:avLst/>
              </a:prstGeom>
              <a:blipFill rotWithShape="0">
                <a:blip r:embed="rId3"/>
                <a:stretch>
                  <a:fillRect l="-1400" t="-784" r="-2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328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35560"/>
                <a:ext cx="9144000" cy="7384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 smtClean="0"/>
                  <a:t>An electron in a hydrogen atom with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600" dirty="0" smtClean="0"/>
                  <a:t> occupies the angular momentum state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</a:t>
                </a:r>
              </a:p>
              <a:p>
                <a:r>
                  <a:rPr lang="en-US" sz="2600" dirty="0" smtClean="0"/>
                  <a:t>From the </a:t>
                </a:r>
                <a:r>
                  <a:rPr lang="en-US" sz="2600" dirty="0" err="1" smtClean="0"/>
                  <a:t>Clebsch</a:t>
                </a:r>
                <a:r>
                  <a:rPr lang="en-US" sz="2600" dirty="0" smtClean="0"/>
                  <a:t> </a:t>
                </a:r>
                <a:r>
                  <a:rPr lang="en-US" sz="2600" dirty="0" err="1" smtClean="0"/>
                  <a:t>Gordan</a:t>
                </a:r>
                <a:r>
                  <a:rPr lang="en-US" sz="2600" dirty="0" smtClean="0"/>
                  <a:t> table: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 </a:t>
                </a:r>
              </a:p>
              <a:p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sz="2600" dirty="0" smtClean="0"/>
              </a:p>
              <a:p>
                <a:r>
                  <a:rPr lang="en-US" sz="2600" dirty="0" smtClean="0"/>
                  <a:t>If you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600" dirty="0" smtClean="0"/>
                  <a:t> what values might you obtain and what are their probabilities?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>
                    <a:solidFill>
                      <a:srgbClr val="FF0000"/>
                    </a:solidFill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solidFill>
                      <a:srgbClr val="FF0000"/>
                    </a:solidFill>
                  </a:rPr>
                  <a:t>, 100%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1/3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/>
                  <a:t>, 100% </a:t>
                </a:r>
                <a:r>
                  <a:rPr lang="en-US" sz="2600" dirty="0" smtClean="0"/>
                  <a:t>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/>
                  <a:t>, 100%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None of the above</a:t>
                </a:r>
                <a:endParaRPr lang="en-US" sz="2600" dirty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560"/>
                <a:ext cx="9144000" cy="7384714"/>
              </a:xfrm>
              <a:prstGeom prst="rect">
                <a:avLst/>
              </a:prstGeom>
              <a:blipFill rotWithShape="0">
                <a:blip r:embed="rId2"/>
                <a:stretch>
                  <a:fillRect l="-1200" t="-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3286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0"/>
                <a:ext cx="9144000" cy="6713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/>
                  <a:t>An electron in a hydrogen atom </a:t>
                </a:r>
                <a:r>
                  <a:rPr lang="en-US" sz="2600" dirty="0"/>
                  <a:t>with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600" dirty="0"/>
                  <a:t> occupies the angular momentum state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</a:t>
                </a:r>
              </a:p>
              <a:p>
                <a:r>
                  <a:rPr lang="en-US" sz="2600" dirty="0" smtClean="0"/>
                  <a:t>From the </a:t>
                </a:r>
                <a:r>
                  <a:rPr lang="en-US" sz="2600" dirty="0" err="1" smtClean="0"/>
                  <a:t>Clebsch</a:t>
                </a:r>
                <a:r>
                  <a:rPr lang="en-US" sz="2600" dirty="0" smtClean="0"/>
                  <a:t> </a:t>
                </a:r>
                <a:r>
                  <a:rPr lang="en-US" sz="2600" dirty="0" err="1" smtClean="0"/>
                  <a:t>Gordan</a:t>
                </a:r>
                <a:r>
                  <a:rPr lang="en-US" sz="2600" dirty="0" smtClean="0"/>
                  <a:t> table: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 </a:t>
                </a:r>
              </a:p>
              <a:p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sz="2600" dirty="0" smtClean="0"/>
              </a:p>
              <a:p>
                <a:r>
                  <a:rPr lang="en-US" sz="2600" dirty="0" smtClean="0"/>
                  <a:t>If you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600" dirty="0" smtClean="0"/>
                  <a:t>, choose all of the following values you might obtain and along with their probabilities: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, 1/3 probability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/>
                  <a:t>, </a:t>
                </a:r>
                <a:r>
                  <a:rPr lang="en-US" sz="2600" dirty="0" smtClean="0"/>
                  <a:t>2/3 probability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 , 100% probability</a:t>
                </a:r>
              </a:p>
              <a:p>
                <a:r>
                  <a:rPr lang="en-US" sz="2600" dirty="0" smtClean="0"/>
                  <a:t>a.  I only  b. II only  </a:t>
                </a:r>
                <a:r>
                  <a:rPr lang="en-US" sz="2600" dirty="0" smtClean="0">
                    <a:solidFill>
                      <a:srgbClr val="FF0000"/>
                    </a:solidFill>
                  </a:rPr>
                  <a:t>c. I and II only   </a:t>
                </a:r>
                <a:r>
                  <a:rPr lang="en-US" sz="2600" dirty="0" smtClean="0"/>
                  <a:t>d.  III only  e. none of the above</a:t>
                </a:r>
                <a:endParaRPr lang="en-US" sz="2600" dirty="0"/>
              </a:p>
              <a:p>
                <a:pPr marL="571500" indent="-571500">
                  <a:buFont typeface="+mj-lt"/>
                  <a:buAutoNum type="romanUcPeriod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13376"/>
              </a:xfrm>
              <a:prstGeom prst="rect">
                <a:avLst/>
              </a:prstGeom>
              <a:blipFill rotWithShape="0">
                <a:blip r:embed="rId2"/>
                <a:stretch>
                  <a:fillRect l="-1200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72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-5080" y="24634"/>
                <a:ext cx="9144000" cy="7284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/>
                  <a:t>An </a:t>
                </a:r>
                <a:r>
                  <a:rPr lang="en-US" sz="2600" dirty="0"/>
                  <a:t>electron in a hydrogen atom with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600" dirty="0"/>
                  <a:t> occupies the angular momentum state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</a:t>
                </a:r>
              </a:p>
              <a:p>
                <a:r>
                  <a:rPr lang="en-US" sz="2600" dirty="0" smtClean="0"/>
                  <a:t>From the </a:t>
                </a:r>
                <a:r>
                  <a:rPr lang="en-US" sz="2600" dirty="0" err="1" smtClean="0"/>
                  <a:t>Clebsch</a:t>
                </a:r>
                <a:r>
                  <a:rPr lang="en-US" sz="2600" dirty="0" smtClean="0"/>
                  <a:t> </a:t>
                </a:r>
                <a:r>
                  <a:rPr lang="en-US" sz="2600" dirty="0" err="1" smtClean="0"/>
                  <a:t>Gordan</a:t>
                </a:r>
                <a:r>
                  <a:rPr lang="en-US" sz="2600" dirty="0" smtClean="0"/>
                  <a:t> table: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 </a:t>
                </a:r>
              </a:p>
              <a:p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If you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𝐽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, what values might you obtain and what are their probabilities?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/>
                  <a:t> , 100% probability</a:t>
                </a:r>
                <a:endParaRPr lang="en-US" sz="26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solidFill>
                      <a:schemeClr val="tx1"/>
                    </a:solidFill>
                  </a:rPr>
                  <a:t>, 1/3 probability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solidFill>
                      <a:schemeClr val="tx1"/>
                    </a:solidFill>
                  </a:rPr>
                  <a:t>, 2/3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/>
                  <a:t>, 4/9 probability 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600">
                        <a:latin typeface="Cambria Math"/>
                      </a:rPr>
                      <m:t>,</m:t>
                    </m:r>
                  </m:oMath>
                </a14:m>
                <a:r>
                  <a:rPr lang="en-US" sz="2600" dirty="0"/>
                  <a:t> 5/9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rgbClr val="FF0000"/>
                    </a:solidFill>
                  </a:rPr>
                  <a:t>, 8/9 probability 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60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sz="2600" dirty="0">
                    <a:solidFill>
                      <a:srgbClr val="FF0000"/>
                    </a:solidFill>
                  </a:rPr>
                  <a:t> 1/9 </a:t>
                </a:r>
                <a:r>
                  <a:rPr lang="en-US" sz="2600" dirty="0" smtClean="0">
                    <a:solidFill>
                      <a:srgbClr val="FF0000"/>
                    </a:solidFill>
                  </a:rPr>
                  <a:t>probability</a:t>
                </a: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None of the above</a:t>
                </a:r>
                <a:endParaRPr lang="en-US" sz="2600" dirty="0">
                  <a:solidFill>
                    <a:schemeClr val="tx1"/>
                  </a:solidFill>
                </a:endParaRPr>
              </a:p>
              <a:p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24634"/>
                <a:ext cx="9144000" cy="7284495"/>
              </a:xfrm>
              <a:prstGeom prst="rect">
                <a:avLst/>
              </a:prstGeom>
              <a:blipFill rotWithShape="0">
                <a:blip r:embed="rId2"/>
                <a:stretch>
                  <a:fillRect l="-1200" t="-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020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5080"/>
                <a:ext cx="9144000" cy="75443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/>
                  <a:t>An </a:t>
                </a:r>
                <a:r>
                  <a:rPr lang="en-US" sz="2600" dirty="0"/>
                  <a:t>electron in a hydrogen atom with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600" dirty="0"/>
                  <a:t> occupies the angular momentum state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</a:t>
                </a:r>
              </a:p>
              <a:p>
                <a:r>
                  <a:rPr lang="en-US" sz="2600" dirty="0" smtClean="0"/>
                  <a:t>From the </a:t>
                </a:r>
                <a:r>
                  <a:rPr lang="en-US" sz="2600" dirty="0" err="1" smtClean="0"/>
                  <a:t>Clebsch</a:t>
                </a:r>
                <a:r>
                  <a:rPr lang="en-US" sz="2600" dirty="0" smtClean="0"/>
                  <a:t> </a:t>
                </a:r>
                <a:r>
                  <a:rPr lang="en-US" sz="2600" dirty="0" err="1" smtClean="0"/>
                  <a:t>Gordan</a:t>
                </a:r>
                <a:r>
                  <a:rPr lang="en-US" sz="2600" dirty="0" smtClean="0"/>
                  <a:t> table: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1 0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 </a:t>
                </a:r>
              </a:p>
              <a:p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1 1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 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600" b="0" i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6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600" dirty="0" smtClean="0"/>
                  <a:t>.  If you measure</a:t>
                </a:r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600" dirty="0" smtClean="0"/>
                  <a:t>, the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600" dirty="0" smtClean="0"/>
                  <a:t> component of the total angular momentum, what values might you obtain and what are their probabilities?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, probability 2/3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, probability 1/3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0, probability 1/3, and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/>
                        <a:ea typeface="Cambria Math"/>
                      </a:rPr>
                      <m:t>ℏ</m:t>
                    </m:r>
                  </m:oMath>
                </a14:m>
                <a:r>
                  <a:rPr lang="en-US" sz="2600" dirty="0" smtClean="0"/>
                  <a:t>, probability 2/3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>
                    <a:solidFill>
                      <a:srgbClr val="FF0000"/>
                    </a:solidFill>
                  </a:rPr>
                  <a:t>, 100% probability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/>
                          </a:rPr>
                          <m:t>3</m:t>
                        </m:r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, probability 1/3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600" dirty="0" smtClean="0"/>
                  <a:t>, probability 2/3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sz="2600" dirty="0" smtClean="0"/>
                  <a:t>None of the above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 smtClean="0"/>
              </a:p>
              <a:p>
                <a:pPr marL="514350" indent="-514350">
                  <a:buFont typeface="+mj-lt"/>
                  <a:buAutoNum type="alphaLcParenR"/>
                </a:pPr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7544373"/>
              </a:xfrm>
              <a:prstGeom prst="rect">
                <a:avLst/>
              </a:prstGeom>
              <a:blipFill rotWithShape="0">
                <a:blip r:embed="rId2"/>
                <a:stretch>
                  <a:fillRect l="-1200" t="-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8055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270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8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Consider the following statements for the product space of two spin systems: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cannot be written as a diagonal matrix in the uncoupled representation because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does not commute with the operators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and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  <m:sup/>
                    </m:sSub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whose eigenstates are the basis vectors in the uncoupled representation.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is the Hamiltonian operator which can never be diagonal no matter what basis you choose.</a:t>
                </a:r>
              </a:p>
              <a:p>
                <a:pPr marL="1028700" lvl="1" indent="-571500">
                  <a:buFont typeface="+mj-lt"/>
                  <a:buAutoNum type="romanUcPeriod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We are dealing with two spin-1/2 system.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would be diagonal if we had two spin-one system.</a:t>
                </a:r>
              </a:p>
              <a:p>
                <a:pPr lvl="1"/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514350" indent="-514350">
                  <a:buAutoNum type="alphaLcParenR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(I) only 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b) (II) only  c)  (III) only  d) (I) and (III) only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e) none of the above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270050"/>
              </a:xfrm>
              <a:prstGeom prst="rect">
                <a:avLst/>
              </a:prstGeom>
              <a:blipFill rotWithShape="0">
                <a:blip r:embed="rId2"/>
                <a:stretch>
                  <a:fillRect l="-1333" r="-2200" b="-17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208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392</Words>
  <Application>Microsoft Office PowerPoint</Application>
  <PresentationFormat>On-screen Show (4:3)</PresentationFormat>
  <Paragraphs>161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33</cp:revision>
  <dcterms:created xsi:type="dcterms:W3CDTF">2013-10-17T22:49:01Z</dcterms:created>
  <dcterms:modified xsi:type="dcterms:W3CDTF">2014-11-19T18:16:18Z</dcterms:modified>
</cp:coreProperties>
</file>