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66" r:id="rId5"/>
    <p:sldId id="258" r:id="rId6"/>
    <p:sldId id="259" r:id="rId7"/>
    <p:sldId id="260" r:id="rId8"/>
    <p:sldId id="278" r:id="rId9"/>
    <p:sldId id="261" r:id="rId10"/>
    <p:sldId id="262" r:id="rId11"/>
    <p:sldId id="273" r:id="rId12"/>
    <p:sldId id="263" r:id="rId13"/>
    <p:sldId id="264" r:id="rId14"/>
    <p:sldId id="276" r:id="rId15"/>
    <p:sldId id="265" r:id="rId16"/>
    <p:sldId id="267" r:id="rId17"/>
    <p:sldId id="274" r:id="rId18"/>
    <p:sldId id="268" r:id="rId19"/>
    <p:sldId id="269" r:id="rId20"/>
    <p:sldId id="270" r:id="rId21"/>
    <p:sldId id="272"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42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DFCDB5-4D81-4595-BCC0-AEC8D5FABEA6}"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C2735-A591-4069-810B-E8C2F23186CA}" type="slidenum">
              <a:rPr lang="en-US" smtClean="0"/>
              <a:t>‹#›</a:t>
            </a:fld>
            <a:endParaRPr lang="en-US"/>
          </a:p>
        </p:txBody>
      </p:sp>
    </p:spTree>
    <p:extLst>
      <p:ext uri="{BB962C8B-B14F-4D97-AF65-F5344CB8AC3E}">
        <p14:creationId xmlns:p14="http://schemas.microsoft.com/office/powerpoint/2010/main" val="1520520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FCDB5-4D81-4595-BCC0-AEC8D5FABEA6}"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C2735-A591-4069-810B-E8C2F23186CA}" type="slidenum">
              <a:rPr lang="en-US" smtClean="0"/>
              <a:t>‹#›</a:t>
            </a:fld>
            <a:endParaRPr lang="en-US"/>
          </a:p>
        </p:txBody>
      </p:sp>
    </p:spTree>
    <p:extLst>
      <p:ext uri="{BB962C8B-B14F-4D97-AF65-F5344CB8AC3E}">
        <p14:creationId xmlns:p14="http://schemas.microsoft.com/office/powerpoint/2010/main" val="157666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FCDB5-4D81-4595-BCC0-AEC8D5FABEA6}"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C2735-A591-4069-810B-E8C2F23186CA}" type="slidenum">
              <a:rPr lang="en-US" smtClean="0"/>
              <a:t>‹#›</a:t>
            </a:fld>
            <a:endParaRPr lang="en-US"/>
          </a:p>
        </p:txBody>
      </p:sp>
    </p:spTree>
    <p:extLst>
      <p:ext uri="{BB962C8B-B14F-4D97-AF65-F5344CB8AC3E}">
        <p14:creationId xmlns:p14="http://schemas.microsoft.com/office/powerpoint/2010/main" val="245708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FCDB5-4D81-4595-BCC0-AEC8D5FABEA6}"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C2735-A591-4069-810B-E8C2F23186CA}" type="slidenum">
              <a:rPr lang="en-US" smtClean="0"/>
              <a:t>‹#›</a:t>
            </a:fld>
            <a:endParaRPr lang="en-US"/>
          </a:p>
        </p:txBody>
      </p:sp>
    </p:spTree>
    <p:extLst>
      <p:ext uri="{BB962C8B-B14F-4D97-AF65-F5344CB8AC3E}">
        <p14:creationId xmlns:p14="http://schemas.microsoft.com/office/powerpoint/2010/main" val="399526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FCDB5-4D81-4595-BCC0-AEC8D5FABEA6}"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7C2735-A591-4069-810B-E8C2F23186CA}" type="slidenum">
              <a:rPr lang="en-US" smtClean="0"/>
              <a:t>‹#›</a:t>
            </a:fld>
            <a:endParaRPr lang="en-US"/>
          </a:p>
        </p:txBody>
      </p:sp>
    </p:spTree>
    <p:extLst>
      <p:ext uri="{BB962C8B-B14F-4D97-AF65-F5344CB8AC3E}">
        <p14:creationId xmlns:p14="http://schemas.microsoft.com/office/powerpoint/2010/main" val="226023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FCDB5-4D81-4595-BCC0-AEC8D5FABEA6}"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C2735-A591-4069-810B-E8C2F23186CA}" type="slidenum">
              <a:rPr lang="en-US" smtClean="0"/>
              <a:t>‹#›</a:t>
            </a:fld>
            <a:endParaRPr lang="en-US"/>
          </a:p>
        </p:txBody>
      </p:sp>
    </p:spTree>
    <p:extLst>
      <p:ext uri="{BB962C8B-B14F-4D97-AF65-F5344CB8AC3E}">
        <p14:creationId xmlns:p14="http://schemas.microsoft.com/office/powerpoint/2010/main" val="343680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FCDB5-4D81-4595-BCC0-AEC8D5FABEA6}" type="datetimeFigureOut">
              <a:rPr lang="en-US" smtClean="0"/>
              <a:t>10/16/2014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7C2735-A591-4069-810B-E8C2F23186CA}" type="slidenum">
              <a:rPr lang="en-US" smtClean="0"/>
              <a:t>‹#›</a:t>
            </a:fld>
            <a:endParaRPr lang="en-US"/>
          </a:p>
        </p:txBody>
      </p:sp>
    </p:spTree>
    <p:extLst>
      <p:ext uri="{BB962C8B-B14F-4D97-AF65-F5344CB8AC3E}">
        <p14:creationId xmlns:p14="http://schemas.microsoft.com/office/powerpoint/2010/main" val="279780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DFCDB5-4D81-4595-BCC0-AEC8D5FABEA6}" type="datetimeFigureOut">
              <a:rPr lang="en-US" smtClean="0"/>
              <a:t>10/16/2014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7C2735-A591-4069-810B-E8C2F23186CA}" type="slidenum">
              <a:rPr lang="en-US" smtClean="0"/>
              <a:t>‹#›</a:t>
            </a:fld>
            <a:endParaRPr lang="en-US"/>
          </a:p>
        </p:txBody>
      </p:sp>
    </p:spTree>
    <p:extLst>
      <p:ext uri="{BB962C8B-B14F-4D97-AF65-F5344CB8AC3E}">
        <p14:creationId xmlns:p14="http://schemas.microsoft.com/office/powerpoint/2010/main" val="368407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FCDB5-4D81-4595-BCC0-AEC8D5FABEA6}" type="datetimeFigureOut">
              <a:rPr lang="en-US" smtClean="0"/>
              <a:t>10/16/2014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7C2735-A591-4069-810B-E8C2F23186CA}" type="slidenum">
              <a:rPr lang="en-US" smtClean="0"/>
              <a:t>‹#›</a:t>
            </a:fld>
            <a:endParaRPr lang="en-US"/>
          </a:p>
        </p:txBody>
      </p:sp>
    </p:spTree>
    <p:extLst>
      <p:ext uri="{BB962C8B-B14F-4D97-AF65-F5344CB8AC3E}">
        <p14:creationId xmlns:p14="http://schemas.microsoft.com/office/powerpoint/2010/main" val="95548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FCDB5-4D81-4595-BCC0-AEC8D5FABEA6}"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C2735-A591-4069-810B-E8C2F23186CA}" type="slidenum">
              <a:rPr lang="en-US" smtClean="0"/>
              <a:t>‹#›</a:t>
            </a:fld>
            <a:endParaRPr lang="en-US"/>
          </a:p>
        </p:txBody>
      </p:sp>
    </p:spTree>
    <p:extLst>
      <p:ext uri="{BB962C8B-B14F-4D97-AF65-F5344CB8AC3E}">
        <p14:creationId xmlns:p14="http://schemas.microsoft.com/office/powerpoint/2010/main" val="1815988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FCDB5-4D81-4595-BCC0-AEC8D5FABEA6}"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7C2735-A591-4069-810B-E8C2F23186CA}" type="slidenum">
              <a:rPr lang="en-US" smtClean="0"/>
              <a:t>‹#›</a:t>
            </a:fld>
            <a:endParaRPr lang="en-US"/>
          </a:p>
        </p:txBody>
      </p:sp>
    </p:spTree>
    <p:extLst>
      <p:ext uri="{BB962C8B-B14F-4D97-AF65-F5344CB8AC3E}">
        <p14:creationId xmlns:p14="http://schemas.microsoft.com/office/powerpoint/2010/main" val="2259056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FCDB5-4D81-4595-BCC0-AEC8D5FABEA6}" type="datetimeFigureOut">
              <a:rPr lang="en-US" smtClean="0"/>
              <a:t>10/16/2014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C2735-A591-4069-810B-E8C2F23186CA}" type="slidenum">
              <a:rPr lang="en-US" smtClean="0"/>
              <a:t>‹#›</a:t>
            </a:fld>
            <a:endParaRPr lang="en-US"/>
          </a:p>
        </p:txBody>
      </p:sp>
    </p:spTree>
    <p:extLst>
      <p:ext uri="{BB962C8B-B14F-4D97-AF65-F5344CB8AC3E}">
        <p14:creationId xmlns:p14="http://schemas.microsoft.com/office/powerpoint/2010/main" val="2584399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0.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9.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1.pn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3.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2.png"/><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5.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4.png"/><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7.pn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4155" y="3149156"/>
            <a:ext cx="4123690" cy="3430905"/>
          </a:xfrm>
          <a:prstGeom prst="rect">
            <a:avLst/>
          </a:prstGeom>
          <a:noFill/>
        </p:spPr>
      </p:pic>
      <mc:AlternateContent xmlns:mc="http://schemas.openxmlformats.org/markup-compatibility/2006" xmlns:a14="http://schemas.microsoft.com/office/drawing/2010/main">
        <mc:Choice Requires="a14">
          <p:sp>
            <p:nvSpPr>
              <p:cNvPr id="5" name="Rectangle 4"/>
              <p:cNvSpPr/>
              <p:nvPr/>
            </p:nvSpPr>
            <p:spPr>
              <a:xfrm>
                <a:off x="0" y="0"/>
                <a:ext cx="12192000" cy="3277820"/>
              </a:xfrm>
              <a:prstGeom prst="rect">
                <a:avLst/>
              </a:prstGeom>
            </p:spPr>
            <p:txBody>
              <a:bodyPr wrap="square">
                <a:spAutoFit/>
              </a:bodyPr>
              <a:lstStyle/>
              <a:p>
                <a:pPr marL="342900" marR="0" lvl="0" indent="-342900" algn="just">
                  <a:lnSpc>
                    <a:spcPct val="115000"/>
                  </a:lnSpc>
                  <a:spcBef>
                    <a:spcPts val="0"/>
                  </a:spcBef>
                  <a:spcAft>
                    <a:spcPts val="0"/>
                  </a:spcAft>
                  <a:buFont typeface="Symbol" panose="05050102010706020507" pitchFamily="18" charset="2"/>
                  <a:buChar char=""/>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Assume that the photons propagating through both the U and L paths travel the same distance in </a:t>
                </a:r>
                <a:r>
                  <a:rPr lang="en-US" u="sng"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vacuum</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reach each detector.</a:t>
                </a:r>
                <a:endParaRPr lang="en-US"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simplicity, we will assume that a photon can only reflect from one of the two surfaces of the identical half-silvered mirrors (beam splitters) BS1 and BS2 because of an anti-reflection coating on one of the surfaces.</a:t>
                </a:r>
                <a:endParaRPr lang="en-US"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Assume that beam splitters BS1 and BS2</a:t>
                </a:r>
                <a:r>
                  <a:rPr lang="en-US" baseline="-25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are infinitesimally thin so that there is no phase shift when a photon propagates through them.</a:t>
                </a:r>
              </a:p>
              <a:p>
                <a:pPr marL="342900" marR="0" lvl="0" indent="-342900" algn="just">
                  <a:lnSpc>
                    <a:spcPct val="115000"/>
                  </a:lnSpc>
                  <a:spcBef>
                    <a:spcPts val="0"/>
                  </a:spcBef>
                  <a:spcAft>
                    <a:spcPts val="0"/>
                  </a:spcAft>
                  <a:buFont typeface="Symbol" panose="05050102010706020507" pitchFamily="18" charset="2"/>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single photons are emitted from the source in a highly collimated stream, i.e., the width of the transverse Gaussian profile of each photon is </a:t>
                </a:r>
                <a:r>
                  <a:rPr lang="en-US" dirty="0" smtClean="0">
                    <a:latin typeface="Times New Roman" panose="02020603050405020304" pitchFamily="18" charset="0"/>
                    <a:cs typeface="Times New Roman" panose="02020603050405020304" pitchFamily="18" charset="0"/>
                  </a:rPr>
                  <a:t>negligible.</a:t>
                </a:r>
              </a:p>
              <a:p>
                <a:pPr marL="342900" marR="0" lvl="0" indent="-342900" algn="just">
                  <a:lnSpc>
                    <a:spcPct val="115000"/>
                  </a:lnSpc>
                  <a:spcBef>
                    <a:spcPts val="0"/>
                  </a:spcBef>
                  <a:spcAft>
                    <a:spcPts val="0"/>
                  </a:spcAft>
                  <a:buFont typeface="Symbol" panose="05050102010706020507" pitchFamily="18" charset="2"/>
                  <a:buChar char=""/>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very large number (</a:t>
                </a:r>
                <a14:m>
                  <m:oMath xmlns:m="http://schemas.openxmlformats.org/officeDocument/2006/math">
                    <m:r>
                      <a:rPr lang="en-US" i="1">
                        <a:latin typeface="Cambria Math" panose="02040503050406030204" pitchFamily="18" charset="0"/>
                      </a:rPr>
                      <m:t>𝑁</m:t>
                    </m:r>
                  </m:oMath>
                </a14:m>
                <a:r>
                  <a:rPr lang="en-US" dirty="0">
                    <a:latin typeface="Times New Roman" panose="02020603050405020304" pitchFamily="18" charset="0"/>
                    <a:cs typeface="Times New Roman" panose="02020603050405020304" pitchFamily="18" charset="0"/>
                  </a:rPr>
                  <a:t>) of </a:t>
                </a:r>
                <a:r>
                  <a:rPr lang="en-US" u="sng" dirty="0">
                    <a:latin typeface="Times New Roman" panose="02020603050405020304" pitchFamily="18" charset="0"/>
                    <a:cs typeface="Times New Roman" panose="02020603050405020304" pitchFamily="18" charset="0"/>
                  </a:rPr>
                  <a:t>single photons</a:t>
                </a:r>
                <a:r>
                  <a:rPr lang="en-US" dirty="0">
                    <a:latin typeface="Times New Roman" panose="02020603050405020304" pitchFamily="18" charset="0"/>
                    <a:cs typeface="Times New Roman" panose="02020603050405020304" pitchFamily="18" charset="0"/>
                  </a:rPr>
                  <a:t> are emitted from the source one at a time and pass through beam splitter BS1.</a:t>
                </a:r>
              </a:p>
              <a:p>
                <a:pPr marL="342900" marR="0" lvl="0" indent="-342900" algn="just">
                  <a:lnSpc>
                    <a:spcPct val="115000"/>
                  </a:lnSpc>
                  <a:spcBef>
                    <a:spcPts val="0"/>
                  </a:spcBef>
                  <a:spcAft>
                    <a:spcPts val="0"/>
                  </a:spcAft>
                  <a:buFont typeface="Symbol" panose="05050102010706020507" pitchFamily="18" charset="2"/>
                  <a:buChar char=""/>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0" y="0"/>
                <a:ext cx="12192000" cy="3277820"/>
              </a:xfrm>
              <a:prstGeom prst="rect">
                <a:avLst/>
              </a:prstGeom>
              <a:blipFill rotWithShape="0">
                <a:blip r:embed="rId3"/>
                <a:stretch>
                  <a:fillRect l="-400" t="-558" r="-400"/>
                </a:stretch>
              </a:blipFill>
            </p:spPr>
            <p:txBody>
              <a:bodyPr/>
              <a:lstStyle/>
              <a:p>
                <a:r>
                  <a:rPr lang="en-US">
                    <a:noFill/>
                  </a:rPr>
                  <a:t> </a:t>
                </a:r>
              </a:p>
            </p:txBody>
          </p:sp>
        </mc:Fallback>
      </mc:AlternateContent>
    </p:spTree>
    <p:extLst>
      <p:ext uri="{BB962C8B-B14F-4D97-AF65-F5344CB8AC3E}">
        <p14:creationId xmlns:p14="http://schemas.microsoft.com/office/powerpoint/2010/main" val="213782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95929" y="228601"/>
            <a:ext cx="3355276" cy="2775394"/>
            <a:chOff x="0" y="0"/>
            <a:chExt cx="1998345" cy="1655445"/>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998345" cy="1655445"/>
            </a:xfrm>
            <a:prstGeom prst="rect">
              <a:avLst/>
            </a:prstGeom>
            <a:noFill/>
          </p:spPr>
        </p:pic>
        <p:cxnSp>
          <p:nvCxnSpPr>
            <p:cNvPr id="4" name="Straight Arrow Connector 3"/>
            <p:cNvCxnSpPr/>
            <p:nvPr/>
          </p:nvCxnSpPr>
          <p:spPr>
            <a:xfrm>
              <a:off x="520505" y="801858"/>
              <a:ext cx="0" cy="2743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a:off x="967154" y="1283677"/>
              <a:ext cx="0" cy="2743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Rectangle 5"/>
              <p:cNvSpPr/>
              <p:nvPr/>
            </p:nvSpPr>
            <p:spPr>
              <a:xfrm>
                <a:off x="0" y="3497223"/>
                <a:ext cx="12192000" cy="3416320"/>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Suppose you insert a polarizer with a vertical polarization axis into the upper path of the MZI setup and a polarizer with a horizontal polarization axis into the lower path of the MZI setup as shown above.  Choose all of the following statements that are correct. Assume the source emits a large number of +45° polarized photons. </a:t>
                </a:r>
                <a:r>
                  <a:rPr lang="en-US" dirty="0">
                    <a:latin typeface="Times New Roman" panose="02020603050405020304" pitchFamily="18" charset="0"/>
                    <a:cs typeface="Times New Roman" panose="02020603050405020304" pitchFamily="18" charset="0"/>
                  </a:rPr>
                  <a:t>Assume that the polarization at the detectors D1 and D2 is being measured in the horizontal and vertical polarization basis.  </a:t>
                </a:r>
              </a:p>
              <a:p>
                <a:endParaRPr lang="en-US" dirty="0">
                  <a:latin typeface="Times New Roman" panose="02020603050405020304" pitchFamily="18" charset="0"/>
                  <a:cs typeface="Times New Roman" panose="02020603050405020304" pitchFamily="18" charset="0"/>
                </a:endParaRPr>
              </a:p>
              <a:p>
                <a:pPr marL="400050" lvl="0" indent="-400050">
                  <a:buAutoNum type="romanUcParenBoth"/>
                </a:pPr>
                <a:r>
                  <a:rPr lang="en-US" dirty="0" smtClean="0">
                    <a:latin typeface="Times New Roman" panose="02020603050405020304" pitchFamily="18" charset="0"/>
                    <a:cs typeface="Times New Roman" panose="02020603050405020304" pitchFamily="18" charset="0"/>
                  </a:rPr>
                  <a:t>Approximately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/2</m:t>
                    </m:r>
                  </m:oMath>
                </a14:m>
                <a:r>
                  <a:rPr lang="en-US" dirty="0">
                    <a:latin typeface="Times New Roman" panose="02020603050405020304" pitchFamily="18" charset="0"/>
                    <a:cs typeface="Times New Roman" panose="02020603050405020304" pitchFamily="18" charset="0"/>
                  </a:rPr>
                  <a:t> photons will get absorbed by </a:t>
                </a:r>
                <a:r>
                  <a:rPr lang="en-US" dirty="0" smtClean="0">
                    <a:latin typeface="Times New Roman" panose="02020603050405020304" pitchFamily="18" charset="0"/>
                    <a:cs typeface="Times New Roman" panose="02020603050405020304" pitchFamily="18" charset="0"/>
                  </a:rPr>
                  <a:t>the polarizers</a:t>
                </a:r>
              </a:p>
              <a:p>
                <a:pPr marL="400050" lvl="0" indent="-400050">
                  <a:buAutoNum type="romanUcParenBoth"/>
                </a:pPr>
                <a:r>
                  <a:rPr lang="en-US" dirty="0" smtClean="0">
                    <a:latin typeface="Times New Roman" panose="02020603050405020304" pitchFamily="18" charset="0"/>
                    <a:cs typeface="Times New Roman" panose="02020603050405020304" pitchFamily="18" charset="0"/>
                  </a:rPr>
                  <a:t>Out </a:t>
                </a:r>
                <a:r>
                  <a:rPr lang="en-US" dirty="0">
                    <a:latin typeface="Times New Roman" panose="02020603050405020304" pitchFamily="18" charset="0"/>
                    <a:cs typeface="Times New Roman" panose="02020603050405020304" pitchFamily="18" charset="0"/>
                  </a:rPr>
                  <a:t>of the photons that </a:t>
                </a:r>
                <a:r>
                  <a:rPr lang="en-US" dirty="0" smtClean="0">
                    <a:latin typeface="Times New Roman" panose="02020603050405020304" pitchFamily="18" charset="0"/>
                    <a:cs typeface="Times New Roman" panose="02020603050405020304" pitchFamily="18" charset="0"/>
                  </a:rPr>
                  <a:t>are emitted from the source, </a:t>
                </a:r>
                <a14:m>
                  <m:oMath xmlns:m="http://schemas.openxmlformats.org/officeDocument/2006/math">
                    <m:r>
                      <a:rPr lang="en-US" b="0" i="0" dirty="0" smtClean="0">
                        <a:latin typeface="Cambria Math" panose="02040503050406030204" pitchFamily="18" charset="0"/>
                      </a:rPr>
                      <m:t>~</m:t>
                    </m:r>
                    <m:r>
                      <a:rPr lang="en-US" i="1" dirty="0" smtClean="0">
                        <a:latin typeface="Cambria Math" panose="02040503050406030204" pitchFamily="18" charset="0"/>
                      </a:rPr>
                      <m:t>𝑁</m:t>
                    </m:r>
                    <m:r>
                      <a:rPr lang="en-US" i="1" dirty="0" smtClean="0">
                        <a:latin typeface="Cambria Math" panose="02040503050406030204" pitchFamily="18" charset="0"/>
                      </a:rPr>
                      <m:t>/8</m:t>
                    </m:r>
                  </m:oMath>
                </a14:m>
                <a:r>
                  <a:rPr lang="en-US" dirty="0" smtClean="0">
                    <a:latin typeface="Times New Roman" panose="02020603050405020304" pitchFamily="18" charset="0"/>
                    <a:cs typeface="Times New Roman" panose="02020603050405020304" pitchFamily="18" charset="0"/>
                  </a:rPr>
                  <a:t> photons with a horizontal polarization arrive at D1 and D2 each and do not display interference.</a:t>
                </a:r>
              </a:p>
              <a:p>
                <a:pPr marL="400050" lvl="0" indent="-400050">
                  <a:buAutoNum type="romanUcParenBoth"/>
                </a:pPr>
                <a:r>
                  <a:rPr lang="en-US" dirty="0" smtClean="0">
                    <a:latin typeface="Times New Roman" panose="02020603050405020304" pitchFamily="18" charset="0"/>
                    <a:cs typeface="Times New Roman" panose="02020603050405020304" pitchFamily="18" charset="0"/>
                  </a:rPr>
                  <a:t>Out </a:t>
                </a:r>
                <a:r>
                  <a:rPr lang="en-US" dirty="0">
                    <a:latin typeface="Times New Roman" panose="02020603050405020304" pitchFamily="18" charset="0"/>
                    <a:cs typeface="Times New Roman" panose="02020603050405020304" pitchFamily="18" charset="0"/>
                  </a:rPr>
                  <a:t>of the photons that </a:t>
                </a:r>
                <a:r>
                  <a:rPr lang="en-US" dirty="0" smtClean="0">
                    <a:latin typeface="Times New Roman" panose="02020603050405020304" pitchFamily="18" charset="0"/>
                    <a:cs typeface="Times New Roman" panose="02020603050405020304" pitchFamily="18" charset="0"/>
                  </a:rPr>
                  <a:t>are emitted from the source, </a:t>
                </a:r>
                <a14:m>
                  <m:oMath xmlns:m="http://schemas.openxmlformats.org/officeDocument/2006/math">
                    <m:r>
                      <a:rPr lang="en-US" b="0" i="0" dirty="0" smtClean="0">
                        <a:latin typeface="Cambria Math" panose="02040503050406030204" pitchFamily="18" charset="0"/>
                      </a:rPr>
                      <m:t>~</m:t>
                    </m:r>
                    <m:r>
                      <a:rPr lang="en-US" i="1" dirty="0" smtClean="0">
                        <a:latin typeface="Cambria Math" panose="02040503050406030204" pitchFamily="18" charset="0"/>
                      </a:rPr>
                      <m:t>𝑁</m:t>
                    </m:r>
                    <m:r>
                      <a:rPr lang="en-US" i="1" dirty="0" smtClean="0">
                        <a:latin typeface="Cambria Math" panose="02040503050406030204" pitchFamily="18" charset="0"/>
                      </a:rPr>
                      <m:t>/8</m:t>
                    </m:r>
                  </m:oMath>
                </a14:m>
                <a:r>
                  <a:rPr lang="en-US" dirty="0" smtClean="0">
                    <a:latin typeface="Times New Roman" panose="02020603050405020304" pitchFamily="18" charset="0"/>
                    <a:cs typeface="Times New Roman" panose="02020603050405020304" pitchFamily="18" charset="0"/>
                  </a:rPr>
                  <a:t> photons with a vertical polarization arrive at D1 and D2 each and do not display interference.</a:t>
                </a:r>
              </a:p>
              <a:p>
                <a:pPr lvl="0"/>
                <a:endParaRPr lang="en-US" dirty="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A. (I) only         B. (II) only          C. (I) and (II) only          D. (I) and (III) only              </a:t>
                </a:r>
                <a:r>
                  <a:rPr lang="en-US" dirty="0" smtClean="0">
                    <a:solidFill>
                      <a:srgbClr val="FF0000"/>
                    </a:solidFill>
                    <a:latin typeface="Times New Roman" panose="02020603050405020304" pitchFamily="18" charset="0"/>
                    <a:cs typeface="Times New Roman" panose="02020603050405020304" pitchFamily="18" charset="0"/>
                  </a:rPr>
                  <a:t>E.  All of the above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0" y="3497223"/>
                <a:ext cx="12192000" cy="3416320"/>
              </a:xfrm>
              <a:prstGeom prst="rect">
                <a:avLst/>
              </a:prstGeom>
              <a:blipFill rotWithShape="0">
                <a:blip r:embed="rId3"/>
                <a:stretch>
                  <a:fillRect l="-400" t="-1071" b="-1964"/>
                </a:stretch>
              </a:blipFill>
            </p:spPr>
            <p:txBody>
              <a:bodyPr/>
              <a:lstStyle/>
              <a:p>
                <a:r>
                  <a:rPr lang="en-US">
                    <a:noFill/>
                  </a:rPr>
                  <a:t> </a:t>
                </a:r>
              </a:p>
            </p:txBody>
          </p:sp>
        </mc:Fallback>
      </mc:AlternateContent>
    </p:spTree>
    <p:extLst>
      <p:ext uri="{BB962C8B-B14F-4D97-AF65-F5344CB8AC3E}">
        <p14:creationId xmlns:p14="http://schemas.microsoft.com/office/powerpoint/2010/main" val="414000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7641" y="124073"/>
            <a:ext cx="3056572" cy="2533211"/>
          </a:xfrm>
          <a:prstGeom prst="rect">
            <a:avLst/>
          </a:prstGeom>
          <a:noFill/>
        </p:spPr>
      </p:pic>
      <mc:AlternateContent xmlns:mc="http://schemas.openxmlformats.org/markup-compatibility/2006" xmlns:a14="http://schemas.microsoft.com/office/drawing/2010/main">
        <mc:Choice Requires="a14">
          <p:sp>
            <p:nvSpPr>
              <p:cNvPr id="3" name="Rectangle 2"/>
              <p:cNvSpPr/>
              <p:nvPr/>
            </p:nvSpPr>
            <p:spPr>
              <a:xfrm>
                <a:off x="0" y="2657284"/>
                <a:ext cx="12192000" cy="4233467"/>
              </a:xfrm>
              <a:prstGeom prst="rect">
                <a:avLst/>
              </a:prstGeom>
            </p:spPr>
            <p:txBody>
              <a:bodyPr wrap="square">
                <a:spAutoFit/>
              </a:bodyPr>
              <a:lstStyle/>
              <a:p>
                <a:pPr marR="12700" algn="just" hangingPunct="0">
                  <a:lnSpc>
                    <a:spcPct val="115000"/>
                  </a:lnSpc>
                </a:pP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Choose all of the following statements that are correct about what happens at detectors D1 and D2 for the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MZI setup shown above. Assume that the source emits a very large number (</a:t>
                </a:r>
                <a14:m>
                  <m:oMath xmlns:m="http://schemas.openxmlformats.org/officeDocument/2006/math">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𝑁</m:t>
                    </m:r>
                  </m:oMath>
                </a14:m>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of +</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45</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polarized</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single photons</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Assume that the polarization at the detectors D1 and D2 is being measured in the </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+45° and - 45° polarization </a:t>
                </a:r>
                <a:r>
                  <a:rPr lang="en-US" dirty="0" smtClean="0">
                    <a:latin typeface="Times New Roman" panose="02020603050405020304" pitchFamily="18" charset="0"/>
                    <a:cs typeface="Times New Roman" panose="02020603050405020304" pitchFamily="18" charset="0"/>
                  </a:rPr>
                  <a:t>basis</a:t>
                </a:r>
                <a:r>
                  <a:rPr lang="en-US" dirty="0">
                    <a:latin typeface="Times New Roman" panose="02020603050405020304" pitchFamily="18" charset="0"/>
                    <a:cs typeface="Times New Roman" panose="02020603050405020304" pitchFamily="18" charset="0"/>
                  </a:rPr>
                  <a:t>.  </a:t>
                </a:r>
              </a:p>
              <a:p>
                <a:pPr marL="342900" marR="12700" lvl="0" indent="-342900" algn="just" hangingPunct="0">
                  <a:lnSpc>
                    <a:spcPct val="115000"/>
                  </a:lnSpc>
                  <a:spcBef>
                    <a:spcPts val="0"/>
                  </a:spcBef>
                  <a:spcAft>
                    <a:spcPts val="0"/>
                  </a:spcAft>
                  <a:buFont typeface="+mj-lt"/>
                  <a:buAutoNum type="romanUcParenBoth"/>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interference is displayed at the detectors.</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2700" lvl="0" indent="-342900" algn="just" hangingPunct="0">
                  <a:lnSpc>
                    <a:spcPct val="115000"/>
                  </a:lnSpc>
                  <a:spcBef>
                    <a:spcPts val="0"/>
                  </a:spcBef>
                  <a:spcAft>
                    <a:spcPts val="0"/>
                  </a:spcAft>
                  <a:buFont typeface="+mj-lt"/>
                  <a:buAutoNum type="romanUcParenBoth"/>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Interference is displayed and it is identical to the situation in which only the </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polarizer is present. </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marR="12700" lvl="0" indent="-342900" algn="just" hangingPunct="0">
                  <a:lnSpc>
                    <a:spcPct val="115000"/>
                  </a:lnSpc>
                  <a:spcBef>
                    <a:spcPts val="0"/>
                  </a:spcBef>
                  <a:spcAft>
                    <a:spcPts val="0"/>
                  </a:spcAft>
                  <a:buFont typeface="+mj-lt"/>
                  <a:buAutoNum type="romanUcParenBoth"/>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b="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m:t>
                    </m:r>
                  </m:oMath>
                </a14:m>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photons with +45</a:t>
                </a:r>
                <a:r>
                  <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polarization</a:t>
                </a: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reach detector D1.</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2700" lvl="0" indent="-342900" algn="just" hangingPunct="0">
                  <a:lnSpc>
                    <a:spcPct val="115000"/>
                  </a:lnSpc>
                  <a:spcBef>
                    <a:spcPts val="0"/>
                  </a:spcBef>
                  <a:spcAft>
                    <a:spcPts val="0"/>
                  </a:spcAft>
                  <a:buFont typeface="+mj-lt"/>
                  <a:buAutoNum type="romanUcParenBoth"/>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Placing a phase shifter in one of the paths and changing its thickness gradually WILL NOT change the number of photons reaching detector D1.</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2700" lvl="0" indent="-342900" algn="just" hangingPunct="0">
                  <a:lnSpc>
                    <a:spcPct val="115000"/>
                  </a:lnSpc>
                  <a:spcBef>
                    <a:spcPts val="0"/>
                  </a:spcBef>
                  <a:spcAft>
                    <a:spcPts val="0"/>
                  </a:spcAft>
                  <a:buFont typeface="+mj-lt"/>
                  <a:buAutoNum type="alphaLcParenBoth"/>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only </a:t>
                </a:r>
              </a:p>
              <a:p>
                <a:pPr marL="342900" marR="12700" lvl="0" indent="-342900" algn="just" hangingPunct="0">
                  <a:lnSpc>
                    <a:spcPct val="115000"/>
                  </a:lnSpc>
                  <a:spcBef>
                    <a:spcPts val="0"/>
                  </a:spcBef>
                  <a:spcAft>
                    <a:spcPts val="0"/>
                  </a:spcAft>
                  <a:buFont typeface="+mj-lt"/>
                  <a:buAutoNum type="alphaLcParenBoth"/>
                </a:pPr>
                <a:r>
                  <a:rPr lang="en-US"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only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2700" lvl="0" indent="-342900" algn="just" hangingPunct="0">
                  <a:lnSpc>
                    <a:spcPct val="115000"/>
                  </a:lnSpc>
                  <a:spcBef>
                    <a:spcPts val="0"/>
                  </a:spcBef>
                  <a:spcAft>
                    <a:spcPts val="0"/>
                  </a:spcAft>
                  <a:buFont typeface="+mj-lt"/>
                  <a:buAutoNum type="alphaLcParenBoth"/>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and (III) only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2700" lvl="0" indent="-342900" algn="just" hangingPunct="0">
                  <a:lnSpc>
                    <a:spcPct val="115000"/>
                  </a:lnSpc>
                  <a:spcBef>
                    <a:spcPts val="0"/>
                  </a:spcBef>
                  <a:spcAft>
                    <a:spcPts val="0"/>
                  </a:spcAft>
                  <a:buFont typeface="+mj-lt"/>
                  <a:buAutoNum type="alphaLcParenBoth"/>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and (III) only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2700" lvl="0" indent="-342900" algn="just" hangingPunct="0">
                  <a:lnSpc>
                    <a:spcPct val="115000"/>
                  </a:lnSpc>
                  <a:spcBef>
                    <a:spcPts val="0"/>
                  </a:spcBef>
                  <a:spcAft>
                    <a:spcPts val="0"/>
                  </a:spcAft>
                  <a:buFont typeface="+mj-lt"/>
                  <a:buAutoNum type="alphaLcParenBoth"/>
                </a:pPr>
                <a:r>
                  <a:rPr lang="en-US"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(III), and (IV) only</a:t>
                </a:r>
              </a:p>
            </p:txBody>
          </p:sp>
        </mc:Choice>
        <mc:Fallback xmlns="">
          <p:sp>
            <p:nvSpPr>
              <p:cNvPr id="3" name="Rectangle 2"/>
              <p:cNvSpPr>
                <a:spLocks noRot="1" noChangeAspect="1" noMove="1" noResize="1" noEditPoints="1" noAdjustHandles="1" noChangeArrowheads="1" noChangeShapeType="1" noTextEdit="1"/>
              </p:cNvSpPr>
              <p:nvPr/>
            </p:nvSpPr>
            <p:spPr>
              <a:xfrm>
                <a:off x="0" y="2657284"/>
                <a:ext cx="12192000" cy="4233467"/>
              </a:xfrm>
              <a:prstGeom prst="rect">
                <a:avLst/>
              </a:prstGeom>
              <a:blipFill rotWithShape="0">
                <a:blip r:embed="rId3"/>
                <a:stretch>
                  <a:fillRect l="-400" t="-432" r="-300" b="-865"/>
                </a:stretch>
              </a:blipFill>
            </p:spPr>
            <p:txBody>
              <a:bodyPr/>
              <a:lstStyle/>
              <a:p>
                <a:r>
                  <a:rPr lang="en-US">
                    <a:noFill/>
                  </a:rPr>
                  <a:t> </a:t>
                </a:r>
              </a:p>
            </p:txBody>
          </p:sp>
        </mc:Fallback>
      </mc:AlternateContent>
    </p:spTree>
    <p:extLst>
      <p:ext uri="{BB962C8B-B14F-4D97-AF65-F5344CB8AC3E}">
        <p14:creationId xmlns:p14="http://schemas.microsoft.com/office/powerpoint/2010/main" val="1509964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67329" y="118872"/>
            <a:ext cx="4444936" cy="3100832"/>
            <a:chOff x="0" y="0"/>
            <a:chExt cx="2257425" cy="157480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57425" cy="1574800"/>
            </a:xfrm>
            <a:prstGeom prst="rect">
              <a:avLst/>
            </a:prstGeom>
            <a:noFill/>
          </p:spPr>
        </p:pic>
        <p:cxnSp>
          <p:nvCxnSpPr>
            <p:cNvPr id="4" name="Straight Arrow Connector 3"/>
            <p:cNvCxnSpPr/>
            <p:nvPr/>
          </p:nvCxnSpPr>
          <p:spPr>
            <a:xfrm>
              <a:off x="497941" y="760491"/>
              <a:ext cx="0" cy="26707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a:off x="923454" y="1222218"/>
              <a:ext cx="0" cy="2667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700000">
              <a:off x="1622834" y="441356"/>
              <a:ext cx="0" cy="26479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Rectangle 6"/>
              <p:cNvSpPr/>
              <p:nvPr/>
            </p:nvSpPr>
            <p:spPr>
              <a:xfrm>
                <a:off x="0" y="3373655"/>
                <a:ext cx="12192000" cy="3416320"/>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Suppose you insert a polarizer with a vertical polarization axis in the upper path of the MZI setup, a polarizer with a horizontal polarization axis in the lower path of the MZI setup, and a polarizer with a +45° polarization axis between BS2 and D1 (see figure above). Choose all of the following statements that are correct. Assume the source emits a large number (</a:t>
                </a:r>
                <a14:m>
                  <m:oMath xmlns:m="http://schemas.openxmlformats.org/officeDocument/2006/math">
                    <m:r>
                      <a:rPr lang="en-US" i="1" dirty="0" smtClean="0">
                        <a:latin typeface="Cambria Math" panose="02040503050406030204" pitchFamily="18" charset="0"/>
                        <a:cs typeface="Times New Roman" panose="02020603050405020304" pitchFamily="18" charset="0"/>
                      </a:rPr>
                      <m:t>𝑁</m:t>
                    </m:r>
                  </m:oMath>
                </a14:m>
                <a:r>
                  <a:rPr lang="en-US" dirty="0" smtClean="0">
                    <a:latin typeface="Times New Roman" panose="02020603050405020304" pitchFamily="18" charset="0"/>
                    <a:cs typeface="Times New Roman" panose="02020603050405020304" pitchFamily="18" charset="0"/>
                  </a:rPr>
                  <a:t>) of +45° polarized photons. (We need not assume anything about the </a:t>
                </a:r>
                <a:r>
                  <a:rPr lang="en-US" dirty="0">
                    <a:latin typeface="Times New Roman" panose="02020603050405020304" pitchFamily="18" charset="0"/>
                    <a:cs typeface="Times New Roman" panose="02020603050405020304" pitchFamily="18" charset="0"/>
                  </a:rPr>
                  <a:t>polarization </a:t>
                </a:r>
                <a:r>
                  <a:rPr lang="en-US" dirty="0" smtClean="0">
                    <a:latin typeface="Times New Roman" panose="02020603050405020304" pitchFamily="18" charset="0"/>
                    <a:cs typeface="Times New Roman" panose="02020603050405020304" pitchFamily="18" charset="0"/>
                  </a:rPr>
                  <a:t>basis for polarization measurements at </a:t>
                </a:r>
                <a:r>
                  <a:rPr lang="en-US" dirty="0">
                    <a:latin typeface="Times New Roman" panose="02020603050405020304" pitchFamily="18" charset="0"/>
                    <a:cs typeface="Times New Roman" panose="02020603050405020304" pitchFamily="18" charset="0"/>
                  </a:rPr>
                  <a:t>the detectors D1 and D2 </a:t>
                </a:r>
                <a:r>
                  <a:rPr lang="en-US" dirty="0" smtClean="0">
                    <a:latin typeface="Times New Roman" panose="02020603050405020304" pitchFamily="18" charset="0"/>
                    <a:cs typeface="Times New Roman" panose="02020603050405020304" pitchFamily="18" charset="0"/>
                  </a:rPr>
                  <a:t>because </a:t>
                </a:r>
                <a:r>
                  <a:rPr lang="en-US" dirty="0">
                    <a:latin typeface="Times New Roman" panose="02020603050405020304" pitchFamily="18" charset="0"/>
                    <a:cs typeface="Times New Roman" panose="02020603050405020304" pitchFamily="18" charset="0"/>
                  </a:rPr>
                  <a:t>the question is not asking about the polarization of the photons arriving at D1 or D2.)  </a:t>
                </a:r>
              </a:p>
              <a:p>
                <a:endParaRPr lang="en-US" dirty="0">
                  <a:latin typeface="Times New Roman" panose="02020603050405020304" pitchFamily="18" charset="0"/>
                  <a:cs typeface="Times New Roman" panose="02020603050405020304" pitchFamily="18" charset="0"/>
                </a:endParaRPr>
              </a:p>
              <a:p>
                <a:pPr marL="400050" lvl="0" indent="-400050">
                  <a:buAutoNum type="romanUcParenBoth"/>
                </a:pPr>
                <a:r>
                  <a:rPr lang="en-US" dirty="0" smtClean="0">
                    <a:latin typeface="Times New Roman" panose="02020603050405020304" pitchFamily="18" charset="0"/>
                    <a:cs typeface="Times New Roman" panose="02020603050405020304" pitchFamily="18" charset="0"/>
                  </a:rPr>
                  <a:t>Approximately </a:t>
                </a:r>
                <a14:m>
                  <m:oMath xmlns:m="http://schemas.openxmlformats.org/officeDocument/2006/math">
                    <m:r>
                      <a:rPr lang="en-US" i="1" dirty="0" smtClean="0">
                        <a:latin typeface="Cambria Math" panose="02040503050406030204" pitchFamily="18" charset="0"/>
                        <a:cs typeface="Times New Roman" panose="02020603050405020304" pitchFamily="18" charset="0"/>
                      </a:rPr>
                      <m:t>𝑁</m:t>
                    </m:r>
                    <m:r>
                      <a:rPr lang="en-US" i="1" dirty="0" smtClean="0">
                        <a:latin typeface="Cambria Math" panose="02040503050406030204" pitchFamily="18" charset="0"/>
                        <a:cs typeface="Times New Roman" panose="02020603050405020304" pitchFamily="18" charset="0"/>
                      </a:rPr>
                      <m:t>/8</m:t>
                    </m:r>
                  </m:oMath>
                </a14:m>
                <a:r>
                  <a:rPr lang="en-US" dirty="0" smtClean="0">
                    <a:latin typeface="Times New Roman" panose="02020603050405020304" pitchFamily="18" charset="0"/>
                    <a:cs typeface="Times New Roman" panose="02020603050405020304" pitchFamily="18" charset="0"/>
                  </a:rPr>
                  <a:t> photons arrive at detector D1 and DO NOT display interference.</a:t>
                </a:r>
              </a:p>
              <a:p>
                <a:pPr marL="400050" lvl="0" indent="-400050">
                  <a:buAutoNum type="romanUcParenBoth"/>
                </a:pPr>
                <a:r>
                  <a:rPr lang="en-US" dirty="0" smtClean="0">
                    <a:latin typeface="Times New Roman" panose="02020603050405020304" pitchFamily="18" charset="0"/>
                    <a:cs typeface="Times New Roman" panose="02020603050405020304" pitchFamily="18" charset="0"/>
                  </a:rPr>
                  <a:t>Approximately </a:t>
                </a:r>
                <a14:m>
                  <m:oMath xmlns:m="http://schemas.openxmlformats.org/officeDocument/2006/math">
                    <m:r>
                      <a:rPr lang="en-US" i="1" dirty="0" smtClean="0">
                        <a:latin typeface="Cambria Math" panose="02040503050406030204" pitchFamily="18" charset="0"/>
                        <a:cs typeface="Times New Roman" panose="02020603050405020304" pitchFamily="18" charset="0"/>
                      </a:rPr>
                      <m:t>𝑁</m:t>
                    </m:r>
                    <m:r>
                      <a:rPr lang="en-US" i="1" dirty="0" smtClean="0">
                        <a:latin typeface="Cambria Math" panose="02040503050406030204" pitchFamily="18" charset="0"/>
                        <a:cs typeface="Times New Roman" panose="02020603050405020304" pitchFamily="18" charset="0"/>
                      </a:rPr>
                      <m:t>/4</m:t>
                    </m:r>
                  </m:oMath>
                </a14:m>
                <a:r>
                  <a:rPr lang="en-US" dirty="0" smtClean="0">
                    <a:latin typeface="Times New Roman" panose="02020603050405020304" pitchFamily="18" charset="0"/>
                    <a:cs typeface="Times New Roman" panose="02020603050405020304" pitchFamily="18" charset="0"/>
                  </a:rPr>
                  <a:t> photons arrive at detector D1 and display interference.</a:t>
                </a:r>
              </a:p>
              <a:p>
                <a:pPr marL="400050" lvl="0" indent="-400050">
                  <a:buAutoNum type="romanUcParenBoth"/>
                </a:pPr>
                <a:r>
                  <a:rPr lang="en-US" dirty="0" smtClean="0">
                    <a:latin typeface="Times New Roman" panose="02020603050405020304" pitchFamily="18" charset="0"/>
                    <a:cs typeface="Times New Roman" panose="02020603050405020304" pitchFamily="18" charset="0"/>
                  </a:rPr>
                  <a:t>Approximately </a:t>
                </a:r>
                <a14:m>
                  <m:oMath xmlns:m="http://schemas.openxmlformats.org/officeDocument/2006/math">
                    <m:r>
                      <a:rPr lang="en-US" i="1" dirty="0" smtClean="0">
                        <a:latin typeface="Cambria Math" panose="02040503050406030204" pitchFamily="18" charset="0"/>
                        <a:cs typeface="Times New Roman" panose="02020603050405020304" pitchFamily="18" charset="0"/>
                      </a:rPr>
                      <m:t>𝑁</m:t>
                    </m:r>
                    <m:r>
                      <a:rPr lang="en-US" i="1" dirty="0" smtClean="0">
                        <a:latin typeface="Cambria Math" panose="02040503050406030204" pitchFamily="18" charset="0"/>
                        <a:cs typeface="Times New Roman" panose="02020603050405020304" pitchFamily="18" charset="0"/>
                      </a:rPr>
                      <m:t>/4</m:t>
                    </m:r>
                  </m:oMath>
                </a14:m>
                <a:r>
                  <a:rPr lang="en-US" dirty="0" smtClean="0">
                    <a:latin typeface="Times New Roman" panose="02020603050405020304" pitchFamily="18" charset="0"/>
                    <a:cs typeface="Times New Roman" panose="02020603050405020304" pitchFamily="18" charset="0"/>
                  </a:rPr>
                  <a:t> photons arrive at detector D2 and DO NOT display interference.</a:t>
                </a:r>
              </a:p>
              <a:p>
                <a:pPr marL="400050" lvl="0" indent="-400050">
                  <a:buAutoNum type="romanUcParenBoth"/>
                </a:pPr>
                <a:endParaRPr lang="en-US" dirty="0" smtClean="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A. (I) only         B. (II) only          C. (III) only          D. (I) and (III) only            </a:t>
                </a:r>
                <a:r>
                  <a:rPr lang="en-US" dirty="0" smtClean="0">
                    <a:solidFill>
                      <a:srgbClr val="FF0000"/>
                    </a:solidFill>
                    <a:latin typeface="Times New Roman" panose="02020603050405020304" pitchFamily="18" charset="0"/>
                    <a:cs typeface="Times New Roman" panose="02020603050405020304" pitchFamily="18" charset="0"/>
                  </a:rPr>
                  <a:t>E. (II) and (III) only</a:t>
                </a:r>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0" y="3373655"/>
                <a:ext cx="12192000" cy="3416320"/>
              </a:xfrm>
              <a:prstGeom prst="rect">
                <a:avLst/>
              </a:prstGeom>
              <a:blipFill rotWithShape="0">
                <a:blip r:embed="rId3"/>
                <a:stretch>
                  <a:fillRect l="-400" t="-891" r="-100" b="-1783"/>
                </a:stretch>
              </a:blipFill>
            </p:spPr>
            <p:txBody>
              <a:bodyPr/>
              <a:lstStyle/>
              <a:p>
                <a:r>
                  <a:rPr lang="en-US">
                    <a:noFill/>
                  </a:rPr>
                  <a:t> </a:t>
                </a:r>
              </a:p>
            </p:txBody>
          </p:sp>
        </mc:Fallback>
      </mc:AlternateContent>
    </p:spTree>
    <p:extLst>
      <p:ext uri="{BB962C8B-B14F-4D97-AF65-F5344CB8AC3E}">
        <p14:creationId xmlns:p14="http://schemas.microsoft.com/office/powerpoint/2010/main" val="610653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827265" y="-52374"/>
            <a:ext cx="3977639" cy="2669157"/>
            <a:chOff x="0" y="0"/>
            <a:chExt cx="2257425" cy="157480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57425" cy="1574800"/>
            </a:xfrm>
            <a:prstGeom prst="rect">
              <a:avLst/>
            </a:prstGeom>
            <a:noFill/>
          </p:spPr>
        </p:pic>
        <p:cxnSp>
          <p:nvCxnSpPr>
            <p:cNvPr id="4" name="Straight Arrow Connector 3"/>
            <p:cNvCxnSpPr/>
            <p:nvPr/>
          </p:nvCxnSpPr>
          <p:spPr>
            <a:xfrm>
              <a:off x="497941" y="760491"/>
              <a:ext cx="0" cy="26707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a:off x="923454" y="1222218"/>
              <a:ext cx="0" cy="2667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700000">
              <a:off x="1622834" y="441356"/>
              <a:ext cx="0" cy="26479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3795426" y="110345"/>
            <a:ext cx="3108294" cy="2506438"/>
            <a:chOff x="0" y="0"/>
            <a:chExt cx="1998345" cy="1655445"/>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98345" cy="1655445"/>
            </a:xfrm>
            <a:prstGeom prst="rect">
              <a:avLst/>
            </a:prstGeom>
            <a:noFill/>
          </p:spPr>
        </p:pic>
        <p:cxnSp>
          <p:nvCxnSpPr>
            <p:cNvPr id="9" name="Straight Arrow Connector 8"/>
            <p:cNvCxnSpPr/>
            <p:nvPr/>
          </p:nvCxnSpPr>
          <p:spPr>
            <a:xfrm>
              <a:off x="520505" y="801858"/>
              <a:ext cx="0" cy="2743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967154" y="1283677"/>
              <a:ext cx="0" cy="2743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35416" y="176102"/>
            <a:ext cx="2973070" cy="2296604"/>
            <a:chOff x="0" y="0"/>
            <a:chExt cx="2782570" cy="2305685"/>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782570" cy="2305685"/>
            </a:xfrm>
            <a:prstGeom prst="rect">
              <a:avLst/>
            </a:prstGeom>
            <a:noFill/>
          </p:spPr>
        </p:pic>
        <p:cxnSp>
          <p:nvCxnSpPr>
            <p:cNvPr id="13" name="Straight Arrow Connector 12"/>
            <p:cNvCxnSpPr/>
            <p:nvPr/>
          </p:nvCxnSpPr>
          <p:spPr>
            <a:xfrm>
              <a:off x="728804" y="1113576"/>
              <a:ext cx="0" cy="3843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914115" y="2726698"/>
            <a:ext cx="197510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Setup 1</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797552" y="2726698"/>
            <a:ext cx="197510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Setup 2</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8973312" y="2775990"/>
            <a:ext cx="1975104"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Setup 3</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p:cNvSpPr txBox="1"/>
              <p:nvPr/>
            </p:nvSpPr>
            <p:spPr>
              <a:xfrm>
                <a:off x="135416" y="3502152"/>
                <a:ext cx="11751784" cy="2585323"/>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the setups above, the source emits a large number (</a:t>
                </a:r>
                <a14:m>
                  <m:oMath xmlns:m="http://schemas.openxmlformats.org/officeDocument/2006/math">
                    <m:r>
                      <a:rPr lang="en-US" i="1" dirty="0" smtClean="0">
                        <a:latin typeface="Cambria Math" panose="02040503050406030204" pitchFamily="18" charset="0"/>
                        <a:cs typeface="Times New Roman" panose="02020603050405020304" pitchFamily="18" charset="0"/>
                      </a:rPr>
                      <m:t>𝑁</m:t>
                    </m:r>
                  </m:oMath>
                </a14:m>
                <a:r>
                  <a:rPr lang="en-US" dirty="0" smtClean="0">
                    <a:latin typeface="Times New Roman" panose="02020603050405020304" pitchFamily="18" charset="0"/>
                    <a:cs typeface="Times New Roman" panose="02020603050405020304" pitchFamily="18" charset="0"/>
                  </a:rPr>
                  <a:t>) of +45° polarized single photons. Suppose you place a phase shifter  (not shown) in the upper path of each setup shown above and change its thickness gradually. In which of the setups will changing the thickness of the phase shifter affect the number of photons arriving at detector D1?</a:t>
                </a:r>
              </a:p>
              <a:p>
                <a:endParaRPr lang="en-US" dirty="0">
                  <a:latin typeface="Times New Roman" panose="02020603050405020304" pitchFamily="18" charset="0"/>
                  <a:cs typeface="Times New Roman" panose="02020603050405020304" pitchFamily="18" charset="0"/>
                </a:endParaRPr>
              </a:p>
              <a:p>
                <a:pPr marL="342900" indent="-342900">
                  <a:buAutoNum type="alphaUcPeriod"/>
                </a:pPr>
                <a:r>
                  <a:rPr lang="en-US" dirty="0" smtClean="0">
                    <a:latin typeface="Times New Roman" panose="02020603050405020304" pitchFamily="18" charset="0"/>
                    <a:cs typeface="Times New Roman" panose="02020603050405020304" pitchFamily="18" charset="0"/>
                  </a:rPr>
                  <a:t>Only Setup 1</a:t>
                </a:r>
              </a:p>
              <a:p>
                <a:pPr marL="342900" indent="-342900">
                  <a:buAutoNum type="alphaUcPeriod"/>
                </a:pPr>
                <a:r>
                  <a:rPr lang="en-US" dirty="0" smtClean="0">
                    <a:latin typeface="Times New Roman" panose="02020603050405020304" pitchFamily="18" charset="0"/>
                    <a:cs typeface="Times New Roman" panose="02020603050405020304" pitchFamily="18" charset="0"/>
                  </a:rPr>
                  <a:t>Only Setup 2</a:t>
                </a:r>
              </a:p>
              <a:p>
                <a:pPr marL="342900" indent="-342900">
                  <a:buAutoNum type="alphaUcPeriod"/>
                </a:pPr>
                <a:r>
                  <a:rPr lang="en-US" dirty="0" smtClean="0">
                    <a:latin typeface="Times New Roman" panose="02020603050405020304" pitchFamily="18" charset="0"/>
                    <a:cs typeface="Times New Roman" panose="02020603050405020304" pitchFamily="18" charset="0"/>
                  </a:rPr>
                  <a:t>Only Setup 3</a:t>
                </a:r>
              </a:p>
              <a:p>
                <a:pPr marL="342900" indent="-342900">
                  <a:buAutoNum type="alphaUcPeriod"/>
                </a:pPr>
                <a:r>
                  <a:rPr lang="en-US" dirty="0" smtClean="0">
                    <a:solidFill>
                      <a:srgbClr val="FF0000"/>
                    </a:solidFill>
                    <a:latin typeface="Times New Roman" panose="02020603050405020304" pitchFamily="18" charset="0"/>
                    <a:cs typeface="Times New Roman" panose="02020603050405020304" pitchFamily="18" charset="0"/>
                  </a:rPr>
                  <a:t>Setup 1 and Setup 3</a:t>
                </a:r>
              </a:p>
              <a:p>
                <a:pPr marL="342900" indent="-342900">
                  <a:buAutoNum type="alphaUcPeriod"/>
                </a:pPr>
                <a:r>
                  <a:rPr lang="en-US" dirty="0" smtClean="0">
                    <a:latin typeface="Times New Roman" panose="02020603050405020304" pitchFamily="18" charset="0"/>
                    <a:cs typeface="Times New Roman" panose="02020603050405020304" pitchFamily="18" charset="0"/>
                  </a:rPr>
                  <a:t>Setup 1, Setup 2, and Setup 3</a:t>
                </a:r>
                <a:endParaRPr lang="en-US" dirty="0">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35416" y="3502152"/>
                <a:ext cx="11751784" cy="2585323"/>
              </a:xfrm>
              <a:prstGeom prst="rect">
                <a:avLst/>
              </a:prstGeom>
              <a:blipFill rotWithShape="0">
                <a:blip r:embed="rId5"/>
                <a:stretch>
                  <a:fillRect l="-415" t="-1415" b="-2594"/>
                </a:stretch>
              </a:blipFill>
            </p:spPr>
            <p:txBody>
              <a:bodyPr/>
              <a:lstStyle/>
              <a:p>
                <a:r>
                  <a:rPr lang="en-US">
                    <a:noFill/>
                  </a:rPr>
                  <a:t> </a:t>
                </a:r>
              </a:p>
            </p:txBody>
          </p:sp>
        </mc:Fallback>
      </mc:AlternateContent>
    </p:spTree>
    <p:extLst>
      <p:ext uri="{BB962C8B-B14F-4D97-AF65-F5344CB8AC3E}">
        <p14:creationId xmlns:p14="http://schemas.microsoft.com/office/powerpoint/2010/main" val="4181258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4008"/>
            <a:ext cx="12088368"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hich of the following MZI setups </a:t>
            </a:r>
            <a:r>
              <a:rPr lang="en-US" u="sng" dirty="0" smtClean="0">
                <a:latin typeface="Times New Roman" panose="02020603050405020304" pitchFamily="18" charset="0"/>
                <a:cs typeface="Times New Roman" panose="02020603050405020304" pitchFamily="18" charset="0"/>
              </a:rPr>
              <a:t>does not distinguish</a:t>
            </a:r>
            <a:r>
              <a:rPr lang="en-US" dirty="0" smtClean="0">
                <a:latin typeface="Times New Roman" panose="02020603050405020304" pitchFamily="18" charset="0"/>
                <a:cs typeface="Times New Roman" panose="02020603050405020304" pitchFamily="18" charset="0"/>
              </a:rPr>
              <a:t> between a source emitting a large number of +45</a:t>
            </a:r>
            <a:r>
              <a:rPr lang="en-US" dirty="0">
                <a:latin typeface="Times New Roman" panose="02020603050405020304" pitchFamily="18" charset="0"/>
                <a:cs typeface="Times New Roman" panose="02020603050405020304" pitchFamily="18" charset="0"/>
              </a:rPr>
              <a:t>° polarized </a:t>
            </a:r>
            <a:r>
              <a:rPr lang="en-US" dirty="0" smtClean="0">
                <a:latin typeface="Times New Roman" panose="02020603050405020304" pitchFamily="18" charset="0"/>
                <a:cs typeface="Times New Roman" panose="02020603050405020304" pitchFamily="18" charset="0"/>
              </a:rPr>
              <a:t>single photons and a source emitting a large number of unpolarized single photons, e.g., a mixture of horizontally and vertically polarized photons with regard to what happens at D1 and D2?</a:t>
            </a:r>
          </a:p>
          <a:p>
            <a:endParaRPr lang="en-US" dirty="0"/>
          </a:p>
          <a:p>
            <a:endParaRPr lang="en-US" dirty="0"/>
          </a:p>
        </p:txBody>
      </p:sp>
      <p:grpSp>
        <p:nvGrpSpPr>
          <p:cNvPr id="3" name="Group 2"/>
          <p:cNvGrpSpPr/>
          <p:nvPr/>
        </p:nvGrpSpPr>
        <p:grpSpPr>
          <a:xfrm>
            <a:off x="649224" y="859537"/>
            <a:ext cx="2973070" cy="2296604"/>
            <a:chOff x="0" y="0"/>
            <a:chExt cx="2782570" cy="2305685"/>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82570" cy="2305685"/>
            </a:xfrm>
            <a:prstGeom prst="rect">
              <a:avLst/>
            </a:prstGeom>
            <a:noFill/>
          </p:spPr>
        </p:pic>
        <p:cxnSp>
          <p:nvCxnSpPr>
            <p:cNvPr id="5" name="Straight Arrow Connector 4"/>
            <p:cNvCxnSpPr/>
            <p:nvPr/>
          </p:nvCxnSpPr>
          <p:spPr>
            <a:xfrm>
              <a:off x="728804" y="1113576"/>
              <a:ext cx="0" cy="3843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4187953" y="581030"/>
            <a:ext cx="3017519" cy="2575111"/>
            <a:chOff x="0" y="0"/>
            <a:chExt cx="1998345" cy="165544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98345" cy="1655445"/>
            </a:xfrm>
            <a:prstGeom prst="rect">
              <a:avLst/>
            </a:prstGeom>
            <a:noFill/>
          </p:spPr>
        </p:pic>
        <p:cxnSp>
          <p:nvCxnSpPr>
            <p:cNvPr id="8" name="Straight Arrow Connector 7"/>
            <p:cNvCxnSpPr/>
            <p:nvPr/>
          </p:nvCxnSpPr>
          <p:spPr>
            <a:xfrm>
              <a:off x="520505" y="801858"/>
              <a:ext cx="0" cy="2743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967154" y="1283677"/>
              <a:ext cx="0" cy="2743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771131" y="533119"/>
            <a:ext cx="3786886" cy="2713001"/>
            <a:chOff x="0" y="0"/>
            <a:chExt cx="2257425" cy="157480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257425" cy="1574800"/>
            </a:xfrm>
            <a:prstGeom prst="rect">
              <a:avLst/>
            </a:prstGeom>
            <a:noFill/>
          </p:spPr>
        </p:pic>
        <p:cxnSp>
          <p:nvCxnSpPr>
            <p:cNvPr id="12" name="Straight Arrow Connector 11"/>
            <p:cNvCxnSpPr/>
            <p:nvPr/>
          </p:nvCxnSpPr>
          <p:spPr>
            <a:xfrm>
              <a:off x="497941" y="760491"/>
              <a:ext cx="0" cy="26707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923454" y="1222218"/>
              <a:ext cx="0" cy="2667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2700000">
              <a:off x="1622834" y="441356"/>
              <a:ext cx="0" cy="26479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901952" y="3246120"/>
            <a:ext cx="411480" cy="369332"/>
          </a:xfrm>
          <a:prstGeom prst="rect">
            <a:avLst/>
          </a:prstGeom>
          <a:noFill/>
        </p:spPr>
        <p:txBody>
          <a:bodyPr wrap="square" rtlCol="0">
            <a:spAutoFit/>
          </a:bodyPr>
          <a:lstStyle/>
          <a:p>
            <a:r>
              <a:rPr lang="en-US" dirty="0" smtClean="0"/>
              <a:t>I</a:t>
            </a:r>
            <a:endParaRPr lang="en-US" dirty="0"/>
          </a:p>
        </p:txBody>
      </p:sp>
      <p:sp>
        <p:nvSpPr>
          <p:cNvPr id="21" name="TextBox 20"/>
          <p:cNvSpPr txBox="1"/>
          <p:nvPr/>
        </p:nvSpPr>
        <p:spPr>
          <a:xfrm>
            <a:off x="5490972" y="3303831"/>
            <a:ext cx="411480" cy="369332"/>
          </a:xfrm>
          <a:prstGeom prst="rect">
            <a:avLst/>
          </a:prstGeom>
          <a:noFill/>
        </p:spPr>
        <p:txBody>
          <a:bodyPr wrap="square" rtlCol="0">
            <a:spAutoFit/>
          </a:bodyPr>
          <a:lstStyle/>
          <a:p>
            <a:r>
              <a:rPr lang="en-US" dirty="0" smtClean="0"/>
              <a:t>II</a:t>
            </a:r>
            <a:endParaRPr lang="en-US" dirty="0"/>
          </a:p>
        </p:txBody>
      </p:sp>
      <p:sp>
        <p:nvSpPr>
          <p:cNvPr id="22" name="TextBox 21"/>
          <p:cNvSpPr txBox="1"/>
          <p:nvPr/>
        </p:nvSpPr>
        <p:spPr>
          <a:xfrm>
            <a:off x="9338206" y="3246120"/>
            <a:ext cx="411480" cy="369332"/>
          </a:xfrm>
          <a:prstGeom prst="rect">
            <a:avLst/>
          </a:prstGeom>
          <a:noFill/>
        </p:spPr>
        <p:txBody>
          <a:bodyPr wrap="square" rtlCol="0">
            <a:spAutoFit/>
          </a:bodyPr>
          <a:lstStyle/>
          <a:p>
            <a:r>
              <a:rPr lang="en-US" dirty="0" smtClean="0"/>
              <a:t>III</a:t>
            </a:r>
            <a:endParaRPr lang="en-US" dirty="0"/>
          </a:p>
        </p:txBody>
      </p:sp>
      <p:sp>
        <p:nvSpPr>
          <p:cNvPr id="23" name="TextBox 22"/>
          <p:cNvSpPr txBox="1"/>
          <p:nvPr/>
        </p:nvSpPr>
        <p:spPr>
          <a:xfrm>
            <a:off x="283464" y="3995928"/>
            <a:ext cx="11484864" cy="1477328"/>
          </a:xfrm>
          <a:prstGeom prst="rect">
            <a:avLst/>
          </a:prstGeom>
          <a:noFill/>
        </p:spPr>
        <p:txBody>
          <a:bodyPr wrap="square" rtlCol="0">
            <a:spAutoFit/>
          </a:bodyPr>
          <a:lstStyle/>
          <a:p>
            <a:pPr marL="342900" indent="-342900">
              <a:buAutoNum type="alphaUcPeriod"/>
            </a:pPr>
            <a:r>
              <a:rPr lang="en-US" dirty="0" smtClean="0">
                <a:latin typeface="Times New Roman" panose="02020603050405020304" pitchFamily="18" charset="0"/>
                <a:cs typeface="Times New Roman" panose="02020603050405020304" pitchFamily="18" charset="0"/>
              </a:rPr>
              <a:t>I only  </a:t>
            </a:r>
          </a:p>
          <a:p>
            <a:pPr marL="342900" indent="-342900">
              <a:buAutoNum type="alphaUcPeriod"/>
            </a:pPr>
            <a:r>
              <a:rPr lang="en-US" dirty="0" smtClean="0">
                <a:latin typeface="Times New Roman" panose="02020603050405020304" pitchFamily="18" charset="0"/>
                <a:cs typeface="Times New Roman" panose="02020603050405020304" pitchFamily="18" charset="0"/>
              </a:rPr>
              <a:t>II only </a:t>
            </a:r>
          </a:p>
          <a:p>
            <a:pPr marL="342900" indent="-342900">
              <a:buAutoNum type="alphaUcPeriod"/>
            </a:pPr>
            <a:r>
              <a:rPr lang="en-US" dirty="0" smtClean="0">
                <a:latin typeface="Times New Roman" panose="02020603050405020304" pitchFamily="18" charset="0"/>
                <a:cs typeface="Times New Roman" panose="02020603050405020304" pitchFamily="18" charset="0"/>
              </a:rPr>
              <a:t>III only </a:t>
            </a:r>
          </a:p>
          <a:p>
            <a:pPr marL="342900" indent="-342900">
              <a:buAutoNum type="alphaUcPeriod"/>
            </a:pPr>
            <a:r>
              <a:rPr lang="en-US" dirty="0" smtClean="0">
                <a:solidFill>
                  <a:srgbClr val="FF0000"/>
                </a:solidFill>
                <a:latin typeface="Times New Roman" panose="02020603050405020304" pitchFamily="18" charset="0"/>
                <a:cs typeface="Times New Roman" panose="02020603050405020304" pitchFamily="18" charset="0"/>
              </a:rPr>
              <a:t>I and II only </a:t>
            </a:r>
          </a:p>
          <a:p>
            <a:pPr marL="342900" indent="-342900">
              <a:buAutoNum type="alphaUcPeriod"/>
            </a:pPr>
            <a:r>
              <a:rPr lang="en-US" dirty="0" smtClean="0">
                <a:latin typeface="Times New Roman" panose="02020603050405020304" pitchFamily="18" charset="0"/>
                <a:cs typeface="Times New Roman" panose="02020603050405020304" pitchFamily="18" charset="0"/>
              </a:rPr>
              <a:t>All of the above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697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621792"/>
                <a:ext cx="12192000" cy="7017306"/>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Choose all of the following statements about the setup below if the source emits a large number (</a:t>
                </a:r>
                <a14:m>
                  <m:oMath xmlns:m="http://schemas.openxmlformats.org/officeDocument/2006/math">
                    <m:r>
                      <a:rPr lang="en-US" i="1" dirty="0" smtClean="0">
                        <a:latin typeface="Cambria Math" panose="02040503050406030204" pitchFamily="18" charset="0"/>
                        <a:cs typeface="Times New Roman" panose="02020603050405020304" pitchFamily="18" charset="0"/>
                      </a:rPr>
                      <m:t>𝑁</m:t>
                    </m:r>
                  </m:oMath>
                </a14:m>
                <a:r>
                  <a:rPr lang="en-US" dirty="0" smtClean="0">
                    <a:latin typeface="Times New Roman" panose="02020603050405020304" pitchFamily="18" charset="0"/>
                    <a:cs typeface="Times New Roman" panose="02020603050405020304" pitchFamily="18" charset="0"/>
                  </a:rPr>
                  <a:t>) of UNPOLARIZED photons, e.g., a mixture of horizontally and vertically polarized photons</a:t>
                </a:r>
                <a:r>
                  <a:rPr lang="en-US" dirty="0">
                    <a:latin typeface="Times New Roman" panose="02020603050405020304" pitchFamily="18" charset="0"/>
                    <a:cs typeface="Times New Roman" panose="02020603050405020304" pitchFamily="18" charset="0"/>
                  </a:rPr>
                  <a:t>. (We need not assume anything about the polarization basis for polarization measurements at the detectors D1 and D2 because the question is not asking about the polarization of the photons arriving at D1 or D2.)  </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400050" indent="-400050">
                  <a:buAutoNum type="romanUcParenBoth"/>
                </a:pPr>
                <a:r>
                  <a:rPr lang="en-US" dirty="0" smtClean="0">
                    <a:latin typeface="Times New Roman" panose="02020603050405020304" pitchFamily="18" charset="0"/>
                    <a:cs typeface="Times New Roman" panose="02020603050405020304" pitchFamily="18" charset="0"/>
                  </a:rPr>
                  <a:t>The photons arriving at D1 display interference. </a:t>
                </a:r>
              </a:p>
              <a:p>
                <a:pPr marL="400050" indent="-400050">
                  <a:buAutoNum type="romanUcParenBoth"/>
                </a:pPr>
                <a:r>
                  <a:rPr lang="en-US" dirty="0" smtClean="0">
                    <a:latin typeface="Times New Roman" panose="02020603050405020304" pitchFamily="18" charset="0"/>
                    <a:cs typeface="Times New Roman" panose="02020603050405020304" pitchFamily="18" charset="0"/>
                  </a:rPr>
                  <a:t>Approximately </a:t>
                </a:r>
                <a14:m>
                  <m:oMath xmlns:m="http://schemas.openxmlformats.org/officeDocument/2006/math">
                    <m:r>
                      <a:rPr lang="en-US" i="1" dirty="0" smtClean="0">
                        <a:latin typeface="Cambria Math" panose="02040503050406030204" pitchFamily="18" charset="0"/>
                        <a:cs typeface="Times New Roman" panose="02020603050405020304" pitchFamily="18" charset="0"/>
                      </a:rPr>
                      <m:t>𝑁</m:t>
                    </m:r>
                    <m:r>
                      <a:rPr lang="en-US" i="1" dirty="0" smtClean="0">
                        <a:latin typeface="Cambria Math" panose="02040503050406030204" pitchFamily="18" charset="0"/>
                        <a:cs typeface="Times New Roman" panose="02020603050405020304" pitchFamily="18" charset="0"/>
                      </a:rPr>
                      <m:t>/4</m:t>
                    </m:r>
                  </m:oMath>
                </a14:m>
                <a:r>
                  <a:rPr lang="en-US" dirty="0" smtClean="0">
                    <a:latin typeface="Times New Roman" panose="02020603050405020304" pitchFamily="18" charset="0"/>
                    <a:cs typeface="Times New Roman" panose="02020603050405020304" pitchFamily="18" charset="0"/>
                  </a:rPr>
                  <a:t> photons arrive at detector D1.</a:t>
                </a:r>
              </a:p>
              <a:p>
                <a:pPr marL="400050" indent="-400050">
                  <a:buAutoNum type="romanUcParenBoth"/>
                </a:pPr>
                <a:r>
                  <a:rPr lang="en-US" dirty="0" smtClean="0">
                    <a:latin typeface="Times New Roman" panose="02020603050405020304" pitchFamily="18" charset="0"/>
                    <a:cs typeface="Times New Roman" panose="02020603050405020304" pitchFamily="18" charset="0"/>
                  </a:rPr>
                  <a:t>If a phase shifter is inserted into one of the paths of the MZI and its thickness is changed gradually, the number of photons arriving at detector D1 will change.</a:t>
                </a:r>
              </a:p>
              <a:p>
                <a:pPr marL="400050" indent="-400050">
                  <a:buAutoNum type="romanUcParenBoth"/>
                </a:pPr>
                <a:endParaRPr lang="en-US" dirty="0">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A. None of the above </a:t>
                </a:r>
                <a:r>
                  <a:rPr lang="en-US" dirty="0" smtClean="0">
                    <a:latin typeface="Times New Roman" panose="02020603050405020304" pitchFamily="18" charset="0"/>
                    <a:cs typeface="Times New Roman" panose="02020603050405020304" pitchFamily="18" charset="0"/>
                  </a:rPr>
                  <a:t>	 B. I only  		C.  II only 		D. III only   	E.  I and III only </a:t>
                </a:r>
              </a:p>
              <a:p>
                <a:endParaRPr lang="en-US" dirty="0"/>
              </a:p>
              <a:p>
                <a:endParaRPr lang="en-US" dirty="0" smtClean="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0" y="621792"/>
                <a:ext cx="12192000" cy="7017306"/>
              </a:xfrm>
              <a:prstGeom prst="rect">
                <a:avLst/>
              </a:prstGeom>
              <a:blipFill rotWithShape="0">
                <a:blip r:embed="rId2"/>
                <a:stretch>
                  <a:fillRect l="-400" t="-434"/>
                </a:stretch>
              </a:blipFill>
            </p:spPr>
            <p:txBody>
              <a:bodyPr/>
              <a:lstStyle/>
              <a:p>
                <a:r>
                  <a:rPr lang="en-US">
                    <a:noFill/>
                  </a:rPr>
                  <a:t> </a:t>
                </a:r>
              </a:p>
            </p:txBody>
          </p:sp>
        </mc:Fallback>
      </mc:AlternateContent>
      <p:grpSp>
        <p:nvGrpSpPr>
          <p:cNvPr id="3" name="Group 2"/>
          <p:cNvGrpSpPr/>
          <p:nvPr/>
        </p:nvGrpSpPr>
        <p:grpSpPr>
          <a:xfrm>
            <a:off x="3643020" y="1706445"/>
            <a:ext cx="4444936" cy="3100832"/>
            <a:chOff x="0" y="0"/>
            <a:chExt cx="2257425" cy="157480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257425" cy="1574800"/>
            </a:xfrm>
            <a:prstGeom prst="rect">
              <a:avLst/>
            </a:prstGeom>
            <a:noFill/>
          </p:spPr>
        </p:pic>
        <p:cxnSp>
          <p:nvCxnSpPr>
            <p:cNvPr id="5" name="Straight Arrow Connector 4"/>
            <p:cNvCxnSpPr/>
            <p:nvPr/>
          </p:nvCxnSpPr>
          <p:spPr>
            <a:xfrm>
              <a:off x="497941" y="760491"/>
              <a:ext cx="0" cy="26707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923454" y="1222218"/>
              <a:ext cx="0" cy="2667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2700000">
              <a:off x="1622834" y="441356"/>
              <a:ext cx="0" cy="26479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7067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118872"/>
                <a:ext cx="12192000" cy="7571303"/>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Suppose that the source emits +45</a:t>
                </a:r>
                <a14:m>
                  <m:oMath xmlns:m="http://schemas.openxmlformats.org/officeDocument/2006/math">
                    <m:r>
                      <a:rPr lang="en-US" i="1" smtClean="0">
                        <a:latin typeface="Cambria Math" panose="02040503050406030204" pitchFamily="18" charset="0"/>
                        <a:cs typeface="Times New Roman" panose="02020603050405020304" pitchFamily="18" charset="0"/>
                      </a:rPr>
                      <m:t>°</m:t>
                    </m:r>
                  </m:oMath>
                </a14:m>
                <a:r>
                  <a:rPr lang="en-US" dirty="0" smtClean="0">
                    <a:latin typeface="Times New Roman" panose="02020603050405020304" pitchFamily="18" charset="0"/>
                    <a:cs typeface="Times New Roman" panose="02020603050405020304" pitchFamily="18" charset="0"/>
                  </a:rPr>
                  <a:t> polarized photons with a transverse Gaussian profile instead of a highly collimated beam of photons. The MZI setup shown below is altered such that detector D1 is replaced by a screen, as shown below.</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Which one of the following pictures qualitatively represents the pattern displayed on the detecting screen after a large number of photons (red) emitted from the source arrive at the screen?</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B.                                    C.                                         D.                         E. none of the above</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(combination of A and C)</a:t>
                </a:r>
                <a:endParaRPr lang="en-US" dirty="0">
                  <a:latin typeface="Times New Roman" panose="02020603050405020304" pitchFamily="18" charset="0"/>
                  <a:cs typeface="Times New Roman" panose="02020603050405020304" pitchFamily="18" charset="0"/>
                </a:endParaRPr>
              </a:p>
              <a:p>
                <a:endParaRPr lang="en-US" dirty="0" smtClean="0"/>
              </a:p>
              <a:p>
                <a:endParaRPr lang="en-US" dirty="0"/>
              </a:p>
              <a:p>
                <a:r>
                  <a:rPr lang="en-US" dirty="0" smtClean="0"/>
                  <a:t> </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0" y="118872"/>
                <a:ext cx="12192000" cy="7571303"/>
              </a:xfrm>
              <a:prstGeom prst="rect">
                <a:avLst/>
              </a:prstGeom>
              <a:blipFill rotWithShape="0">
                <a:blip r:embed="rId3"/>
                <a:stretch>
                  <a:fillRect l="-400" t="-483"/>
                </a:stretch>
              </a:blipFill>
            </p:spPr>
            <p:txBody>
              <a:bodyPr/>
              <a:lstStyle/>
              <a:p>
                <a:r>
                  <a:rPr lang="en-US">
                    <a:noFill/>
                  </a:rPr>
                  <a:t> </a:t>
                </a:r>
              </a:p>
            </p:txBody>
          </p:sp>
        </mc:Fallback>
      </mc:AlternateContent>
      <p:pic>
        <p:nvPicPr>
          <p:cNvPr id="3" name="Picture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1920" y="1043405"/>
            <a:ext cx="3482657" cy="2613687"/>
          </a:xfrm>
          <a:prstGeom prst="rect">
            <a:avLst/>
          </a:prstGeom>
          <a:noFill/>
        </p:spPr>
      </p:pic>
      <p:pic>
        <p:nvPicPr>
          <p:cNvPr id="4" name="Picture 3"/>
          <p:cNvPicPr/>
          <p:nvPr/>
        </p:nvPicPr>
        <p:blipFill>
          <a:blip r:embed="rId5" cstate="print"/>
          <a:srcRect r="6154"/>
          <a:stretch>
            <a:fillRect/>
          </a:stretch>
        </p:blipFill>
        <p:spPr bwMode="auto">
          <a:xfrm>
            <a:off x="684847" y="4865941"/>
            <a:ext cx="1312545" cy="1167765"/>
          </a:xfrm>
          <a:prstGeom prst="rect">
            <a:avLst/>
          </a:prstGeom>
          <a:noFill/>
          <a:ln w="9525">
            <a:noFill/>
            <a:miter lim="800000"/>
            <a:headEnd/>
            <a:tailEnd/>
          </a:ln>
        </p:spPr>
      </p:pic>
      <p:pic>
        <p:nvPicPr>
          <p:cNvPr id="6" name="Picture 5"/>
          <p:cNvPicPr/>
          <p:nvPr/>
        </p:nvPicPr>
        <p:blipFill>
          <a:blip r:embed="rId6" cstate="print"/>
          <a:srcRect l="6067" t="4663" r="6053" b="6218"/>
          <a:stretch>
            <a:fillRect/>
          </a:stretch>
        </p:blipFill>
        <p:spPr bwMode="auto">
          <a:xfrm>
            <a:off x="3035236" y="4920551"/>
            <a:ext cx="1384935" cy="1113155"/>
          </a:xfrm>
          <a:prstGeom prst="rect">
            <a:avLst/>
          </a:prstGeom>
          <a:noFill/>
          <a:ln w="9525">
            <a:noFill/>
            <a:miter lim="800000"/>
            <a:headEnd/>
            <a:tailEnd/>
          </a:ln>
        </p:spPr>
      </p:pic>
      <p:pic>
        <p:nvPicPr>
          <p:cNvPr id="7" name="Picture 6"/>
          <p:cNvPicPr/>
          <p:nvPr/>
        </p:nvPicPr>
        <p:blipFill rotWithShape="1">
          <a:blip r:embed="rId7" cstate="print">
            <a:extLst>
              <a:ext uri="{28A0092B-C50C-407E-A947-70E740481C1C}">
                <a14:useLocalDpi xmlns:a14="http://schemas.microsoft.com/office/drawing/2010/main" val="0"/>
              </a:ext>
            </a:extLst>
          </a:blip>
          <a:srcRect l="15429" t="20577" r="71176" b="53763"/>
          <a:stretch/>
        </p:blipFill>
        <p:spPr bwMode="auto">
          <a:xfrm>
            <a:off x="7995698" y="4863016"/>
            <a:ext cx="1055498" cy="1111000"/>
          </a:xfrm>
          <a:prstGeom prst="rect">
            <a:avLst/>
          </a:prstGeom>
          <a:noFill/>
          <a:ln>
            <a:noFill/>
          </a:ln>
          <a:extLst/>
        </p:spPr>
      </p:pic>
      <p:pic>
        <p:nvPicPr>
          <p:cNvPr id="9" name="Picture 8"/>
          <p:cNvPicPr/>
          <p:nvPr/>
        </p:nvPicPr>
        <p:blipFill rotWithShape="1">
          <a:blip r:embed="rId8" cstate="print">
            <a:extLst>
              <a:ext uri="{28A0092B-C50C-407E-A947-70E740481C1C}">
                <a14:useLocalDpi xmlns:a14="http://schemas.microsoft.com/office/drawing/2010/main" val="0"/>
              </a:ext>
            </a:extLst>
          </a:blip>
          <a:srcRect l="15681" t="20630" r="71250" b="53470"/>
          <a:stretch/>
        </p:blipFill>
        <p:spPr bwMode="auto">
          <a:xfrm>
            <a:off x="5458015" y="4920551"/>
            <a:ext cx="1218261" cy="1113155"/>
          </a:xfrm>
          <a:prstGeom prst="rect">
            <a:avLst/>
          </a:prstGeom>
          <a:noFill/>
          <a:ln>
            <a:noFill/>
          </a:ln>
          <a:extLst/>
        </p:spPr>
      </p:pic>
    </p:spTree>
    <p:extLst>
      <p:ext uri="{BB962C8B-B14F-4D97-AF65-F5344CB8AC3E}">
        <p14:creationId xmlns:p14="http://schemas.microsoft.com/office/powerpoint/2010/main" val="3478237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6310" y="1924280"/>
            <a:ext cx="2738755" cy="2054860"/>
          </a:xfrm>
          <a:prstGeom prst="rect">
            <a:avLst/>
          </a:prstGeom>
          <a:noFill/>
        </p:spPr>
      </p:pic>
      <mc:AlternateContent xmlns:mc="http://schemas.openxmlformats.org/markup-compatibility/2006" xmlns:a14="http://schemas.microsoft.com/office/drawing/2010/main">
        <mc:Choice Requires="a14">
          <p:sp>
            <p:nvSpPr>
              <p:cNvPr id="3" name="Rectangle 2"/>
              <p:cNvSpPr/>
              <p:nvPr/>
            </p:nvSpPr>
            <p:spPr>
              <a:xfrm>
                <a:off x="0" y="138660"/>
                <a:ext cx="12192000" cy="6740307"/>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Suppose that the source emits +45</a:t>
                </a:r>
                <a14:m>
                  <m:oMath xmlns:m="http://schemas.openxmlformats.org/officeDocument/2006/math">
                    <m:r>
                      <a:rPr lang="en-US" i="1">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polarized photons with a transverse Gaussian profile instead of a highly collimated beam of photons. The MZI setup shown below is altered such that detector D1 is replaced by a screen, as shown below.</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Which </a:t>
                </a:r>
                <a:r>
                  <a:rPr lang="en-US" dirty="0" smtClean="0">
                    <a:latin typeface="Times New Roman" panose="02020603050405020304" pitchFamily="18" charset="0"/>
                    <a:cs typeface="Times New Roman" panose="02020603050405020304" pitchFamily="18" charset="0"/>
                  </a:rPr>
                  <a:t>one of </a:t>
                </a:r>
                <a:r>
                  <a:rPr lang="en-US" dirty="0">
                    <a:latin typeface="Times New Roman" panose="02020603050405020304" pitchFamily="18" charset="0"/>
                    <a:cs typeface="Times New Roman" panose="02020603050405020304" pitchFamily="18" charset="0"/>
                  </a:rPr>
                  <a:t>the following pictures represents </a:t>
                </a:r>
                <a:r>
                  <a:rPr lang="en-US" dirty="0" smtClean="0">
                    <a:latin typeface="Times New Roman" panose="02020603050405020304" pitchFamily="18" charset="0"/>
                    <a:cs typeface="Times New Roman" panose="02020603050405020304" pitchFamily="18" charset="0"/>
                  </a:rPr>
                  <a:t>the pattern displayed </a:t>
                </a:r>
                <a:r>
                  <a:rPr lang="en-US" dirty="0">
                    <a:latin typeface="Times New Roman" panose="02020603050405020304" pitchFamily="18" charset="0"/>
                    <a:cs typeface="Times New Roman" panose="02020603050405020304" pitchFamily="18" charset="0"/>
                  </a:rPr>
                  <a:t>on the detecting screen after a large number of photons are emitted from the source?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                                           B</a:t>
                </a:r>
                <a:r>
                  <a:rPr lang="en-US" dirty="0">
                    <a:solidFill>
                      <a:srgbClr val="FF0000"/>
                    </a:solidFill>
                    <a:latin typeface="Times New Roman" panose="02020603050405020304" pitchFamily="18" charset="0"/>
                    <a:cs typeface="Times New Roman" panose="02020603050405020304" pitchFamily="18" charset="0"/>
                  </a:rPr>
                  <a:t>.                                    C.                                         </a:t>
                </a:r>
                <a:r>
                  <a:rPr lang="en-US" dirty="0">
                    <a:latin typeface="Times New Roman" panose="02020603050405020304" pitchFamily="18" charset="0"/>
                    <a:cs typeface="Times New Roman" panose="02020603050405020304" pitchFamily="18" charset="0"/>
                  </a:rPr>
                  <a:t>D.                         E. none of the </a:t>
                </a:r>
                <a:r>
                  <a:rPr lang="en-US" dirty="0" smtClean="0">
                    <a:latin typeface="Times New Roman" panose="02020603050405020304" pitchFamily="18" charset="0"/>
                    <a:cs typeface="Times New Roman" panose="02020603050405020304" pitchFamily="18" charset="0"/>
                  </a:rPr>
                  <a:t>above</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(combination of A and C)</a:t>
                </a:r>
                <a:endParaRPr lang="en-US"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138660"/>
                <a:ext cx="12192000" cy="6740307"/>
              </a:xfrm>
              <a:prstGeom prst="rect">
                <a:avLst/>
              </a:prstGeom>
              <a:blipFill rotWithShape="0">
                <a:blip r:embed="rId4"/>
                <a:stretch>
                  <a:fillRect l="-400" t="-543" b="-543"/>
                </a:stretch>
              </a:blipFill>
            </p:spPr>
            <p:txBody>
              <a:bodyPr/>
              <a:lstStyle/>
              <a:p>
                <a:r>
                  <a:rPr lang="en-US">
                    <a:noFill/>
                  </a:rPr>
                  <a:t> </a:t>
                </a:r>
              </a:p>
            </p:txBody>
          </p:sp>
        </mc:Fallback>
      </mc:AlternateContent>
      <p:pic>
        <p:nvPicPr>
          <p:cNvPr id="4" name="Picture 3"/>
          <p:cNvPicPr/>
          <p:nvPr/>
        </p:nvPicPr>
        <p:blipFill>
          <a:blip r:embed="rId5" cstate="print"/>
          <a:srcRect r="6154"/>
          <a:stretch>
            <a:fillRect/>
          </a:stretch>
        </p:blipFill>
        <p:spPr bwMode="auto">
          <a:xfrm>
            <a:off x="548893" y="4921966"/>
            <a:ext cx="1312545" cy="1167765"/>
          </a:xfrm>
          <a:prstGeom prst="rect">
            <a:avLst/>
          </a:prstGeom>
          <a:noFill/>
          <a:ln w="9525">
            <a:noFill/>
            <a:miter lim="800000"/>
            <a:headEnd/>
            <a:tailEnd/>
          </a:ln>
        </p:spPr>
      </p:pic>
      <p:pic>
        <p:nvPicPr>
          <p:cNvPr id="5" name="Picture 4"/>
          <p:cNvPicPr/>
          <p:nvPr/>
        </p:nvPicPr>
        <p:blipFill>
          <a:blip r:embed="rId6" cstate="print"/>
          <a:srcRect l="6067" t="4663" r="6053" b="6218"/>
          <a:stretch>
            <a:fillRect/>
          </a:stretch>
        </p:blipFill>
        <p:spPr bwMode="auto">
          <a:xfrm>
            <a:off x="2899282" y="4976576"/>
            <a:ext cx="1384935" cy="1113155"/>
          </a:xfrm>
          <a:prstGeom prst="rect">
            <a:avLst/>
          </a:prstGeom>
          <a:noFill/>
          <a:ln w="9525">
            <a:noFill/>
            <a:miter lim="800000"/>
            <a:headEnd/>
            <a:tailEnd/>
          </a:ln>
        </p:spPr>
      </p:pic>
      <p:pic>
        <p:nvPicPr>
          <p:cNvPr id="7" name="Picture 6"/>
          <p:cNvPicPr/>
          <p:nvPr/>
        </p:nvPicPr>
        <p:blipFill rotWithShape="1">
          <a:blip r:embed="rId7" cstate="print">
            <a:extLst>
              <a:ext uri="{28A0092B-C50C-407E-A947-70E740481C1C}">
                <a14:useLocalDpi xmlns:a14="http://schemas.microsoft.com/office/drawing/2010/main" val="0"/>
              </a:ext>
            </a:extLst>
          </a:blip>
          <a:srcRect l="15429" t="20577" r="71176" b="53763"/>
          <a:stretch/>
        </p:blipFill>
        <p:spPr bwMode="auto">
          <a:xfrm>
            <a:off x="7859744" y="4919041"/>
            <a:ext cx="1055498" cy="1111000"/>
          </a:xfrm>
          <a:prstGeom prst="rect">
            <a:avLst/>
          </a:prstGeom>
          <a:noFill/>
          <a:ln>
            <a:noFill/>
          </a:ln>
          <a:extLst/>
        </p:spPr>
      </p:pic>
      <p:pic>
        <p:nvPicPr>
          <p:cNvPr id="8" name="Picture 7"/>
          <p:cNvPicPr/>
          <p:nvPr/>
        </p:nvPicPr>
        <p:blipFill rotWithShape="1">
          <a:blip r:embed="rId8" cstate="print">
            <a:extLst>
              <a:ext uri="{28A0092B-C50C-407E-A947-70E740481C1C}">
                <a14:useLocalDpi xmlns:a14="http://schemas.microsoft.com/office/drawing/2010/main" val="0"/>
              </a:ext>
            </a:extLst>
          </a:blip>
          <a:srcRect l="15681" t="20630" r="71250" b="53470"/>
          <a:stretch/>
        </p:blipFill>
        <p:spPr bwMode="auto">
          <a:xfrm>
            <a:off x="5458015" y="4920551"/>
            <a:ext cx="1218261" cy="1113155"/>
          </a:xfrm>
          <a:prstGeom prst="rect">
            <a:avLst/>
          </a:prstGeom>
          <a:noFill/>
          <a:ln>
            <a:noFill/>
          </a:ln>
          <a:extLst/>
        </p:spPr>
      </p:pic>
    </p:spTree>
    <p:extLst>
      <p:ext uri="{BB962C8B-B14F-4D97-AF65-F5344CB8AC3E}">
        <p14:creationId xmlns:p14="http://schemas.microsoft.com/office/powerpoint/2010/main" val="199884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260038"/>
                <a:ext cx="12192000" cy="6463308"/>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Suppose that the source emits +45</a:t>
                </a:r>
                <a14:m>
                  <m:oMath xmlns:m="http://schemas.openxmlformats.org/officeDocument/2006/math">
                    <m:r>
                      <a:rPr lang="en-US" i="1">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polarized photons with a transverse Gaussian profile instead of a highly collimated beam of photons. The MZI setup shown below is altered such that detector D1 is replaced by a screen, as shown below.</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Which </a:t>
                </a:r>
                <a:r>
                  <a:rPr lang="en-US" dirty="0" smtClean="0">
                    <a:latin typeface="Times New Roman" panose="02020603050405020304" pitchFamily="18" charset="0"/>
                    <a:cs typeface="Times New Roman" panose="02020603050405020304" pitchFamily="18" charset="0"/>
                  </a:rPr>
                  <a:t>one of </a:t>
                </a:r>
                <a:r>
                  <a:rPr lang="en-US" dirty="0">
                    <a:latin typeface="Times New Roman" panose="02020603050405020304" pitchFamily="18" charset="0"/>
                    <a:cs typeface="Times New Roman" panose="02020603050405020304" pitchFamily="18" charset="0"/>
                  </a:rPr>
                  <a:t>the following pictures represents </a:t>
                </a:r>
                <a:r>
                  <a:rPr lang="en-US" dirty="0" smtClean="0">
                    <a:latin typeface="Times New Roman" panose="02020603050405020304" pitchFamily="18" charset="0"/>
                    <a:cs typeface="Times New Roman" panose="02020603050405020304" pitchFamily="18" charset="0"/>
                  </a:rPr>
                  <a:t>the pattern displayed </a:t>
                </a:r>
                <a:r>
                  <a:rPr lang="en-US" dirty="0">
                    <a:latin typeface="Times New Roman" panose="02020603050405020304" pitchFamily="18" charset="0"/>
                    <a:cs typeface="Times New Roman" panose="02020603050405020304" pitchFamily="18" charset="0"/>
                  </a:rPr>
                  <a:t>on the detecting screen after a large number of photons are emitted from the source</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 	                          B. 			   C.                                     </a:t>
                </a:r>
                <a:r>
                  <a:rPr lang="en-US" dirty="0" smtClean="0">
                    <a:solidFill>
                      <a:srgbClr val="FF0000"/>
                    </a:solidFill>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                            E. none of the above</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(combination of A and C)</a:t>
                </a:r>
                <a:endParaRPr lang="en-US"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260038"/>
                <a:ext cx="12192000" cy="6463308"/>
              </a:xfrm>
              <a:prstGeom prst="rect">
                <a:avLst/>
              </a:prstGeom>
              <a:blipFill rotWithShape="0">
                <a:blip r:embed="rId3"/>
                <a:stretch>
                  <a:fillRect l="-400" t="-566" b="-566"/>
                </a:stretch>
              </a:blipFill>
            </p:spPr>
            <p:txBody>
              <a:bodyPr/>
              <a:lstStyle/>
              <a:p>
                <a:r>
                  <a:rPr lang="en-US">
                    <a:noFill/>
                  </a:rPr>
                  <a:t> </a:t>
                </a:r>
              </a:p>
            </p:txBody>
          </p:sp>
        </mc:Fallback>
      </mc:AlternateContent>
      <p:pic>
        <p:nvPicPr>
          <p:cNvPr id="3" name="Picture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7057" y="1071637"/>
            <a:ext cx="3033395" cy="2281555"/>
          </a:xfrm>
          <a:prstGeom prst="rect">
            <a:avLst/>
          </a:prstGeom>
          <a:noFill/>
        </p:spPr>
      </p:pic>
      <p:pic>
        <p:nvPicPr>
          <p:cNvPr id="4" name="Picture 3"/>
          <p:cNvPicPr/>
          <p:nvPr/>
        </p:nvPicPr>
        <p:blipFill>
          <a:blip r:embed="rId5" cstate="print"/>
          <a:srcRect r="6154"/>
          <a:stretch>
            <a:fillRect/>
          </a:stretch>
        </p:blipFill>
        <p:spPr bwMode="auto">
          <a:xfrm>
            <a:off x="411733" y="4766518"/>
            <a:ext cx="1312545" cy="1167765"/>
          </a:xfrm>
          <a:prstGeom prst="rect">
            <a:avLst/>
          </a:prstGeom>
          <a:noFill/>
          <a:ln w="9525">
            <a:noFill/>
            <a:miter lim="800000"/>
            <a:headEnd/>
            <a:tailEnd/>
          </a:ln>
        </p:spPr>
      </p:pic>
      <p:pic>
        <p:nvPicPr>
          <p:cNvPr id="5" name="Picture 4"/>
          <p:cNvPicPr/>
          <p:nvPr/>
        </p:nvPicPr>
        <p:blipFill>
          <a:blip r:embed="rId6" cstate="print"/>
          <a:srcRect l="6067" t="4663" r="6053" b="6218"/>
          <a:stretch>
            <a:fillRect/>
          </a:stretch>
        </p:blipFill>
        <p:spPr bwMode="auto">
          <a:xfrm>
            <a:off x="2762122" y="4821128"/>
            <a:ext cx="1384935" cy="1113155"/>
          </a:xfrm>
          <a:prstGeom prst="rect">
            <a:avLst/>
          </a:prstGeom>
          <a:noFill/>
          <a:ln w="9525">
            <a:noFill/>
            <a:miter lim="800000"/>
            <a:headEnd/>
            <a:tailEnd/>
          </a:ln>
        </p:spPr>
      </p:pic>
      <p:graphicFrame>
        <p:nvGraphicFramePr>
          <p:cNvPr id="6" name="Object 5"/>
          <p:cNvGraphicFramePr>
            <a:graphicFrameLocks noChangeAspect="1"/>
          </p:cNvGraphicFramePr>
          <p:nvPr>
            <p:extLst>
              <p:ext uri="{D42A27DB-BD31-4B8C-83A1-F6EECF244321}">
                <p14:modId xmlns:p14="http://schemas.microsoft.com/office/powerpoint/2010/main" val="2553455991"/>
              </p:ext>
            </p:extLst>
          </p:nvPr>
        </p:nvGraphicFramePr>
        <p:xfrm>
          <a:off x="5299805" y="4766518"/>
          <a:ext cx="1046162" cy="1108075"/>
        </p:xfrm>
        <a:graphic>
          <a:graphicData uri="http://schemas.openxmlformats.org/presentationml/2006/ole">
            <mc:AlternateContent xmlns:mc="http://schemas.openxmlformats.org/markup-compatibility/2006">
              <mc:Choice xmlns:v="urn:schemas-microsoft-com:vml" Requires="v">
                <p:oleObj spid="_x0000_s2074" name="Bitmap Image" r:id="rId7" imgW="1066667" imgH="1130358" progId="Paint.Picture">
                  <p:embed/>
                </p:oleObj>
              </mc:Choice>
              <mc:Fallback>
                <p:oleObj name="Bitmap Image" r:id="rId7" imgW="1066667" imgH="1130358"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9805" y="4766518"/>
                        <a:ext cx="1046162" cy="110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p:nvPr/>
        </p:nvPicPr>
        <p:blipFill rotWithShape="1">
          <a:blip r:embed="rId9" cstate="print">
            <a:extLst>
              <a:ext uri="{28A0092B-C50C-407E-A947-70E740481C1C}">
                <a14:useLocalDpi xmlns:a14="http://schemas.microsoft.com/office/drawing/2010/main" val="0"/>
              </a:ext>
            </a:extLst>
          </a:blip>
          <a:srcRect l="15429" t="20577" r="71176" b="53763"/>
          <a:stretch/>
        </p:blipFill>
        <p:spPr bwMode="auto">
          <a:xfrm>
            <a:off x="7722584" y="4763593"/>
            <a:ext cx="1055498" cy="1111000"/>
          </a:xfrm>
          <a:prstGeom prst="rect">
            <a:avLst/>
          </a:prstGeom>
          <a:noFill/>
          <a:ln>
            <a:noFill/>
          </a:ln>
          <a:extLst/>
        </p:spPr>
      </p:pic>
    </p:spTree>
    <p:extLst>
      <p:ext uri="{BB962C8B-B14F-4D97-AF65-F5344CB8AC3E}">
        <p14:creationId xmlns:p14="http://schemas.microsoft.com/office/powerpoint/2010/main" val="3961275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5797" y="1325441"/>
            <a:ext cx="3148965" cy="2367915"/>
          </a:xfrm>
          <a:prstGeom prst="rect">
            <a:avLst/>
          </a:prstGeom>
          <a:noFill/>
        </p:spPr>
      </p:pic>
      <mc:AlternateContent xmlns:mc="http://schemas.openxmlformats.org/markup-compatibility/2006" xmlns:a14="http://schemas.microsoft.com/office/drawing/2010/main">
        <mc:Choice Requires="a14">
          <p:sp>
            <p:nvSpPr>
              <p:cNvPr id="3" name="Rectangle 2"/>
              <p:cNvSpPr/>
              <p:nvPr/>
            </p:nvSpPr>
            <p:spPr>
              <a:xfrm>
                <a:off x="137159" y="8324"/>
                <a:ext cx="12192000" cy="6463308"/>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Suppose that the source emits +45</a:t>
                </a:r>
                <a14:m>
                  <m:oMath xmlns:m="http://schemas.openxmlformats.org/officeDocument/2006/math">
                    <m:r>
                      <a:rPr lang="en-US" i="1">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polarized photons with a transverse Gaussian profile instead of a highly collimated beam of photons. The MZI setup shown below is altered such that detector D1 is replaced by a screen, as shown below.</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Which </a:t>
                </a:r>
                <a:r>
                  <a:rPr lang="en-US" dirty="0" smtClean="0">
                    <a:latin typeface="Times New Roman" panose="02020603050405020304" pitchFamily="18" charset="0"/>
                    <a:cs typeface="Times New Roman" panose="02020603050405020304" pitchFamily="18" charset="0"/>
                  </a:rPr>
                  <a:t>one of </a:t>
                </a:r>
                <a:r>
                  <a:rPr lang="en-US" dirty="0">
                    <a:latin typeface="Times New Roman" panose="02020603050405020304" pitchFamily="18" charset="0"/>
                    <a:cs typeface="Times New Roman" panose="02020603050405020304" pitchFamily="18" charset="0"/>
                  </a:rPr>
                  <a:t>the following pictures represents </a:t>
                </a:r>
                <a:r>
                  <a:rPr lang="en-US" dirty="0" smtClean="0">
                    <a:latin typeface="Times New Roman" panose="02020603050405020304" pitchFamily="18" charset="0"/>
                    <a:cs typeface="Times New Roman" panose="02020603050405020304" pitchFamily="18" charset="0"/>
                  </a:rPr>
                  <a:t>the pattern displayed </a:t>
                </a:r>
                <a:r>
                  <a:rPr lang="en-US" dirty="0">
                    <a:latin typeface="Times New Roman" panose="02020603050405020304" pitchFamily="18" charset="0"/>
                    <a:cs typeface="Times New Roman" panose="02020603050405020304" pitchFamily="18" charset="0"/>
                  </a:rPr>
                  <a:t>on the detecting screen after a large number of photons are emitted from the source</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B.                               C.                                          D.                               E. none of the above</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(combination of A and C)</a:t>
                </a:r>
                <a:endParaRPr lang="en-US"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7159" y="8324"/>
                <a:ext cx="12192000" cy="6463308"/>
              </a:xfrm>
              <a:prstGeom prst="rect">
                <a:avLst/>
              </a:prstGeom>
              <a:blipFill rotWithShape="0">
                <a:blip r:embed="rId4"/>
                <a:stretch>
                  <a:fillRect l="-400" t="-471" b="-471"/>
                </a:stretch>
              </a:blipFill>
            </p:spPr>
            <p:txBody>
              <a:bodyPr/>
              <a:lstStyle/>
              <a:p>
                <a:r>
                  <a:rPr lang="en-US">
                    <a:noFill/>
                  </a:rPr>
                  <a:t> </a:t>
                </a:r>
              </a:p>
            </p:txBody>
          </p:sp>
        </mc:Fallback>
      </mc:AlternateContent>
      <p:pic>
        <p:nvPicPr>
          <p:cNvPr id="4" name="Picture 3"/>
          <p:cNvPicPr/>
          <p:nvPr/>
        </p:nvPicPr>
        <p:blipFill>
          <a:blip r:embed="rId5" cstate="print"/>
          <a:srcRect r="6154"/>
          <a:stretch>
            <a:fillRect/>
          </a:stretch>
        </p:blipFill>
        <p:spPr bwMode="auto">
          <a:xfrm>
            <a:off x="411733" y="4565350"/>
            <a:ext cx="1312545" cy="1167765"/>
          </a:xfrm>
          <a:prstGeom prst="rect">
            <a:avLst/>
          </a:prstGeom>
          <a:noFill/>
          <a:ln w="9525">
            <a:noFill/>
            <a:miter lim="800000"/>
            <a:headEnd/>
            <a:tailEnd/>
          </a:ln>
        </p:spPr>
      </p:pic>
      <p:pic>
        <p:nvPicPr>
          <p:cNvPr id="5" name="Picture 4"/>
          <p:cNvPicPr/>
          <p:nvPr/>
        </p:nvPicPr>
        <p:blipFill>
          <a:blip r:embed="rId6" cstate="print"/>
          <a:srcRect l="6067" t="4663" r="6053" b="6218"/>
          <a:stretch>
            <a:fillRect/>
          </a:stretch>
        </p:blipFill>
        <p:spPr bwMode="auto">
          <a:xfrm>
            <a:off x="2762122" y="4619960"/>
            <a:ext cx="1384935" cy="1113155"/>
          </a:xfrm>
          <a:prstGeom prst="rect">
            <a:avLst/>
          </a:prstGeom>
          <a:noFill/>
          <a:ln w="9525">
            <a:noFill/>
            <a:miter lim="800000"/>
            <a:headEnd/>
            <a:tailEnd/>
          </a:ln>
        </p:spPr>
      </p:pic>
      <p:graphicFrame>
        <p:nvGraphicFramePr>
          <p:cNvPr id="6" name="Object 5"/>
          <p:cNvGraphicFramePr>
            <a:graphicFrameLocks noChangeAspect="1"/>
          </p:cNvGraphicFramePr>
          <p:nvPr>
            <p:extLst>
              <p:ext uri="{D42A27DB-BD31-4B8C-83A1-F6EECF244321}">
                <p14:modId xmlns:p14="http://schemas.microsoft.com/office/powerpoint/2010/main" val="1821816924"/>
              </p:ext>
            </p:extLst>
          </p:nvPr>
        </p:nvGraphicFramePr>
        <p:xfrm>
          <a:off x="5299805" y="4565350"/>
          <a:ext cx="1046162" cy="1108075"/>
        </p:xfrm>
        <a:graphic>
          <a:graphicData uri="http://schemas.openxmlformats.org/presentationml/2006/ole">
            <mc:AlternateContent xmlns:mc="http://schemas.openxmlformats.org/markup-compatibility/2006">
              <mc:Choice xmlns:v="urn:schemas-microsoft-com:vml" Requires="v">
                <p:oleObj spid="_x0000_s3098" name="Bitmap Image" r:id="rId7" imgW="1066667" imgH="1130358" progId="Paint.Picture">
                  <p:embed/>
                </p:oleObj>
              </mc:Choice>
              <mc:Fallback>
                <p:oleObj name="Bitmap Image" r:id="rId7" imgW="1066667" imgH="1130358"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9805" y="4565350"/>
                        <a:ext cx="1046162" cy="110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p:nvPr/>
        </p:nvPicPr>
        <p:blipFill rotWithShape="1">
          <a:blip r:embed="rId9" cstate="print">
            <a:extLst>
              <a:ext uri="{28A0092B-C50C-407E-A947-70E740481C1C}">
                <a14:useLocalDpi xmlns:a14="http://schemas.microsoft.com/office/drawing/2010/main" val="0"/>
              </a:ext>
            </a:extLst>
          </a:blip>
          <a:srcRect l="15429" t="20577" r="71176" b="53763"/>
          <a:stretch/>
        </p:blipFill>
        <p:spPr bwMode="auto">
          <a:xfrm>
            <a:off x="7722584" y="4562425"/>
            <a:ext cx="1055498" cy="1111000"/>
          </a:xfrm>
          <a:prstGeom prst="rect">
            <a:avLst/>
          </a:prstGeom>
          <a:noFill/>
          <a:ln>
            <a:noFill/>
          </a:ln>
          <a:extLst/>
        </p:spPr>
      </p:pic>
    </p:spTree>
    <p:extLst>
      <p:ext uri="{BB962C8B-B14F-4D97-AF65-F5344CB8AC3E}">
        <p14:creationId xmlns:p14="http://schemas.microsoft.com/office/powerpoint/2010/main" val="109681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98581722"/>
              </p:ext>
            </p:extLst>
          </p:nvPr>
        </p:nvGraphicFramePr>
        <p:xfrm>
          <a:off x="0" y="2331720"/>
          <a:ext cx="12191999" cy="2505455"/>
        </p:xfrm>
        <a:graphic>
          <a:graphicData uri="http://schemas.openxmlformats.org/drawingml/2006/table">
            <a:tbl>
              <a:tblPr firstRow="1" firstCol="1" bandRow="1">
                <a:tableStyleId>{5C22544A-7EE6-4342-B048-85BDC9FD1C3A}</a:tableStyleId>
              </a:tblPr>
              <a:tblGrid>
                <a:gridCol w="3873132"/>
                <a:gridCol w="4088306"/>
                <a:gridCol w="4230561"/>
              </a:tblGrid>
              <a:tr h="924673">
                <a:tc>
                  <a:txBody>
                    <a:bodyPr/>
                    <a:lstStyle/>
                    <a:p>
                      <a:pPr marL="0" marR="0" algn="just">
                        <a:spcBef>
                          <a:spcPts val="0"/>
                        </a:spcBef>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a:effectLst/>
                        </a:rPr>
                        <a:t>Initially in medium with lower 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a:effectLst/>
                        </a:rPr>
                        <a:t>Initially in medium with higher n</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60636">
                <a:tc>
                  <a:txBody>
                    <a:bodyPr/>
                    <a:lstStyle/>
                    <a:p>
                      <a:pPr marL="0" marR="0" algn="just">
                        <a:spcBef>
                          <a:spcPts val="0"/>
                        </a:spcBef>
                        <a:spcAft>
                          <a:spcPts val="0"/>
                        </a:spcAft>
                      </a:pPr>
                      <a:r>
                        <a:rPr lang="en-US" sz="2000">
                          <a:effectLst/>
                        </a:rPr>
                        <a:t>Reflection at interface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a:effectLst/>
                        </a:rPr>
                        <a:t>Phase shift of π</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a:effectLst/>
                        </a:rPr>
                        <a:t>No phase shift</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48738">
                <a:tc>
                  <a:txBody>
                    <a:bodyPr/>
                    <a:lstStyle/>
                    <a:p>
                      <a:pPr marL="0" marR="0" algn="just">
                        <a:spcBef>
                          <a:spcPts val="0"/>
                        </a:spcBef>
                        <a:spcAft>
                          <a:spcPts val="0"/>
                        </a:spcAft>
                      </a:pPr>
                      <a:r>
                        <a:rPr lang="en-US" sz="2000">
                          <a:effectLst/>
                        </a:rPr>
                        <a:t>Transmission at interface</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a:effectLst/>
                        </a:rPr>
                        <a:t>No phase shift</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2000">
                          <a:effectLst/>
                        </a:rPr>
                        <a:t>No phase shift</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71408">
                <a:tc>
                  <a:txBody>
                    <a:bodyPr/>
                    <a:lstStyle/>
                    <a:p>
                      <a:pPr marL="0" marR="0" algn="just">
                        <a:spcBef>
                          <a:spcPts val="0"/>
                        </a:spcBef>
                        <a:spcAft>
                          <a:spcPts val="0"/>
                        </a:spcAft>
                      </a:pPr>
                      <a:r>
                        <a:rPr lang="en-US" sz="2000">
                          <a:effectLst/>
                        </a:rPr>
                        <a:t>Propagation through a medium</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gn="just">
                        <a:spcBef>
                          <a:spcPts val="0"/>
                        </a:spcBef>
                        <a:spcAft>
                          <a:spcPts val="0"/>
                        </a:spcAft>
                      </a:pPr>
                      <a:r>
                        <a:rPr lang="en-US" sz="2000" dirty="0">
                          <a:effectLst/>
                        </a:rPr>
                        <a:t>Phase shift φ depends on thickness and refractive index n of the medium</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r>
            </a:tbl>
          </a:graphicData>
        </a:graphic>
      </p:graphicFrame>
      <p:sp>
        <p:nvSpPr>
          <p:cNvPr id="3" name="TextBox 2"/>
          <p:cNvSpPr txBox="1"/>
          <p:nvPr/>
        </p:nvSpPr>
        <p:spPr>
          <a:xfrm>
            <a:off x="329184" y="539496"/>
            <a:ext cx="9820656" cy="5909310"/>
          </a:xfrm>
          <a:prstGeom prst="rect">
            <a:avLst/>
          </a:prstGeom>
          <a:noFill/>
        </p:spPr>
        <p:txBody>
          <a:bodyPr wrap="square" rtlCol="0">
            <a:spAutoFit/>
          </a:bodyPr>
          <a:lstStyle/>
          <a:p>
            <a:r>
              <a:rPr lang="en-US" dirty="0" smtClean="0"/>
              <a:t>Summary of phase shifts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Glass has a higher index of refraction than vacuum.</a:t>
            </a:r>
          </a:p>
        </p:txBody>
      </p:sp>
    </p:spTree>
    <p:extLst>
      <p:ext uri="{BB962C8B-B14F-4D97-AF65-F5344CB8AC3E}">
        <p14:creationId xmlns:p14="http://schemas.microsoft.com/office/powerpoint/2010/main" val="981011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6469" y="1208468"/>
            <a:ext cx="3206115" cy="2411095"/>
          </a:xfrm>
          <a:prstGeom prst="rect">
            <a:avLst/>
          </a:prstGeom>
          <a:noFill/>
        </p:spPr>
      </p:pic>
      <mc:AlternateContent xmlns:mc="http://schemas.openxmlformats.org/markup-compatibility/2006" xmlns:a14="http://schemas.microsoft.com/office/drawing/2010/main">
        <mc:Choice Requires="a14">
          <p:sp>
            <p:nvSpPr>
              <p:cNvPr id="3" name="Rectangle 2"/>
              <p:cNvSpPr/>
              <p:nvPr/>
            </p:nvSpPr>
            <p:spPr>
              <a:xfrm>
                <a:off x="23526" y="0"/>
                <a:ext cx="12192000" cy="6463308"/>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Suppose that the source emits +45</a:t>
                </a:r>
                <a14:m>
                  <m:oMath xmlns:m="http://schemas.openxmlformats.org/officeDocument/2006/math">
                    <m:r>
                      <a:rPr lang="en-US" i="1">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polarized photons with a transverse Gaussian profile instead of a highly collimated beam of photons. The MZI setup shown below is altered such that detector D1 is replaced by a screen, as shown below.</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Which </a:t>
                </a:r>
                <a:r>
                  <a:rPr lang="en-US" dirty="0" smtClean="0">
                    <a:latin typeface="Times New Roman" panose="02020603050405020304" pitchFamily="18" charset="0"/>
                    <a:cs typeface="Times New Roman" panose="02020603050405020304" pitchFamily="18" charset="0"/>
                  </a:rPr>
                  <a:t>one of </a:t>
                </a:r>
                <a:r>
                  <a:rPr lang="en-US" dirty="0">
                    <a:latin typeface="Times New Roman" panose="02020603050405020304" pitchFamily="18" charset="0"/>
                    <a:cs typeface="Times New Roman" panose="02020603050405020304" pitchFamily="18" charset="0"/>
                  </a:rPr>
                  <a:t>the following pictures represents </a:t>
                </a:r>
                <a:r>
                  <a:rPr lang="en-US" dirty="0" smtClean="0">
                    <a:latin typeface="Times New Roman" panose="02020603050405020304" pitchFamily="18" charset="0"/>
                    <a:cs typeface="Times New Roman" panose="02020603050405020304" pitchFamily="18" charset="0"/>
                  </a:rPr>
                  <a:t>the pattern displayed </a:t>
                </a:r>
                <a:r>
                  <a:rPr lang="en-US" dirty="0">
                    <a:latin typeface="Times New Roman" panose="02020603050405020304" pitchFamily="18" charset="0"/>
                    <a:cs typeface="Times New Roman" panose="02020603050405020304" pitchFamily="18" charset="0"/>
                  </a:rPr>
                  <a:t>on the detecting screen after a large number of photons are emitted from the source?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                                         B.                    </a:t>
                </a:r>
                <a:r>
                  <a:rPr lang="en-US" dirty="0" smtClean="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D.                               E. none of the </a:t>
                </a:r>
                <a:r>
                  <a:rPr lang="en-US" dirty="0" smtClean="0">
                    <a:latin typeface="Times New Roman" panose="02020603050405020304" pitchFamily="18" charset="0"/>
                    <a:cs typeface="Times New Roman" panose="02020603050405020304" pitchFamily="18" charset="0"/>
                  </a:rPr>
                  <a:t>above</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(combination of A and C)</a:t>
                </a:r>
                <a:endParaRPr lang="en-US"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526" y="0"/>
                <a:ext cx="12192000" cy="6463308"/>
              </a:xfrm>
              <a:prstGeom prst="rect">
                <a:avLst/>
              </a:prstGeom>
              <a:blipFill rotWithShape="0">
                <a:blip r:embed="rId4"/>
                <a:stretch>
                  <a:fillRect l="-450" t="-472" b="-566"/>
                </a:stretch>
              </a:blipFill>
            </p:spPr>
            <p:txBody>
              <a:bodyPr/>
              <a:lstStyle/>
              <a:p>
                <a:r>
                  <a:rPr lang="en-US">
                    <a:noFill/>
                  </a:rPr>
                  <a:t> </a:t>
                </a:r>
              </a:p>
            </p:txBody>
          </p:sp>
        </mc:Fallback>
      </mc:AlternateContent>
      <p:pic>
        <p:nvPicPr>
          <p:cNvPr id="5" name="Picture 4"/>
          <p:cNvPicPr/>
          <p:nvPr/>
        </p:nvPicPr>
        <p:blipFill>
          <a:blip r:embed="rId5" cstate="print"/>
          <a:srcRect r="6154"/>
          <a:stretch>
            <a:fillRect/>
          </a:stretch>
        </p:blipFill>
        <p:spPr bwMode="auto">
          <a:xfrm>
            <a:off x="411733" y="4519630"/>
            <a:ext cx="1312545" cy="1167765"/>
          </a:xfrm>
          <a:prstGeom prst="rect">
            <a:avLst/>
          </a:prstGeom>
          <a:noFill/>
          <a:ln w="9525">
            <a:noFill/>
            <a:miter lim="800000"/>
            <a:headEnd/>
            <a:tailEnd/>
          </a:ln>
        </p:spPr>
      </p:pic>
      <p:pic>
        <p:nvPicPr>
          <p:cNvPr id="6" name="Picture 5"/>
          <p:cNvPicPr/>
          <p:nvPr/>
        </p:nvPicPr>
        <p:blipFill>
          <a:blip r:embed="rId6" cstate="print"/>
          <a:srcRect l="6067" t="4663" r="6053" b="6218"/>
          <a:stretch>
            <a:fillRect/>
          </a:stretch>
        </p:blipFill>
        <p:spPr bwMode="auto">
          <a:xfrm>
            <a:off x="2762122" y="4574240"/>
            <a:ext cx="1384935" cy="1113155"/>
          </a:xfrm>
          <a:prstGeom prst="rect">
            <a:avLst/>
          </a:prstGeom>
          <a:noFill/>
          <a:ln w="9525">
            <a:noFill/>
            <a:miter lim="800000"/>
            <a:headEnd/>
            <a:tailEnd/>
          </a:ln>
        </p:spPr>
      </p:pic>
      <p:graphicFrame>
        <p:nvGraphicFramePr>
          <p:cNvPr id="7" name="Object 6"/>
          <p:cNvGraphicFramePr>
            <a:graphicFrameLocks noChangeAspect="1"/>
          </p:cNvGraphicFramePr>
          <p:nvPr>
            <p:extLst>
              <p:ext uri="{D42A27DB-BD31-4B8C-83A1-F6EECF244321}">
                <p14:modId xmlns:p14="http://schemas.microsoft.com/office/powerpoint/2010/main" val="3462349921"/>
              </p:ext>
            </p:extLst>
          </p:nvPr>
        </p:nvGraphicFramePr>
        <p:xfrm>
          <a:off x="5299805" y="4519630"/>
          <a:ext cx="1046162" cy="1108075"/>
        </p:xfrm>
        <a:graphic>
          <a:graphicData uri="http://schemas.openxmlformats.org/presentationml/2006/ole">
            <mc:AlternateContent xmlns:mc="http://schemas.openxmlformats.org/markup-compatibility/2006">
              <mc:Choice xmlns:v="urn:schemas-microsoft-com:vml" Requires="v">
                <p:oleObj spid="_x0000_s4122" name="Bitmap Image" r:id="rId7" imgW="1066667" imgH="1130358" progId="Paint.Picture">
                  <p:embed/>
                </p:oleObj>
              </mc:Choice>
              <mc:Fallback>
                <p:oleObj name="Bitmap Image" r:id="rId7" imgW="1066667" imgH="1130358"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9805" y="4519630"/>
                        <a:ext cx="1046162" cy="110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p:nvPr/>
        </p:nvPicPr>
        <p:blipFill rotWithShape="1">
          <a:blip r:embed="rId9" cstate="print">
            <a:extLst>
              <a:ext uri="{28A0092B-C50C-407E-A947-70E740481C1C}">
                <a14:useLocalDpi xmlns:a14="http://schemas.microsoft.com/office/drawing/2010/main" val="0"/>
              </a:ext>
            </a:extLst>
          </a:blip>
          <a:srcRect l="15429" t="20577" r="71176" b="53763"/>
          <a:stretch/>
        </p:blipFill>
        <p:spPr bwMode="auto">
          <a:xfrm>
            <a:off x="7722584" y="4516705"/>
            <a:ext cx="1055498" cy="1111000"/>
          </a:xfrm>
          <a:prstGeom prst="rect">
            <a:avLst/>
          </a:prstGeom>
          <a:noFill/>
          <a:ln>
            <a:noFill/>
          </a:ln>
          <a:extLst/>
        </p:spPr>
      </p:pic>
    </p:spTree>
    <p:extLst>
      <p:ext uri="{BB962C8B-B14F-4D97-AF65-F5344CB8AC3E}">
        <p14:creationId xmlns:p14="http://schemas.microsoft.com/office/powerpoint/2010/main" val="975536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0810" y="676627"/>
            <a:ext cx="3944620" cy="2385695"/>
          </a:xfrm>
          <a:prstGeom prst="rect">
            <a:avLst/>
          </a:prstGeom>
          <a:noFill/>
        </p:spPr>
      </p:pic>
      <mc:AlternateContent xmlns:mc="http://schemas.openxmlformats.org/markup-compatibility/2006" xmlns:a14="http://schemas.microsoft.com/office/drawing/2010/main">
        <mc:Choice Requires="a14">
          <p:sp>
            <p:nvSpPr>
              <p:cNvPr id="3" name="Rectangle 2"/>
              <p:cNvSpPr/>
              <p:nvPr/>
            </p:nvSpPr>
            <p:spPr>
              <a:xfrm>
                <a:off x="0" y="0"/>
                <a:ext cx="12192000" cy="6740307"/>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Suppose that the source emits +45</a:t>
                </a:r>
                <a14:m>
                  <m:oMath xmlns:m="http://schemas.openxmlformats.org/officeDocument/2006/math">
                    <m:r>
                      <a:rPr lang="en-US" i="1">
                        <a:latin typeface="Cambria Math" panose="02040503050406030204" pitchFamily="18" charset="0"/>
                        <a:cs typeface="Times New Roman" panose="02020603050405020304" pitchFamily="18" charset="0"/>
                      </a:rPr>
                      <m:t>°</m:t>
                    </m:r>
                  </m:oMath>
                </a14:m>
                <a:r>
                  <a:rPr lang="en-US" dirty="0">
                    <a:latin typeface="Times New Roman" panose="02020603050405020304" pitchFamily="18" charset="0"/>
                    <a:cs typeface="Times New Roman" panose="02020603050405020304" pitchFamily="18" charset="0"/>
                  </a:rPr>
                  <a:t> polarized photons with a transverse Gaussian profile instead of a highly collimated beam of photons. The MZI setup shown below is altered such that detector D1 is replaced by a screen, as shown below.</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Which </a:t>
                </a:r>
                <a:r>
                  <a:rPr lang="en-US" dirty="0" smtClean="0">
                    <a:latin typeface="Times New Roman" panose="02020603050405020304" pitchFamily="18" charset="0"/>
                    <a:cs typeface="Times New Roman" panose="02020603050405020304" pitchFamily="18" charset="0"/>
                  </a:rPr>
                  <a:t>one of </a:t>
                </a:r>
                <a:r>
                  <a:rPr lang="en-US" dirty="0">
                    <a:latin typeface="Times New Roman" panose="02020603050405020304" pitchFamily="18" charset="0"/>
                    <a:cs typeface="Times New Roman" panose="02020603050405020304" pitchFamily="18" charset="0"/>
                  </a:rPr>
                  <a:t>the following pictures represents </a:t>
                </a:r>
                <a:r>
                  <a:rPr lang="en-US" dirty="0" smtClean="0">
                    <a:latin typeface="Times New Roman" panose="02020603050405020304" pitchFamily="18" charset="0"/>
                    <a:cs typeface="Times New Roman" panose="02020603050405020304" pitchFamily="18" charset="0"/>
                  </a:rPr>
                  <a:t>the pattern displayed </a:t>
                </a:r>
                <a:r>
                  <a:rPr lang="en-US" dirty="0">
                    <a:latin typeface="Times New Roman" panose="02020603050405020304" pitchFamily="18" charset="0"/>
                    <a:cs typeface="Times New Roman" panose="02020603050405020304" pitchFamily="18" charset="0"/>
                  </a:rPr>
                  <a:t>on the detecting screen after a large number of photons are emitted from the source?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B.                               C.                                          D.                               E. none of the </a:t>
                </a:r>
                <a:r>
                  <a:rPr lang="en-US" dirty="0" smtClean="0">
                    <a:latin typeface="Times New Roman" panose="02020603050405020304" pitchFamily="18" charset="0"/>
                    <a:cs typeface="Times New Roman" panose="02020603050405020304" pitchFamily="18" charset="0"/>
                  </a:rPr>
                  <a:t>above</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(combination of A and C)</a:t>
                </a:r>
                <a:endParaRPr lang="en-US"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0" y="0"/>
                <a:ext cx="12192000" cy="6740307"/>
              </a:xfrm>
              <a:prstGeom prst="rect">
                <a:avLst/>
              </a:prstGeom>
              <a:blipFill rotWithShape="0">
                <a:blip r:embed="rId4"/>
                <a:stretch>
                  <a:fillRect l="-400" t="-452" b="-452"/>
                </a:stretch>
              </a:blipFill>
            </p:spPr>
            <p:txBody>
              <a:bodyPr/>
              <a:lstStyle/>
              <a:p>
                <a:r>
                  <a:rPr lang="en-US">
                    <a:noFill/>
                  </a:rPr>
                  <a:t> </a:t>
                </a:r>
              </a:p>
            </p:txBody>
          </p:sp>
        </mc:Fallback>
      </mc:AlternateContent>
      <p:pic>
        <p:nvPicPr>
          <p:cNvPr id="4" name="Picture 3"/>
          <p:cNvPicPr/>
          <p:nvPr/>
        </p:nvPicPr>
        <p:blipFill>
          <a:blip r:embed="rId5" cstate="print"/>
          <a:srcRect r="6154"/>
          <a:stretch>
            <a:fillRect/>
          </a:stretch>
        </p:blipFill>
        <p:spPr bwMode="auto">
          <a:xfrm>
            <a:off x="411733" y="4510486"/>
            <a:ext cx="1312545" cy="1167765"/>
          </a:xfrm>
          <a:prstGeom prst="rect">
            <a:avLst/>
          </a:prstGeom>
          <a:noFill/>
          <a:ln w="9525">
            <a:noFill/>
            <a:miter lim="800000"/>
            <a:headEnd/>
            <a:tailEnd/>
          </a:ln>
        </p:spPr>
      </p:pic>
      <p:pic>
        <p:nvPicPr>
          <p:cNvPr id="5" name="Picture 4"/>
          <p:cNvPicPr/>
          <p:nvPr/>
        </p:nvPicPr>
        <p:blipFill>
          <a:blip r:embed="rId6" cstate="print"/>
          <a:srcRect l="6067" t="4663" r="6053" b="6218"/>
          <a:stretch>
            <a:fillRect/>
          </a:stretch>
        </p:blipFill>
        <p:spPr bwMode="auto">
          <a:xfrm>
            <a:off x="2762122" y="4565096"/>
            <a:ext cx="1384935" cy="1113155"/>
          </a:xfrm>
          <a:prstGeom prst="rect">
            <a:avLst/>
          </a:prstGeom>
          <a:noFill/>
          <a:ln w="9525">
            <a:noFill/>
            <a:miter lim="800000"/>
            <a:headEnd/>
            <a:tailEnd/>
          </a:ln>
        </p:spPr>
      </p:pic>
      <p:graphicFrame>
        <p:nvGraphicFramePr>
          <p:cNvPr id="6" name="Object 5"/>
          <p:cNvGraphicFramePr>
            <a:graphicFrameLocks noChangeAspect="1"/>
          </p:cNvGraphicFramePr>
          <p:nvPr>
            <p:extLst>
              <p:ext uri="{D42A27DB-BD31-4B8C-83A1-F6EECF244321}">
                <p14:modId xmlns:p14="http://schemas.microsoft.com/office/powerpoint/2010/main" val="3261883800"/>
              </p:ext>
            </p:extLst>
          </p:nvPr>
        </p:nvGraphicFramePr>
        <p:xfrm>
          <a:off x="5299805" y="4510486"/>
          <a:ext cx="1046162" cy="1108075"/>
        </p:xfrm>
        <a:graphic>
          <a:graphicData uri="http://schemas.openxmlformats.org/presentationml/2006/ole">
            <mc:AlternateContent xmlns:mc="http://schemas.openxmlformats.org/markup-compatibility/2006">
              <mc:Choice xmlns:v="urn:schemas-microsoft-com:vml" Requires="v">
                <p:oleObj spid="_x0000_s6168" name="Bitmap Image" r:id="rId7" imgW="1066667" imgH="1130358" progId="Paint.Picture">
                  <p:embed/>
                </p:oleObj>
              </mc:Choice>
              <mc:Fallback>
                <p:oleObj name="Bitmap Image" r:id="rId7" imgW="1066667" imgH="1130358"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9805" y="4510486"/>
                        <a:ext cx="1046162" cy="110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p:nvPr/>
        </p:nvPicPr>
        <p:blipFill rotWithShape="1">
          <a:blip r:embed="rId9" cstate="print">
            <a:extLst>
              <a:ext uri="{28A0092B-C50C-407E-A947-70E740481C1C}">
                <a14:useLocalDpi xmlns:a14="http://schemas.microsoft.com/office/drawing/2010/main" val="0"/>
              </a:ext>
            </a:extLst>
          </a:blip>
          <a:srcRect l="15429" t="20577" r="71176" b="53763"/>
          <a:stretch/>
        </p:blipFill>
        <p:spPr bwMode="auto">
          <a:xfrm>
            <a:off x="7722584" y="4507561"/>
            <a:ext cx="1055498" cy="1111000"/>
          </a:xfrm>
          <a:prstGeom prst="rect">
            <a:avLst/>
          </a:prstGeom>
          <a:noFill/>
          <a:ln>
            <a:noFill/>
          </a:ln>
          <a:extLst/>
        </p:spPr>
      </p:pic>
    </p:spTree>
    <p:extLst>
      <p:ext uri="{BB962C8B-B14F-4D97-AF65-F5344CB8AC3E}">
        <p14:creationId xmlns:p14="http://schemas.microsoft.com/office/powerpoint/2010/main" val="1587008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413"/>
            <a:ext cx="12192000"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Suppose that the source emits </a:t>
            </a:r>
            <a:r>
              <a:rPr lang="en-US" b="1" u="sng" dirty="0" smtClean="0">
                <a:latin typeface="Times New Roman" panose="02020603050405020304" pitchFamily="18" charset="0"/>
                <a:cs typeface="Times New Roman" panose="02020603050405020304" pitchFamily="18" charset="0"/>
              </a:rPr>
              <a:t>VERTICALLY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polarized photons with a transverse Gaussian profile instead of a highly collimated beam of photons. </a:t>
            </a:r>
            <a:r>
              <a:rPr lang="en-US" dirty="0" smtClean="0">
                <a:latin typeface="Times New Roman" panose="02020603050405020304" pitchFamily="18" charset="0"/>
                <a:cs typeface="Times New Roman" panose="02020603050405020304" pitchFamily="18" charset="0"/>
              </a:rPr>
              <a:t>Choose all of the following MZI setups that would display an interference pattern on the detecting screen after </a:t>
            </a:r>
            <a:r>
              <a:rPr lang="en-US" dirty="0">
                <a:latin typeface="Times New Roman" panose="02020603050405020304" pitchFamily="18" charset="0"/>
                <a:cs typeface="Times New Roman" panose="02020603050405020304" pitchFamily="18" charset="0"/>
              </a:rPr>
              <a:t>a large number of photons are emitted from the </a:t>
            </a:r>
            <a:r>
              <a:rPr lang="en-US" dirty="0" smtClean="0">
                <a:latin typeface="Times New Roman" panose="02020603050405020304" pitchFamily="18" charset="0"/>
                <a:cs typeface="Times New Roman" panose="02020603050405020304" pitchFamily="18" charset="0"/>
              </a:rPr>
              <a:t>source.                                       </a:t>
            </a:r>
            <a:endParaRPr lang="en-US" dirty="0">
              <a:latin typeface="Times New Roman" panose="02020603050405020304" pitchFamily="18" charset="0"/>
              <a:cs typeface="Times New Roman" panose="02020603050405020304" pitchFamily="18"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456" y="983424"/>
            <a:ext cx="3721608" cy="2290127"/>
          </a:xfrm>
          <a:prstGeom prst="rect">
            <a:avLst/>
          </a:prstGeom>
          <a:noFill/>
        </p:spPr>
      </p:pic>
      <p:pic>
        <p:nvPicPr>
          <p:cNvPr id="18" name="Picture 17"/>
          <p:cNvPicPr>
            <a:picLocks noChangeAspect="1"/>
          </p:cNvPicPr>
          <p:nvPr/>
        </p:nvPicPr>
        <p:blipFill>
          <a:blip r:embed="rId3"/>
          <a:stretch>
            <a:fillRect/>
          </a:stretch>
        </p:blipFill>
        <p:spPr>
          <a:xfrm>
            <a:off x="0" y="3739644"/>
            <a:ext cx="3941064" cy="2384070"/>
          </a:xfrm>
          <a:prstGeom prst="rect">
            <a:avLst/>
          </a:prstGeom>
        </p:spPr>
      </p:pic>
      <p:pic>
        <p:nvPicPr>
          <p:cNvPr id="20" name="Picture 1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4670" y="3805401"/>
            <a:ext cx="3482657" cy="2613687"/>
          </a:xfrm>
          <a:prstGeom prst="rect">
            <a:avLst/>
          </a:prstGeom>
          <a:noFill/>
        </p:spPr>
      </p:pic>
      <p:sp>
        <p:nvSpPr>
          <p:cNvPr id="21" name="TextBox 20"/>
          <p:cNvSpPr txBox="1"/>
          <p:nvPr/>
        </p:nvSpPr>
        <p:spPr>
          <a:xfrm>
            <a:off x="1344168" y="3273551"/>
            <a:ext cx="484632" cy="369332"/>
          </a:xfrm>
          <a:prstGeom prst="rect">
            <a:avLst/>
          </a:prstGeom>
          <a:noFill/>
        </p:spPr>
        <p:txBody>
          <a:bodyPr wrap="square" rtlCol="0">
            <a:spAutoFit/>
          </a:bodyPr>
          <a:lstStyle/>
          <a:p>
            <a:r>
              <a:rPr lang="en-US" dirty="0" smtClean="0"/>
              <a:t>I</a:t>
            </a:r>
            <a:endParaRPr lang="en-US" dirty="0"/>
          </a:p>
        </p:txBody>
      </p:sp>
      <p:sp>
        <p:nvSpPr>
          <p:cNvPr id="22" name="TextBox 21"/>
          <p:cNvSpPr txBox="1"/>
          <p:nvPr/>
        </p:nvSpPr>
        <p:spPr>
          <a:xfrm>
            <a:off x="918972" y="6318784"/>
            <a:ext cx="484632" cy="369332"/>
          </a:xfrm>
          <a:prstGeom prst="rect">
            <a:avLst/>
          </a:prstGeom>
          <a:noFill/>
        </p:spPr>
        <p:txBody>
          <a:bodyPr wrap="square" rtlCol="0">
            <a:spAutoFit/>
          </a:bodyPr>
          <a:lstStyle/>
          <a:p>
            <a:r>
              <a:rPr lang="en-US" dirty="0" smtClean="0"/>
              <a:t>III</a:t>
            </a:r>
            <a:endParaRPr lang="en-US" dirty="0"/>
          </a:p>
        </p:txBody>
      </p:sp>
      <p:sp>
        <p:nvSpPr>
          <p:cNvPr id="23" name="TextBox 22"/>
          <p:cNvSpPr txBox="1"/>
          <p:nvPr/>
        </p:nvSpPr>
        <p:spPr>
          <a:xfrm>
            <a:off x="5707380" y="3294837"/>
            <a:ext cx="484632" cy="369332"/>
          </a:xfrm>
          <a:prstGeom prst="rect">
            <a:avLst/>
          </a:prstGeom>
          <a:noFill/>
        </p:spPr>
        <p:txBody>
          <a:bodyPr wrap="square" rtlCol="0">
            <a:spAutoFit/>
          </a:bodyPr>
          <a:lstStyle/>
          <a:p>
            <a:r>
              <a:rPr lang="en-US" dirty="0" smtClean="0"/>
              <a:t>II</a:t>
            </a:r>
            <a:endParaRPr lang="en-US" dirty="0"/>
          </a:p>
        </p:txBody>
      </p:sp>
      <p:sp>
        <p:nvSpPr>
          <p:cNvPr id="24" name="TextBox 23"/>
          <p:cNvSpPr txBox="1"/>
          <p:nvPr/>
        </p:nvSpPr>
        <p:spPr>
          <a:xfrm>
            <a:off x="5611365" y="6375654"/>
            <a:ext cx="484632" cy="369332"/>
          </a:xfrm>
          <a:prstGeom prst="rect">
            <a:avLst/>
          </a:prstGeom>
          <a:noFill/>
        </p:spPr>
        <p:txBody>
          <a:bodyPr wrap="square" rtlCol="0">
            <a:spAutoFit/>
          </a:bodyPr>
          <a:lstStyle/>
          <a:p>
            <a:r>
              <a:rPr lang="en-US" dirty="0" smtClean="0"/>
              <a:t>IV</a:t>
            </a:r>
            <a:endParaRPr lang="en-US" dirty="0"/>
          </a:p>
        </p:txBody>
      </p:sp>
      <p:sp>
        <p:nvSpPr>
          <p:cNvPr id="25" name="TextBox 24"/>
          <p:cNvSpPr txBox="1"/>
          <p:nvPr/>
        </p:nvSpPr>
        <p:spPr>
          <a:xfrm>
            <a:off x="9253728" y="2159134"/>
            <a:ext cx="2487168" cy="2031325"/>
          </a:xfrm>
          <a:prstGeom prst="rect">
            <a:avLst/>
          </a:prstGeom>
          <a:noFill/>
        </p:spPr>
        <p:txBody>
          <a:bodyPr wrap="square" rtlCol="0">
            <a:spAutoFit/>
          </a:bodyPr>
          <a:lstStyle/>
          <a:p>
            <a:pPr marL="342900" indent="-342900">
              <a:buAutoNum type="alphaUcPeriod"/>
            </a:pPr>
            <a:r>
              <a:rPr lang="en-US" dirty="0" smtClean="0">
                <a:latin typeface="Times New Roman" panose="02020603050405020304" pitchFamily="18" charset="0"/>
                <a:cs typeface="Times New Roman" panose="02020603050405020304" pitchFamily="18" charset="0"/>
              </a:rPr>
              <a:t>I only  </a:t>
            </a:r>
          </a:p>
          <a:p>
            <a:pPr marL="342900" indent="-342900">
              <a:buAutoNum type="alphaUcPeriod"/>
            </a:pPr>
            <a:r>
              <a:rPr lang="en-US" dirty="0" smtClean="0">
                <a:latin typeface="Times New Roman" panose="02020603050405020304" pitchFamily="18" charset="0"/>
                <a:cs typeface="Times New Roman" panose="02020603050405020304" pitchFamily="18" charset="0"/>
              </a:rPr>
              <a:t>I and IV only</a:t>
            </a:r>
          </a:p>
          <a:p>
            <a:pPr marL="342900" indent="-342900">
              <a:buAutoNum type="alphaUcPeriod"/>
            </a:pPr>
            <a:r>
              <a:rPr lang="en-US" dirty="0" smtClean="0">
                <a:latin typeface="Times New Roman" panose="02020603050405020304" pitchFamily="18" charset="0"/>
                <a:cs typeface="Times New Roman" panose="02020603050405020304" pitchFamily="18" charset="0"/>
              </a:rPr>
              <a:t> II and IV only</a:t>
            </a:r>
          </a:p>
          <a:p>
            <a:pPr marL="342900" indent="-342900">
              <a:buAutoNum type="alphaUcPeriod"/>
            </a:pPr>
            <a:r>
              <a:rPr lang="en-US" dirty="0" smtClean="0">
                <a:solidFill>
                  <a:srgbClr val="FF0000"/>
                </a:solidFill>
                <a:latin typeface="Times New Roman" panose="02020603050405020304" pitchFamily="18" charset="0"/>
                <a:cs typeface="Times New Roman" panose="02020603050405020304" pitchFamily="18" charset="0"/>
              </a:rPr>
              <a:t>II, III, and IV only</a:t>
            </a:r>
          </a:p>
          <a:p>
            <a:pPr marL="342900" indent="-342900">
              <a:buAutoNum type="alphaUcPeriod"/>
            </a:pPr>
            <a:r>
              <a:rPr lang="en-US" dirty="0" smtClean="0">
                <a:latin typeface="Times New Roman" panose="02020603050405020304" pitchFamily="18" charset="0"/>
                <a:cs typeface="Times New Roman" panose="02020603050405020304" pitchFamily="18" charset="0"/>
              </a:rPr>
              <a:t>All of the above </a:t>
            </a:r>
          </a:p>
          <a:p>
            <a:pPr marL="342900" indent="-342900">
              <a:buAutoNum type="alphaUcPeriod"/>
            </a:pPr>
            <a:endParaRPr lang="en-US" dirty="0" smtClean="0"/>
          </a:p>
          <a:p>
            <a:pPr marL="342900" indent="-342900">
              <a:buAutoNum type="alphaUcPeriod"/>
            </a:pPr>
            <a:endParaRPr lang="en-US" dirty="0"/>
          </a:p>
        </p:txBody>
      </p:sp>
      <p:pic>
        <p:nvPicPr>
          <p:cNvPr id="33" name="Picture 32"/>
          <p:cNvPicPr>
            <a:picLocks noChangeAspect="1"/>
          </p:cNvPicPr>
          <p:nvPr/>
        </p:nvPicPr>
        <p:blipFill>
          <a:blip r:embed="rId5"/>
          <a:stretch>
            <a:fillRect/>
          </a:stretch>
        </p:blipFill>
        <p:spPr>
          <a:xfrm>
            <a:off x="4405675" y="1112332"/>
            <a:ext cx="3572674" cy="2161219"/>
          </a:xfrm>
          <a:prstGeom prst="rect">
            <a:avLst/>
          </a:prstGeom>
        </p:spPr>
      </p:pic>
    </p:spTree>
    <p:extLst>
      <p:ext uri="{BB962C8B-B14F-4D97-AF65-F5344CB8AC3E}">
        <p14:creationId xmlns:p14="http://schemas.microsoft.com/office/powerpoint/2010/main" val="2614649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4155" y="3149156"/>
            <a:ext cx="4123690" cy="3430905"/>
          </a:xfrm>
          <a:prstGeom prst="rect">
            <a:avLst/>
          </a:prstGeom>
          <a:noFill/>
        </p:spPr>
      </p:pic>
      <mc:AlternateContent xmlns:mc="http://schemas.openxmlformats.org/markup-compatibility/2006" xmlns:a14="http://schemas.microsoft.com/office/drawing/2010/main">
        <mc:Choice Requires="a14">
          <p:sp>
            <p:nvSpPr>
              <p:cNvPr id="3" name="TextBox 2"/>
              <p:cNvSpPr txBox="1"/>
              <p:nvPr/>
            </p:nvSpPr>
            <p:spPr>
              <a:xfrm>
                <a:off x="0" y="228600"/>
                <a:ext cx="12192000" cy="286232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Choose all of the following statements that are correct about the phase shifts of a single photon state propagating through the MZI setup shown below:</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 The component of photon state propagating through the U path undergoes a phase shift of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oMath>
                </a14:m>
                <a:r>
                  <a:rPr lang="en-US" dirty="0" smtClean="0">
                    <a:latin typeface="Times New Roman" panose="02020603050405020304" pitchFamily="18" charset="0"/>
                    <a:cs typeface="Times New Roman" panose="02020603050405020304" pitchFamily="18" charset="0"/>
                  </a:rPr>
                  <a:t> when it reaches D1.</a:t>
                </a:r>
              </a:p>
              <a:p>
                <a:r>
                  <a:rPr lang="en-US" dirty="0" smtClean="0">
                    <a:latin typeface="Times New Roman" panose="02020603050405020304" pitchFamily="18" charset="0"/>
                    <a:cs typeface="Times New Roman" panose="02020603050405020304" pitchFamily="18" charset="0"/>
                  </a:rPr>
                  <a:t>(II) The component of photon state propagating through the L path undergoes a phase shift of </a:t>
                </a:r>
                <a14:m>
                  <m:oMath xmlns:m="http://schemas.openxmlformats.org/officeDocument/2006/math">
                    <m:r>
                      <a:rPr lang="en-US" b="0" i="1" smtClean="0">
                        <a:latin typeface="Cambria Math" panose="02040503050406030204" pitchFamily="18" charset="0"/>
                        <a:ea typeface="Cambria Math" panose="02040503050406030204" pitchFamily="18" charset="0"/>
                      </a:rPr>
                      <m:t>𝜋</m:t>
                    </m:r>
                  </m:oMath>
                </a14:m>
                <a:r>
                  <a:rPr lang="en-US" dirty="0" smtClean="0">
                    <a:latin typeface="Times New Roman" panose="02020603050405020304" pitchFamily="18" charset="0"/>
                    <a:cs typeface="Times New Roman" panose="02020603050405020304" pitchFamily="18" charset="0"/>
                  </a:rPr>
                  <a:t> when it reaches D1.</a:t>
                </a:r>
              </a:p>
              <a:p>
                <a:r>
                  <a:rPr lang="en-US" dirty="0" smtClean="0">
                    <a:latin typeface="Times New Roman" panose="02020603050405020304" pitchFamily="18" charset="0"/>
                    <a:cs typeface="Times New Roman" panose="02020603050405020304" pitchFamily="18" charset="0"/>
                  </a:rPr>
                  <a:t>(III) The component of photon state propagating through the L path undergoes a phase shift of </a:t>
                </a:r>
                <a14:m>
                  <m:oMath xmlns:m="http://schemas.openxmlformats.org/officeDocument/2006/math">
                    <m:r>
                      <a:rPr lang="en-US" b="0" i="1" smtClean="0">
                        <a:latin typeface="Cambria Math" panose="02040503050406030204" pitchFamily="18" charset="0"/>
                        <a:ea typeface="Cambria Math" panose="02040503050406030204" pitchFamily="18" charset="0"/>
                      </a:rPr>
                      <m:t>𝜋</m:t>
                    </m:r>
                  </m:oMath>
                </a14:m>
                <a:r>
                  <a:rPr lang="en-US" dirty="0" smtClean="0">
                    <a:latin typeface="Times New Roman" panose="02020603050405020304" pitchFamily="18" charset="0"/>
                    <a:cs typeface="Times New Roman" panose="02020603050405020304" pitchFamily="18" charset="0"/>
                  </a:rPr>
                  <a:t> when it reaches D2.</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 (I) only  B.  (I) and (II) only  </a:t>
                </a:r>
                <a:r>
                  <a:rPr lang="en-US" dirty="0" smtClean="0">
                    <a:solidFill>
                      <a:srgbClr val="FF0000"/>
                    </a:solidFill>
                    <a:latin typeface="Times New Roman" panose="02020603050405020304" pitchFamily="18" charset="0"/>
                    <a:cs typeface="Times New Roman" panose="02020603050405020304" pitchFamily="18" charset="0"/>
                  </a:rPr>
                  <a:t>C. (I) and (III) only  </a:t>
                </a:r>
                <a:r>
                  <a:rPr lang="en-US" dirty="0" smtClean="0">
                    <a:latin typeface="Times New Roman" panose="02020603050405020304" pitchFamily="18" charset="0"/>
                    <a:cs typeface="Times New Roman" panose="02020603050405020304" pitchFamily="18" charset="0"/>
                  </a:rPr>
                  <a:t>D.  (II) and (III) only  E.  All of the above</a:t>
                </a:r>
                <a:endParaRPr lang="en-US"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0" y="228600"/>
                <a:ext cx="12192000" cy="2862322"/>
              </a:xfrm>
              <a:prstGeom prst="rect">
                <a:avLst/>
              </a:prstGeom>
              <a:blipFill rotWithShape="0">
                <a:blip r:embed="rId3"/>
                <a:stretch>
                  <a:fillRect l="-400" t="-1279" b="-2345"/>
                </a:stretch>
              </a:blipFill>
            </p:spPr>
            <p:txBody>
              <a:bodyPr/>
              <a:lstStyle/>
              <a:p>
                <a:r>
                  <a:rPr lang="en-US">
                    <a:noFill/>
                  </a:rPr>
                  <a:t> </a:t>
                </a:r>
              </a:p>
            </p:txBody>
          </p:sp>
        </mc:Fallback>
      </mc:AlternateContent>
    </p:spTree>
    <p:extLst>
      <p:ext uri="{BB962C8B-B14F-4D97-AF65-F5344CB8AC3E}">
        <p14:creationId xmlns:p14="http://schemas.microsoft.com/office/powerpoint/2010/main" val="20619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457200"/>
                <a:ext cx="12192000" cy="563231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the setup shown below, a beam of light of intensity </a:t>
                </a:r>
                <a14:m>
                  <m:oMath xmlns:m="http://schemas.openxmlformats.org/officeDocument/2006/math">
                    <m:r>
                      <a:rPr lang="en-US" i="1" dirty="0" smtClean="0">
                        <a:latin typeface="Cambria Math" panose="02040503050406030204" pitchFamily="18" charset="0"/>
                      </a:rPr>
                      <m:t>𝐼</m:t>
                    </m:r>
                  </m:oMath>
                </a14:m>
                <a:r>
                  <a:rPr lang="en-US" dirty="0" smtClean="0">
                    <a:latin typeface="Times New Roman" panose="02020603050405020304" pitchFamily="18" charset="0"/>
                    <a:cs typeface="Times New Roman" panose="02020603050405020304" pitchFamily="18" charset="0"/>
                  </a:rPr>
                  <a:t> is sent through the MZI. Choose all of the following statements that are correct about the intensity of light at the detectors D1 and D2: </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400050" indent="-400050">
                  <a:buAutoNum type="romanUcParenBoth"/>
                </a:pPr>
                <a:r>
                  <a:rPr lang="en-US" dirty="0" smtClean="0">
                    <a:latin typeface="Times New Roman" panose="02020603050405020304" pitchFamily="18" charset="0"/>
                    <a:cs typeface="Times New Roman" panose="02020603050405020304" pitchFamily="18" charset="0"/>
                  </a:rPr>
                  <a:t>The intensity of light reaching detector D1 is </a:t>
                </a:r>
                <a14:m>
                  <m:oMath xmlns:m="http://schemas.openxmlformats.org/officeDocument/2006/math">
                    <m:r>
                      <a:rPr lang="en-US" i="1" dirty="0" smtClean="0">
                        <a:latin typeface="Cambria Math" panose="02040503050406030204" pitchFamily="18" charset="0"/>
                        <a:cs typeface="Times New Roman" panose="02020603050405020304" pitchFamily="18" charset="0"/>
                      </a:rPr>
                      <m:t>𝐼</m:t>
                    </m:r>
                    <m:r>
                      <a:rPr lang="en-US" i="1" dirty="0" smtClean="0">
                        <a:latin typeface="Cambria Math" panose="02040503050406030204" pitchFamily="18" charset="0"/>
                        <a:cs typeface="Times New Roman" panose="02020603050405020304" pitchFamily="18" charset="0"/>
                      </a:rPr>
                      <m:t>/2</m:t>
                    </m:r>
                  </m:oMath>
                </a14:m>
                <a:r>
                  <a:rPr lang="en-US" dirty="0" smtClean="0">
                    <a:latin typeface="Times New Roman" panose="02020603050405020304" pitchFamily="18" charset="0"/>
                    <a:cs typeface="Times New Roman" panose="02020603050405020304" pitchFamily="18" charset="0"/>
                  </a:rPr>
                  <a:t>.</a:t>
                </a:r>
              </a:p>
              <a:p>
                <a:pPr marL="400050" indent="-400050">
                  <a:buAutoNum type="romanUcParenBoth"/>
                </a:pPr>
                <a:r>
                  <a:rPr lang="en-US" dirty="0" smtClean="0">
                    <a:latin typeface="Times New Roman" panose="02020603050405020304" pitchFamily="18" charset="0"/>
                    <a:cs typeface="Times New Roman" panose="02020603050405020304" pitchFamily="18" charset="0"/>
                  </a:rPr>
                  <a:t>The intensity of light reaching detector D1 is </a:t>
                </a:r>
                <a14:m>
                  <m:oMath xmlns:m="http://schemas.openxmlformats.org/officeDocument/2006/math">
                    <m:r>
                      <a:rPr lang="en-US" i="1" dirty="0" smtClean="0">
                        <a:latin typeface="Cambria Math" panose="02040503050406030204" pitchFamily="18" charset="0"/>
                        <a:cs typeface="Times New Roman" panose="02020603050405020304" pitchFamily="18" charset="0"/>
                      </a:rPr>
                      <m:t>𝐼</m:t>
                    </m:r>
                  </m:oMath>
                </a14:m>
                <a:r>
                  <a:rPr lang="en-US" dirty="0" smtClean="0">
                    <a:latin typeface="Times New Roman" panose="02020603050405020304" pitchFamily="18" charset="0"/>
                    <a:cs typeface="Times New Roman" panose="02020603050405020304" pitchFamily="18" charset="0"/>
                  </a:rPr>
                  <a:t>.</a:t>
                </a:r>
              </a:p>
              <a:p>
                <a:pPr marL="400050" indent="-400050">
                  <a:buAutoNum type="romanUcParenBoth"/>
                </a:pPr>
                <a:r>
                  <a:rPr lang="en-US" dirty="0" smtClean="0">
                    <a:latin typeface="Times New Roman" panose="02020603050405020304" pitchFamily="18" charset="0"/>
                    <a:cs typeface="Times New Roman" panose="02020603050405020304" pitchFamily="18" charset="0"/>
                  </a:rPr>
                  <a:t>The intensity of light reaching detector D2 is </a:t>
                </a:r>
                <a14:m>
                  <m:oMath xmlns:m="http://schemas.openxmlformats.org/officeDocument/2006/math">
                    <m:r>
                      <a:rPr lang="en-US" i="1" dirty="0" smtClean="0">
                        <a:latin typeface="Cambria Math" panose="02040503050406030204" pitchFamily="18" charset="0"/>
                        <a:cs typeface="Times New Roman" panose="02020603050405020304" pitchFamily="18" charset="0"/>
                      </a:rPr>
                      <m:t>𝐼</m:t>
                    </m:r>
                    <m:r>
                      <a:rPr lang="en-US" i="1" dirty="0" smtClean="0">
                        <a:latin typeface="Cambria Math" panose="02040503050406030204" pitchFamily="18" charset="0"/>
                        <a:cs typeface="Times New Roman" panose="02020603050405020304" pitchFamily="18" charset="0"/>
                      </a:rPr>
                      <m:t>/2</m:t>
                    </m:r>
                  </m:oMath>
                </a14:m>
                <a:r>
                  <a:rPr lang="en-US" dirty="0" smtClean="0">
                    <a:latin typeface="Times New Roman" panose="02020603050405020304" pitchFamily="18" charset="0"/>
                    <a:cs typeface="Times New Roman" panose="02020603050405020304" pitchFamily="18" charset="0"/>
                  </a:rPr>
                  <a:t>.</a:t>
                </a:r>
              </a:p>
              <a:p>
                <a:pPr marL="400050" indent="-400050">
                  <a:buAutoNum type="romanUcParenBoth"/>
                </a:pPr>
                <a:r>
                  <a:rPr lang="en-US" dirty="0" smtClean="0">
                    <a:latin typeface="Times New Roman" panose="02020603050405020304" pitchFamily="18" charset="0"/>
                    <a:cs typeface="Times New Roman" panose="02020603050405020304" pitchFamily="18" charset="0"/>
                  </a:rPr>
                  <a:t>The intensity of light reaching detector D2 is 0.</a:t>
                </a:r>
              </a:p>
              <a:p>
                <a:pPr marL="400050" indent="-400050">
                  <a:buAutoNum type="romanUcParenBoth"/>
                </a:pPr>
                <a:endParaRPr lang="en-US" dirty="0">
                  <a:latin typeface="Times New Roman" panose="02020603050405020304" pitchFamily="18" charset="0"/>
                  <a:cs typeface="Times New Roman" panose="02020603050405020304" pitchFamily="18" charset="0"/>
                </a:endParaRPr>
              </a:p>
              <a:p>
                <a:pPr marL="400050" indent="-400050">
                  <a:buAutoNum type="romanUcParenBoth"/>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 I only 		 B. II only  	C. I and III only		 D. I and IV only 		</a:t>
                </a:r>
                <a:r>
                  <a:rPr lang="en-US" dirty="0" smtClean="0">
                    <a:solidFill>
                      <a:srgbClr val="FF0000"/>
                    </a:solidFill>
                    <a:latin typeface="Times New Roman" panose="02020603050405020304" pitchFamily="18" charset="0"/>
                    <a:cs typeface="Times New Roman" panose="02020603050405020304" pitchFamily="18" charset="0"/>
                  </a:rPr>
                  <a:t> E.  II and IV only  </a:t>
                </a:r>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0" y="457200"/>
                <a:ext cx="12192000" cy="5632311"/>
              </a:xfrm>
              <a:prstGeom prst="rect">
                <a:avLst/>
              </a:prstGeom>
              <a:blipFill rotWithShape="0">
                <a:blip r:embed="rId2"/>
                <a:stretch>
                  <a:fillRect l="-400" t="-541" b="-758"/>
                </a:stretch>
              </a:blipFill>
            </p:spPr>
            <p:txBody>
              <a:bodyPr/>
              <a:lstStyle/>
              <a:p>
                <a:r>
                  <a:rPr lang="en-US">
                    <a:noFill/>
                  </a:rPr>
                  <a:t> </a:t>
                </a:r>
              </a:p>
            </p:txBody>
          </p:sp>
        </mc:Fallback>
      </mc:AlternateContent>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7986" y="1096234"/>
            <a:ext cx="3648766" cy="2762534"/>
          </a:xfrm>
          <a:prstGeom prst="rect">
            <a:avLst/>
          </a:prstGeom>
          <a:noFill/>
        </p:spPr>
      </p:pic>
    </p:spTree>
    <p:extLst>
      <p:ext uri="{BB962C8B-B14F-4D97-AF65-F5344CB8AC3E}">
        <p14:creationId xmlns:p14="http://schemas.microsoft.com/office/powerpoint/2010/main" val="331937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4155" y="3149156"/>
            <a:ext cx="4123690" cy="3430905"/>
          </a:xfrm>
          <a:prstGeom prst="rect">
            <a:avLst/>
          </a:prstGeom>
          <a:noFill/>
        </p:spPr>
      </p:pic>
      <mc:AlternateContent xmlns:mc="http://schemas.openxmlformats.org/markup-compatibility/2006" xmlns:a14="http://schemas.microsoft.com/office/drawing/2010/main">
        <mc:Choice Requires="a14">
          <p:sp>
            <p:nvSpPr>
              <p:cNvPr id="3" name="TextBox 2"/>
              <p:cNvSpPr txBox="1"/>
              <p:nvPr/>
            </p:nvSpPr>
            <p:spPr>
              <a:xfrm>
                <a:off x="484632" y="283464"/>
                <a:ext cx="11393424" cy="286232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Choose all of the following statements that are correct about a source that emits a large number of single photons (</a:t>
                </a:r>
                <a14:m>
                  <m:oMath xmlns:m="http://schemas.openxmlformats.org/officeDocument/2006/math">
                    <m:r>
                      <a:rPr lang="en-US" i="1" dirty="0" smtClean="0">
                        <a:latin typeface="Cambria Math" panose="02040503050406030204" pitchFamily="18" charset="0"/>
                        <a:cs typeface="Times New Roman" panose="02020603050405020304" pitchFamily="18" charset="0"/>
                      </a:rPr>
                      <m:t>𝑁</m:t>
                    </m:r>
                  </m:oMath>
                </a14:m>
                <a:r>
                  <a:rPr lang="en-US" dirty="0" smtClean="0">
                    <a:latin typeface="Times New Roman" panose="02020603050405020304" pitchFamily="18" charset="0"/>
                    <a:cs typeface="Times New Roman" panose="02020603050405020304" pitchFamily="18" charset="0"/>
                  </a:rPr>
                  <a:t>) one at a time in figure shown below:</a:t>
                </a:r>
              </a:p>
              <a:p>
                <a:endParaRPr lang="en-US" dirty="0">
                  <a:latin typeface="Times New Roman" panose="02020603050405020304" pitchFamily="18" charset="0"/>
                  <a:cs typeface="Times New Roman" panose="02020603050405020304" pitchFamily="18" charset="0"/>
                </a:endParaRPr>
              </a:p>
              <a:p>
                <a:pPr marL="400050" indent="-400050">
                  <a:buAutoNum type="romanUcParenBoth"/>
                </a:pPr>
                <a:r>
                  <a:rPr lang="en-US" dirty="0" smtClean="0">
                    <a:latin typeface="Times New Roman" panose="02020603050405020304" pitchFamily="18" charset="0"/>
                    <a:cs typeface="Times New Roman" panose="02020603050405020304" pitchFamily="18" charset="0"/>
                  </a:rPr>
                  <a:t>The number of photons arriving at D1 is approximately </a:t>
                </a:r>
                <a14:m>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/2</m:t>
                    </m:r>
                  </m:oMath>
                </a14:m>
                <a:r>
                  <a:rPr lang="en-US" dirty="0" smtClean="0">
                    <a:latin typeface="Times New Roman" panose="02020603050405020304" pitchFamily="18" charset="0"/>
                    <a:cs typeface="Times New Roman" panose="02020603050405020304" pitchFamily="18" charset="0"/>
                  </a:rPr>
                  <a:t>.</a:t>
                </a:r>
              </a:p>
              <a:p>
                <a:pPr marL="400050" indent="-400050">
                  <a:buAutoNum type="romanUcParenBoth"/>
                </a:pPr>
                <a:r>
                  <a:rPr lang="en-US" dirty="0" smtClean="0">
                    <a:latin typeface="Times New Roman" panose="02020603050405020304" pitchFamily="18" charset="0"/>
                    <a:cs typeface="Times New Roman" panose="02020603050405020304" pitchFamily="18" charset="0"/>
                  </a:rPr>
                  <a:t>The number of photons arriving at D2 is approximately 0.</a:t>
                </a:r>
              </a:p>
              <a:p>
                <a:pPr marL="400050" indent="-400050">
                  <a:buAutoNum type="romanUcParenBoth"/>
                </a:pPr>
                <a:r>
                  <a:rPr lang="en-US" dirty="0" smtClean="0">
                    <a:latin typeface="Times New Roman" panose="02020603050405020304" pitchFamily="18" charset="0"/>
                    <a:cs typeface="Times New Roman" panose="02020603050405020304" pitchFamily="18" charset="0"/>
                  </a:rPr>
                  <a:t>The number of photons arriving at D2 is approximately </a:t>
                </a:r>
                <a14:m>
                  <m:oMath xmlns:m="http://schemas.openxmlformats.org/officeDocument/2006/math">
                    <m:r>
                      <a:rPr lang="en-US" i="1" dirty="0" smtClean="0">
                        <a:latin typeface="Cambria Math" panose="02040503050406030204" pitchFamily="18" charset="0"/>
                      </a:rPr>
                      <m:t>𝑁</m:t>
                    </m:r>
                    <m:r>
                      <a:rPr lang="en-US" i="1" dirty="0" smtClean="0">
                        <a:latin typeface="Cambria Math" panose="02040503050406030204" pitchFamily="18" charset="0"/>
                      </a:rPr>
                      <m:t>/2</m:t>
                    </m:r>
                  </m:oMath>
                </a14:m>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 (I) only        </a:t>
                </a:r>
                <a:r>
                  <a:rPr lang="en-US" dirty="0" smtClean="0">
                    <a:solidFill>
                      <a:srgbClr val="FF0000"/>
                    </a:solidFill>
                    <a:latin typeface="Times New Roman" panose="02020603050405020304" pitchFamily="18" charset="0"/>
                    <a:cs typeface="Times New Roman" panose="02020603050405020304" pitchFamily="18" charset="0"/>
                  </a:rPr>
                  <a:t>B. (II) only           </a:t>
                </a:r>
                <a:r>
                  <a:rPr lang="en-US" dirty="0" smtClean="0">
                    <a:latin typeface="Times New Roman" panose="02020603050405020304" pitchFamily="18" charset="0"/>
                    <a:cs typeface="Times New Roman" panose="02020603050405020304" pitchFamily="18" charset="0"/>
                  </a:rPr>
                  <a:t>C. (III) only          D. (I) and (II) only              E. (I) and (III) only</a:t>
                </a:r>
              </a:p>
              <a:p>
                <a:pPr marL="400050" indent="-400050">
                  <a:buAutoNum type="romanUcParenBoth"/>
                </a:pPr>
                <a:endParaRPr lang="en-US" dirty="0"/>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84632" y="283464"/>
                <a:ext cx="11393424" cy="2862322"/>
              </a:xfrm>
              <a:prstGeom prst="rect">
                <a:avLst/>
              </a:prstGeom>
              <a:blipFill rotWithShape="0">
                <a:blip r:embed="rId3"/>
                <a:stretch>
                  <a:fillRect l="-482" t="-1279"/>
                </a:stretch>
              </a:blipFill>
            </p:spPr>
            <p:txBody>
              <a:bodyPr/>
              <a:lstStyle/>
              <a:p>
                <a:r>
                  <a:rPr lang="en-US">
                    <a:noFill/>
                  </a:rPr>
                  <a:t> </a:t>
                </a:r>
              </a:p>
            </p:txBody>
          </p:sp>
        </mc:Fallback>
      </mc:AlternateContent>
    </p:spTree>
    <p:extLst>
      <p:ext uri="{BB962C8B-B14F-4D97-AF65-F5344CB8AC3E}">
        <p14:creationId xmlns:p14="http://schemas.microsoft.com/office/powerpoint/2010/main" val="3335283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4"/>
          <p:cNvSpPr>
            <a:spLocks noChangeArrowheads="1"/>
          </p:cNvSpPr>
          <p:nvPr/>
        </p:nvSpPr>
        <p:spPr bwMode="auto">
          <a:xfrm>
            <a:off x="5084410" y="1764474"/>
            <a:ext cx="1088838" cy="307281"/>
          </a:xfrm>
          <a:prstGeom prst="rightArrow">
            <a:avLst>
              <a:gd name="adj1" fmla="val 50000"/>
              <a:gd name="adj2" fmla="val 80952"/>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9939" y="1028282"/>
            <a:ext cx="2241725" cy="1678341"/>
          </a:xfrm>
          <a:prstGeom prst="rect">
            <a:avLst/>
          </a:prstGeom>
          <a:noFill/>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4170" y="946340"/>
            <a:ext cx="2324989" cy="1760283"/>
          </a:xfrm>
          <a:prstGeom prst="rect">
            <a:avLst/>
          </a:prstGeom>
          <a:noFill/>
        </p:spPr>
      </p:pic>
      <p:sp>
        <p:nvSpPr>
          <p:cNvPr id="5" name="TextBox 4"/>
          <p:cNvSpPr txBox="1"/>
          <p:nvPr/>
        </p:nvSpPr>
        <p:spPr>
          <a:xfrm>
            <a:off x="109728" y="3054096"/>
            <a:ext cx="11914632" cy="341632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Choose all of the following statements that are correct about the setup in which </a:t>
            </a:r>
            <a:r>
              <a:rPr lang="en-US" dirty="0">
                <a:latin typeface="Times New Roman" panose="02020603050405020304" pitchFamily="18" charset="0"/>
                <a:cs typeface="Times New Roman" panose="02020603050405020304" pitchFamily="18" charset="0"/>
              </a:rPr>
              <a:t>BS2 is suddenly removed </a:t>
            </a:r>
            <a:r>
              <a:rPr lang="en-US" dirty="0" smtClean="0">
                <a:latin typeface="Times New Roman" panose="02020603050405020304" pitchFamily="18" charset="0"/>
                <a:cs typeface="Times New Roman" panose="02020603050405020304" pitchFamily="18" charset="0"/>
              </a:rPr>
              <a:t>after the photon has already passed through BS1 (but has not arrived at the location of BS2) :</a:t>
            </a:r>
          </a:p>
          <a:p>
            <a:endParaRPr lang="en-US" dirty="0">
              <a:latin typeface="Times New Roman" panose="02020603050405020304" pitchFamily="18" charset="0"/>
              <a:cs typeface="Times New Roman" panose="02020603050405020304" pitchFamily="18" charset="0"/>
            </a:endParaRPr>
          </a:p>
          <a:p>
            <a:pPr marL="400050" indent="-400050">
              <a:buAutoNum type="romanUcParenBoth"/>
            </a:pPr>
            <a:r>
              <a:rPr lang="en-US" dirty="0" smtClean="0">
                <a:latin typeface="Times New Roman" panose="02020603050405020304" pitchFamily="18" charset="0"/>
                <a:cs typeface="Times New Roman" panose="02020603050405020304" pitchFamily="18" charset="0"/>
              </a:rPr>
              <a:t>D1 and D2 each have a 50% probability of registering the photon.</a:t>
            </a:r>
          </a:p>
          <a:p>
            <a:pPr marL="400050" indent="-400050">
              <a:buAutoNum type="romanUcParenBoth"/>
            </a:pPr>
            <a:r>
              <a:rPr lang="en-US" dirty="0" smtClean="0">
                <a:latin typeface="Times New Roman" panose="02020603050405020304" pitchFamily="18" charset="0"/>
                <a:cs typeface="Times New Roman" panose="02020603050405020304" pitchFamily="18" charset="0"/>
              </a:rPr>
              <a:t>Instantaneously after BS2 is removed, the photon state collapses to either the U or L path state.</a:t>
            </a:r>
          </a:p>
          <a:p>
            <a:pPr marL="400050" indent="-400050">
              <a:buAutoNum type="romanUcParenBoth"/>
            </a:pPr>
            <a:r>
              <a:rPr lang="en-US" dirty="0" smtClean="0">
                <a:latin typeface="Times New Roman" panose="02020603050405020304" pitchFamily="18" charset="0"/>
                <a:cs typeface="Times New Roman" panose="02020603050405020304" pitchFamily="18" charset="0"/>
              </a:rPr>
              <a:t>After BS2 is removed, the photon state remains in a superposition state of the U and L path states until the photon is detected at one of the detectors.</a:t>
            </a:r>
          </a:p>
          <a:p>
            <a:pPr marL="400050" indent="-400050">
              <a:buAutoNum type="romanUcParenBoth"/>
            </a:pPr>
            <a:endParaRPr lang="en-US" dirty="0">
              <a:latin typeface="Times New Roman" panose="02020603050405020304" pitchFamily="18" charset="0"/>
              <a:cs typeface="Times New Roman" panose="02020603050405020304" pitchFamily="18" charset="0"/>
            </a:endParaRPr>
          </a:p>
          <a:p>
            <a:pPr marL="400050" indent="-400050">
              <a:buAutoNum type="romanUcParenBoth"/>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 (I) only      B. (II) only           C. (III) only             D. (I) and (II) only                </a:t>
            </a:r>
            <a:r>
              <a:rPr lang="en-US" dirty="0" smtClean="0">
                <a:solidFill>
                  <a:srgbClr val="FF0000"/>
                </a:solidFill>
                <a:latin typeface="Times New Roman" panose="02020603050405020304" pitchFamily="18" charset="0"/>
                <a:cs typeface="Times New Roman" panose="02020603050405020304" pitchFamily="18" charset="0"/>
              </a:rPr>
              <a:t>E. (I) and (III) only  </a:t>
            </a:r>
          </a:p>
          <a:p>
            <a:pPr marL="400050" indent="-400050">
              <a:buAutoNum type="romanUcParenBoth"/>
            </a:pPr>
            <a:endParaRPr lang="en-US" dirty="0"/>
          </a:p>
          <a:p>
            <a:endParaRPr lang="en-US" dirty="0"/>
          </a:p>
        </p:txBody>
      </p:sp>
    </p:spTree>
    <p:extLst>
      <p:ext uri="{BB962C8B-B14F-4D97-AF65-F5344CB8AC3E}">
        <p14:creationId xmlns:p14="http://schemas.microsoft.com/office/powerpoint/2010/main" val="133059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5072" y="169227"/>
            <a:ext cx="2945067" cy="2555685"/>
          </a:xfrm>
          <a:prstGeom prst="rect">
            <a:avLst/>
          </a:prstGeom>
          <a:noFill/>
        </p:spPr>
      </p:pic>
      <mc:AlternateContent xmlns:mc="http://schemas.openxmlformats.org/markup-compatibility/2006" xmlns:a14="http://schemas.microsoft.com/office/drawing/2010/main">
        <mc:Choice Requires="a14">
          <p:sp>
            <p:nvSpPr>
              <p:cNvPr id="3" name="TextBox 2"/>
              <p:cNvSpPr txBox="1"/>
              <p:nvPr/>
            </p:nvSpPr>
            <p:spPr>
              <a:xfrm>
                <a:off x="0" y="3218688"/>
                <a:ext cx="12192000" cy="2308324"/>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Choose all of the following statements that are correct about the MZI setup shown above in which an additional </a:t>
                </a:r>
                <a:r>
                  <a:rPr lang="en-US" dirty="0" err="1" smtClean="0">
                    <a:latin typeface="Times New Roman" panose="02020603050405020304" pitchFamily="18" charset="0"/>
                    <a:cs typeface="Times New Roman" panose="02020603050405020304" pitchFamily="18" charset="0"/>
                  </a:rPr>
                  <a:t>photodetector</a:t>
                </a:r>
                <a:r>
                  <a:rPr lang="en-US" dirty="0" smtClean="0">
                    <a:latin typeface="Times New Roman" panose="02020603050405020304" pitchFamily="18" charset="0"/>
                    <a:cs typeface="Times New Roman" panose="02020603050405020304" pitchFamily="18" charset="0"/>
                  </a:rPr>
                  <a:t> has been inserted in the U path. Assume the source emits a large number of single photons (</a:t>
                </a:r>
                <a14:m>
                  <m:oMath xmlns:m="http://schemas.openxmlformats.org/officeDocument/2006/math">
                    <m:r>
                      <a:rPr lang="en-US" i="1" dirty="0" smtClean="0">
                        <a:latin typeface="Cambria Math" panose="02040503050406030204" pitchFamily="18" charset="0"/>
                      </a:rPr>
                      <m:t>𝑁</m:t>
                    </m:r>
                  </m:oMath>
                </a14:m>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400050" indent="-400050">
                  <a:buAutoNum type="romanUcParenBoth"/>
                </a:pPr>
                <a:r>
                  <a:rPr lang="en-US" dirty="0" smtClean="0">
                    <a:latin typeface="Times New Roman" panose="02020603050405020304" pitchFamily="18" charset="0"/>
                    <a:cs typeface="Times New Roman" panose="02020603050405020304" pitchFamily="18" charset="0"/>
                  </a:rPr>
                  <a:t>D1 and D2 register ~N/4 photons.</a:t>
                </a:r>
              </a:p>
              <a:p>
                <a:pPr marL="400050" indent="-400050">
                  <a:buAutoNum type="romanUcParenBoth"/>
                </a:pPr>
                <a:r>
                  <a:rPr lang="en-US" dirty="0" smtClean="0">
                    <a:latin typeface="Times New Roman" panose="02020603050405020304" pitchFamily="18" charset="0"/>
                    <a:cs typeface="Times New Roman" panose="02020603050405020304" pitchFamily="18" charset="0"/>
                  </a:rPr>
                  <a:t>The additiona</a:t>
                </a:r>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 detector in the U path instantaneously collapses the photon path state to either the U or L path state.</a:t>
                </a:r>
              </a:p>
              <a:p>
                <a:pPr marL="400050" indent="-400050">
                  <a:buAutoNum type="romanUcParenBoth"/>
                </a:pPr>
                <a:r>
                  <a:rPr lang="en-US" dirty="0" smtClean="0">
                    <a:latin typeface="Times New Roman" panose="02020603050405020304" pitchFamily="18" charset="0"/>
                    <a:cs typeface="Times New Roman" panose="02020603050405020304" pitchFamily="18" charset="0"/>
                  </a:rPr>
                  <a:t>The additional detector in the U path does not change the photon path state and interference is observed at the detectors.</a:t>
                </a:r>
              </a:p>
              <a:p>
                <a:pPr marL="400050" indent="-400050">
                  <a:buAutoNum type="romanUcParenBoth"/>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None of the above.        B.  (I) only            C. (II) only          D. (III) only           </a:t>
                </a:r>
                <a:r>
                  <a:rPr lang="en-US" dirty="0" smtClean="0">
                    <a:solidFill>
                      <a:srgbClr val="FF0000"/>
                    </a:solidFill>
                    <a:latin typeface="Times New Roman" panose="02020603050405020304" pitchFamily="18" charset="0"/>
                    <a:cs typeface="Times New Roman" panose="02020603050405020304" pitchFamily="18" charset="0"/>
                  </a:rPr>
                  <a:t>E. (I) and (II) only </a:t>
                </a:r>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0" y="3218688"/>
                <a:ext cx="12192000" cy="2308324"/>
              </a:xfrm>
              <a:prstGeom prst="rect">
                <a:avLst/>
              </a:prstGeom>
              <a:blipFill rotWithShape="0">
                <a:blip r:embed="rId3"/>
                <a:stretch>
                  <a:fillRect l="-400" t="-1319" b="-3166"/>
                </a:stretch>
              </a:blipFill>
            </p:spPr>
            <p:txBody>
              <a:bodyPr/>
              <a:lstStyle/>
              <a:p>
                <a:r>
                  <a:rPr lang="en-US">
                    <a:noFill/>
                  </a:rPr>
                  <a:t> </a:t>
                </a:r>
              </a:p>
            </p:txBody>
          </p:sp>
        </mc:Fallback>
      </mc:AlternateContent>
    </p:spTree>
    <p:extLst>
      <p:ext uri="{BB962C8B-B14F-4D97-AF65-F5344CB8AC3E}">
        <p14:creationId xmlns:p14="http://schemas.microsoft.com/office/powerpoint/2010/main" val="297387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7512"/>
            <a:ext cx="12192000" cy="1477328"/>
          </a:xfrm>
          <a:prstGeom prst="rect">
            <a:avLst/>
          </a:prstGeom>
          <a:noFill/>
        </p:spPr>
        <p:txBody>
          <a:bodyPr wrap="square" rtlCol="0">
            <a:spAutoFit/>
          </a:bodyPr>
          <a:lstStyle/>
          <a:p>
            <a:r>
              <a:rPr lang="en-US" dirty="0" smtClean="0"/>
              <a:t>For all of the following questions involving polarizers, assume that you place a polarizer in front of each </a:t>
            </a:r>
            <a:r>
              <a:rPr lang="en-US" dirty="0" err="1" smtClean="0"/>
              <a:t>photodetector</a:t>
            </a:r>
            <a:r>
              <a:rPr lang="en-US" dirty="0" smtClean="0"/>
              <a:t> to measure BOTH the path state and polarization state of the photon.</a:t>
            </a:r>
          </a:p>
          <a:p>
            <a:endParaRPr lang="en-US" dirty="0"/>
          </a:p>
          <a:p>
            <a:r>
              <a:rPr lang="en-US" dirty="0" smtClean="0"/>
              <a:t>A convenient basis is chosen for the polarizers placed in front of the detectors, e.g., polarizers with horizontal and vertical polarization axes or +45° </a:t>
            </a:r>
            <a:r>
              <a:rPr lang="en-US" dirty="0"/>
              <a:t>and - 45</a:t>
            </a:r>
            <a:r>
              <a:rPr lang="en-US" dirty="0" smtClean="0"/>
              <a:t>° polarization axes</a:t>
            </a:r>
            <a:r>
              <a:rPr lang="en-US" dirty="0"/>
              <a:t>.</a:t>
            </a:r>
          </a:p>
        </p:txBody>
      </p:sp>
    </p:spTree>
    <p:extLst>
      <p:ext uri="{BB962C8B-B14F-4D97-AF65-F5344CB8AC3E}">
        <p14:creationId xmlns:p14="http://schemas.microsoft.com/office/powerpoint/2010/main" val="278481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06240" y="274321"/>
            <a:ext cx="2973070" cy="2296604"/>
            <a:chOff x="0" y="0"/>
            <a:chExt cx="2782570" cy="2305685"/>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782570" cy="2305685"/>
            </a:xfrm>
            <a:prstGeom prst="rect">
              <a:avLst/>
            </a:prstGeom>
            <a:noFill/>
          </p:spPr>
        </p:pic>
        <p:cxnSp>
          <p:nvCxnSpPr>
            <p:cNvPr id="4" name="Straight Arrow Connector 3"/>
            <p:cNvCxnSpPr/>
            <p:nvPr/>
          </p:nvCxnSpPr>
          <p:spPr>
            <a:xfrm>
              <a:off x="728804" y="1113576"/>
              <a:ext cx="0" cy="3843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6828" y="2769264"/>
                <a:ext cx="11905488" cy="341632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Suppose you insert a polarizer with a vertical polarization axis in the upper path of the MZI setup, shown above.  Choose all of the following statements that are correct. Assume the source emits a larger number of +45° polarized photons. Assume that the polarization at the detectors D1 and D2 is being measured in the horizontal </a:t>
                </a:r>
                <a:r>
                  <a:rPr lang="en-US" dirty="0">
                    <a:latin typeface="Times New Roman" panose="02020603050405020304" pitchFamily="18" charset="0"/>
                    <a:cs typeface="Times New Roman" panose="02020603050405020304" pitchFamily="18" charset="0"/>
                  </a:rPr>
                  <a:t>and vertical polarization </a:t>
                </a:r>
                <a:r>
                  <a:rPr lang="en-US" dirty="0" smtClean="0">
                    <a:latin typeface="Times New Roman" panose="02020603050405020304" pitchFamily="18" charset="0"/>
                    <a:cs typeface="Times New Roman" panose="02020603050405020304" pitchFamily="18" charset="0"/>
                  </a:rPr>
                  <a:t>basis.  </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pPr marL="400050" lvl="0" indent="-400050">
                  <a:buAutoNum type="romanUcParenBoth"/>
                </a:pPr>
                <a:r>
                  <a:rPr lang="en-US" dirty="0" smtClean="0">
                    <a:latin typeface="Times New Roman" panose="02020603050405020304" pitchFamily="18" charset="0"/>
                    <a:cs typeface="Times New Roman" panose="02020603050405020304" pitchFamily="18" charset="0"/>
                  </a:rPr>
                  <a:t>Approximately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/4</m:t>
                    </m:r>
                  </m:oMath>
                </a14:m>
                <a:r>
                  <a:rPr lang="en-US" dirty="0">
                    <a:latin typeface="Times New Roman" panose="02020603050405020304" pitchFamily="18" charset="0"/>
                    <a:cs typeface="Times New Roman" panose="02020603050405020304" pitchFamily="18" charset="0"/>
                  </a:rPr>
                  <a:t> photons will get absorbed by </a:t>
                </a:r>
                <a:r>
                  <a:rPr lang="en-US" dirty="0" smtClean="0">
                    <a:latin typeface="Times New Roman" panose="02020603050405020304" pitchFamily="18" charset="0"/>
                    <a:cs typeface="Times New Roman" panose="02020603050405020304" pitchFamily="18" charset="0"/>
                  </a:rPr>
                  <a:t>the vertical </a:t>
                </a:r>
                <a:r>
                  <a:rPr lang="en-US" dirty="0">
                    <a:latin typeface="Times New Roman" panose="02020603050405020304" pitchFamily="18" charset="0"/>
                    <a:cs typeface="Times New Roman" panose="02020603050405020304" pitchFamily="18" charset="0"/>
                  </a:rPr>
                  <a:t>polarizer in the U </a:t>
                </a:r>
                <a:r>
                  <a:rPr lang="en-US" dirty="0" smtClean="0">
                    <a:latin typeface="Times New Roman" panose="02020603050405020304" pitchFamily="18" charset="0"/>
                    <a:cs typeface="Times New Roman" panose="02020603050405020304" pitchFamily="18" charset="0"/>
                  </a:rPr>
                  <a:t>path.</a:t>
                </a:r>
              </a:p>
              <a:p>
                <a:pPr marL="400050" lvl="0" indent="-400050">
                  <a:buAutoNum type="romanUcParenBoth"/>
                </a:pPr>
                <a:r>
                  <a:rPr lang="en-US" dirty="0" smtClean="0">
                    <a:latin typeface="Times New Roman" panose="02020603050405020304" pitchFamily="18" charset="0"/>
                    <a:cs typeface="Times New Roman" panose="02020603050405020304" pitchFamily="18" charset="0"/>
                  </a:rPr>
                  <a:t>Out of the photons emitted from the source, </a:t>
                </a:r>
                <a14:m>
                  <m:oMath xmlns:m="http://schemas.openxmlformats.org/officeDocument/2006/math">
                    <m:r>
                      <a:rPr lang="en-US" b="0" i="0" dirty="0" smtClean="0">
                        <a:latin typeface="Cambria Math" panose="02040503050406030204" pitchFamily="18" charset="0"/>
                      </a:rPr>
                      <m:t>~</m:t>
                    </m:r>
                    <m:r>
                      <a:rPr lang="en-US" i="1" dirty="0" smtClean="0">
                        <a:latin typeface="Cambria Math" panose="02040503050406030204" pitchFamily="18" charset="0"/>
                      </a:rPr>
                      <m:t>𝑁</m:t>
                    </m:r>
                    <m:r>
                      <a:rPr lang="en-US" i="1" dirty="0" smtClean="0">
                        <a:latin typeface="Cambria Math" panose="02040503050406030204" pitchFamily="18" charset="0"/>
                      </a:rPr>
                      <m:t>/8</m:t>
                    </m:r>
                  </m:oMath>
                </a14:m>
                <a:r>
                  <a:rPr lang="en-US" dirty="0" smtClean="0">
                    <a:latin typeface="Times New Roman" panose="02020603050405020304" pitchFamily="18" charset="0"/>
                    <a:cs typeface="Times New Roman" panose="02020603050405020304" pitchFamily="18" charset="0"/>
                  </a:rPr>
                  <a:t> photons with a horizontal polarization arrive at D1 and D2 each and do not display interference.</a:t>
                </a:r>
              </a:p>
              <a:p>
                <a:pPr marL="400050" lvl="0" indent="-400050">
                  <a:buAutoNum type="romanUcParenBoth"/>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photons with a </a:t>
                </a:r>
                <a:r>
                  <a:rPr lang="en-US" dirty="0" smtClean="0">
                    <a:latin typeface="Times New Roman" panose="02020603050405020304" pitchFamily="18" charset="0"/>
                    <a:cs typeface="Times New Roman" panose="02020603050405020304" pitchFamily="18" charset="0"/>
                  </a:rPr>
                  <a:t>vertical polarization component </a:t>
                </a:r>
                <a:r>
                  <a:rPr lang="en-US" dirty="0">
                    <a:latin typeface="Times New Roman" panose="02020603050405020304" pitchFamily="18" charset="0"/>
                    <a:cs typeface="Times New Roman" panose="02020603050405020304" pitchFamily="18" charset="0"/>
                  </a:rPr>
                  <a:t>will interfere because we do not have “which-path” information for those photons</a:t>
                </a:r>
                <a:r>
                  <a:rPr lang="en-US"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b="0" i="0" dirty="0" smtClean="0">
                        <a:latin typeface="Cambria Math" panose="02040503050406030204" pitchFamily="18" charset="0"/>
                      </a:rPr>
                      <m:t>Approximately</m:t>
                    </m:r>
                    <m:r>
                      <a:rPr lang="en-US" b="0" i="0" dirty="0" smtClean="0">
                        <a:latin typeface="Cambria Math" panose="02040503050406030204" pitchFamily="18" charset="0"/>
                      </a:rPr>
                      <m:t>, </m:t>
                    </m:r>
                    <m:r>
                      <a:rPr lang="en-US" i="1" dirty="0" smtClean="0">
                        <a:latin typeface="Cambria Math" panose="02040503050406030204" pitchFamily="18" charset="0"/>
                      </a:rPr>
                      <m:t>𝑁</m:t>
                    </m:r>
                    <m:r>
                      <a:rPr lang="en-US" i="1" dirty="0" smtClean="0">
                        <a:latin typeface="Cambria Math" panose="02040503050406030204" pitchFamily="18" charset="0"/>
                      </a:rPr>
                      <m:t>/2</m:t>
                    </m:r>
                  </m:oMath>
                </a14:m>
                <a:r>
                  <a:rPr lang="en-US" dirty="0" smtClean="0">
                    <a:latin typeface="Times New Roman" panose="02020603050405020304" pitchFamily="18" charset="0"/>
                    <a:cs typeface="Times New Roman" panose="02020603050405020304" pitchFamily="18" charset="0"/>
                  </a:rPr>
                  <a:t> photons with a vertical polarization arrive at D1 and display interference.</a:t>
                </a:r>
              </a:p>
              <a:p>
                <a:pPr lvl="0"/>
                <a:endParaRPr lang="en-US" dirty="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A. (I) only         B. (II) only          C. (I) and (II) only          D. (I) and (III) only              </a:t>
                </a:r>
                <a:r>
                  <a:rPr lang="en-US" dirty="0" smtClean="0">
                    <a:solidFill>
                      <a:srgbClr val="FF0000"/>
                    </a:solidFill>
                    <a:latin typeface="Times New Roman" panose="02020603050405020304" pitchFamily="18" charset="0"/>
                    <a:cs typeface="Times New Roman" panose="02020603050405020304" pitchFamily="18" charset="0"/>
                  </a:rPr>
                  <a:t>E.  All of the above.</a:t>
                </a:r>
                <a:endParaRPr lang="en-US"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6828" y="2769264"/>
                <a:ext cx="11905488" cy="3416320"/>
              </a:xfrm>
              <a:prstGeom prst="rect">
                <a:avLst/>
              </a:prstGeom>
              <a:blipFill rotWithShape="0">
                <a:blip r:embed="rId3"/>
                <a:stretch>
                  <a:fillRect l="-410" t="-891" r="-51" b="-1783"/>
                </a:stretch>
              </a:blipFill>
            </p:spPr>
            <p:txBody>
              <a:bodyPr/>
              <a:lstStyle/>
              <a:p>
                <a:r>
                  <a:rPr lang="en-US">
                    <a:noFill/>
                  </a:rPr>
                  <a:t> </a:t>
                </a:r>
              </a:p>
            </p:txBody>
          </p:sp>
        </mc:Fallback>
      </mc:AlternateContent>
    </p:spTree>
    <p:extLst>
      <p:ext uri="{BB962C8B-B14F-4D97-AF65-F5344CB8AC3E}">
        <p14:creationId xmlns:p14="http://schemas.microsoft.com/office/powerpoint/2010/main" val="4072102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2448</Words>
  <Application>Microsoft Office PowerPoint</Application>
  <PresentationFormat>Widescreen</PresentationFormat>
  <Paragraphs>303</Paragraphs>
  <Slides>22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Calibri Light</vt:lpstr>
      <vt:lpstr>Cambria Math</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marshman</dc:creator>
  <cp:lastModifiedBy>emily</cp:lastModifiedBy>
  <cp:revision>39</cp:revision>
  <dcterms:created xsi:type="dcterms:W3CDTF">2014-10-02T13:38:49Z</dcterms:created>
  <dcterms:modified xsi:type="dcterms:W3CDTF">2014-10-16T12:57:35Z</dcterms:modified>
</cp:coreProperties>
</file>