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0BB014-55E4-4EE7-BB4D-57BFB40A3175}" type="datetimeFigureOut">
              <a:rPr lang="en-US" smtClean="0"/>
              <a:t>10/26/2013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7F890-0293-4C49-A5A3-369269F41BEE}" type="slidenum">
              <a:rPr lang="en-US" smtClean="0"/>
              <a:t>‹#›</a:t>
            </a:fld>
            <a:endParaRPr lang="en-US"/>
          </a:p>
        </p:txBody>
      </p:sp>
    </p:spTree>
    <p:extLst>
      <p:ext uri="{BB962C8B-B14F-4D97-AF65-F5344CB8AC3E}">
        <p14:creationId xmlns:p14="http://schemas.microsoft.com/office/powerpoint/2010/main" val="2278133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0BB014-55E4-4EE7-BB4D-57BFB40A3175}" type="datetimeFigureOut">
              <a:rPr lang="en-US" smtClean="0"/>
              <a:t>10/26/2013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7F890-0293-4C49-A5A3-369269F41BEE}" type="slidenum">
              <a:rPr lang="en-US" smtClean="0"/>
              <a:t>‹#›</a:t>
            </a:fld>
            <a:endParaRPr lang="en-US"/>
          </a:p>
        </p:txBody>
      </p:sp>
    </p:spTree>
    <p:extLst>
      <p:ext uri="{BB962C8B-B14F-4D97-AF65-F5344CB8AC3E}">
        <p14:creationId xmlns:p14="http://schemas.microsoft.com/office/powerpoint/2010/main" val="1921860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0BB014-55E4-4EE7-BB4D-57BFB40A3175}" type="datetimeFigureOut">
              <a:rPr lang="en-US" smtClean="0"/>
              <a:t>10/26/2013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7F890-0293-4C49-A5A3-369269F41BEE}" type="slidenum">
              <a:rPr lang="en-US" smtClean="0"/>
              <a:t>‹#›</a:t>
            </a:fld>
            <a:endParaRPr lang="en-US"/>
          </a:p>
        </p:txBody>
      </p:sp>
    </p:spTree>
    <p:extLst>
      <p:ext uri="{BB962C8B-B14F-4D97-AF65-F5344CB8AC3E}">
        <p14:creationId xmlns:p14="http://schemas.microsoft.com/office/powerpoint/2010/main" val="3041854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0BB014-55E4-4EE7-BB4D-57BFB40A3175}" type="datetimeFigureOut">
              <a:rPr lang="en-US" smtClean="0"/>
              <a:t>10/26/2013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7F890-0293-4C49-A5A3-369269F41BEE}" type="slidenum">
              <a:rPr lang="en-US" smtClean="0"/>
              <a:t>‹#›</a:t>
            </a:fld>
            <a:endParaRPr lang="en-US"/>
          </a:p>
        </p:txBody>
      </p:sp>
    </p:spTree>
    <p:extLst>
      <p:ext uri="{BB962C8B-B14F-4D97-AF65-F5344CB8AC3E}">
        <p14:creationId xmlns:p14="http://schemas.microsoft.com/office/powerpoint/2010/main" val="2375074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0BB014-55E4-4EE7-BB4D-57BFB40A3175}" type="datetimeFigureOut">
              <a:rPr lang="en-US" smtClean="0"/>
              <a:t>10/26/2013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A7F890-0293-4C49-A5A3-369269F41BEE}" type="slidenum">
              <a:rPr lang="en-US" smtClean="0"/>
              <a:t>‹#›</a:t>
            </a:fld>
            <a:endParaRPr lang="en-US"/>
          </a:p>
        </p:txBody>
      </p:sp>
    </p:spTree>
    <p:extLst>
      <p:ext uri="{BB962C8B-B14F-4D97-AF65-F5344CB8AC3E}">
        <p14:creationId xmlns:p14="http://schemas.microsoft.com/office/powerpoint/2010/main" val="235809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0BB014-55E4-4EE7-BB4D-57BFB40A3175}" type="datetimeFigureOut">
              <a:rPr lang="en-US" smtClean="0"/>
              <a:t>10/26/2013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A7F890-0293-4C49-A5A3-369269F41BEE}" type="slidenum">
              <a:rPr lang="en-US" smtClean="0"/>
              <a:t>‹#›</a:t>
            </a:fld>
            <a:endParaRPr lang="en-US"/>
          </a:p>
        </p:txBody>
      </p:sp>
    </p:spTree>
    <p:extLst>
      <p:ext uri="{BB962C8B-B14F-4D97-AF65-F5344CB8AC3E}">
        <p14:creationId xmlns:p14="http://schemas.microsoft.com/office/powerpoint/2010/main" val="569132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0BB014-55E4-4EE7-BB4D-57BFB40A3175}" type="datetimeFigureOut">
              <a:rPr lang="en-US" smtClean="0"/>
              <a:t>10/26/2013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A7F890-0293-4C49-A5A3-369269F41BEE}" type="slidenum">
              <a:rPr lang="en-US" smtClean="0"/>
              <a:t>‹#›</a:t>
            </a:fld>
            <a:endParaRPr lang="en-US"/>
          </a:p>
        </p:txBody>
      </p:sp>
    </p:spTree>
    <p:extLst>
      <p:ext uri="{BB962C8B-B14F-4D97-AF65-F5344CB8AC3E}">
        <p14:creationId xmlns:p14="http://schemas.microsoft.com/office/powerpoint/2010/main" val="3046475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0BB014-55E4-4EE7-BB4D-57BFB40A3175}" type="datetimeFigureOut">
              <a:rPr lang="en-US" smtClean="0"/>
              <a:t>10/26/2013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A7F890-0293-4C49-A5A3-369269F41BEE}" type="slidenum">
              <a:rPr lang="en-US" smtClean="0"/>
              <a:t>‹#›</a:t>
            </a:fld>
            <a:endParaRPr lang="en-US"/>
          </a:p>
        </p:txBody>
      </p:sp>
    </p:spTree>
    <p:extLst>
      <p:ext uri="{BB962C8B-B14F-4D97-AF65-F5344CB8AC3E}">
        <p14:creationId xmlns:p14="http://schemas.microsoft.com/office/powerpoint/2010/main" val="3136172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0BB014-55E4-4EE7-BB4D-57BFB40A3175}" type="datetimeFigureOut">
              <a:rPr lang="en-US" smtClean="0"/>
              <a:t>10/26/2013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A7F890-0293-4C49-A5A3-369269F41BEE}" type="slidenum">
              <a:rPr lang="en-US" smtClean="0"/>
              <a:t>‹#›</a:t>
            </a:fld>
            <a:endParaRPr lang="en-US"/>
          </a:p>
        </p:txBody>
      </p:sp>
    </p:spTree>
    <p:extLst>
      <p:ext uri="{BB962C8B-B14F-4D97-AF65-F5344CB8AC3E}">
        <p14:creationId xmlns:p14="http://schemas.microsoft.com/office/powerpoint/2010/main" val="2627435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0BB014-55E4-4EE7-BB4D-57BFB40A3175}" type="datetimeFigureOut">
              <a:rPr lang="en-US" smtClean="0"/>
              <a:t>10/26/2013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A7F890-0293-4C49-A5A3-369269F41BEE}" type="slidenum">
              <a:rPr lang="en-US" smtClean="0"/>
              <a:t>‹#›</a:t>
            </a:fld>
            <a:endParaRPr lang="en-US"/>
          </a:p>
        </p:txBody>
      </p:sp>
    </p:spTree>
    <p:extLst>
      <p:ext uri="{BB962C8B-B14F-4D97-AF65-F5344CB8AC3E}">
        <p14:creationId xmlns:p14="http://schemas.microsoft.com/office/powerpoint/2010/main" val="3713006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0BB014-55E4-4EE7-BB4D-57BFB40A3175}" type="datetimeFigureOut">
              <a:rPr lang="en-US" smtClean="0"/>
              <a:t>10/26/2013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A7F890-0293-4C49-A5A3-369269F41BEE}" type="slidenum">
              <a:rPr lang="en-US" smtClean="0"/>
              <a:t>‹#›</a:t>
            </a:fld>
            <a:endParaRPr lang="en-US"/>
          </a:p>
        </p:txBody>
      </p:sp>
    </p:spTree>
    <p:extLst>
      <p:ext uri="{BB962C8B-B14F-4D97-AF65-F5344CB8AC3E}">
        <p14:creationId xmlns:p14="http://schemas.microsoft.com/office/powerpoint/2010/main" val="1192448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BB014-55E4-4EE7-BB4D-57BFB40A3175}" type="datetimeFigureOut">
              <a:rPr lang="en-US" smtClean="0"/>
              <a:t>10/26/2013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A7F890-0293-4C49-A5A3-369269F41BEE}" type="slidenum">
              <a:rPr lang="en-US" smtClean="0"/>
              <a:t>‹#›</a:t>
            </a:fld>
            <a:endParaRPr lang="en-US"/>
          </a:p>
        </p:txBody>
      </p:sp>
    </p:spTree>
    <p:extLst>
      <p:ext uri="{BB962C8B-B14F-4D97-AF65-F5344CB8AC3E}">
        <p14:creationId xmlns:p14="http://schemas.microsoft.com/office/powerpoint/2010/main" val="3903895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0" y="0"/>
                <a:ext cx="9144000" cy="7978210"/>
              </a:xfrm>
              <a:prstGeom prst="rect">
                <a:avLst/>
              </a:prstGeom>
              <a:noFill/>
            </p:spPr>
            <p:txBody>
              <a:bodyPr wrap="square" rtlCol="0">
                <a:spAutoFit/>
              </a:bodyPr>
              <a:lstStyle/>
              <a:p>
                <a:pPr algn="ctr"/>
                <a:r>
                  <a:rPr lang="en-US" sz="2600" i="1" dirty="0" smtClean="0"/>
                  <a:t>Concept Test 11.1</a:t>
                </a:r>
              </a:p>
              <a:p>
                <a:pPr algn="ctr"/>
                <a:endParaRPr lang="en-US" sz="2600" dirty="0"/>
              </a:p>
              <a:p>
                <a:r>
                  <a:rPr lang="en-US" sz="2600" dirty="0" smtClean="0"/>
                  <a:t>Suppose </a:t>
                </a:r>
                <a14:m>
                  <m:oMath xmlns:m="http://schemas.openxmlformats.org/officeDocument/2006/math">
                    <m:r>
                      <m:rPr>
                        <m:sty m:val="p"/>
                      </m:rPr>
                      <a:rPr lang="el-GR" sz="2600" i="1" smtClean="0">
                        <a:latin typeface="Cambria Math"/>
                        <a:ea typeface="Cambria Math"/>
                      </a:rPr>
                      <m:t>Ψ</m:t>
                    </m:r>
                    <m:r>
                      <a:rPr lang="en-US" sz="2600" b="0" i="1" smtClean="0">
                        <a:latin typeface="Cambria Math"/>
                        <a:ea typeface="Cambria Math"/>
                      </a:rPr>
                      <m:t>(</m:t>
                    </m:r>
                    <m:r>
                      <a:rPr lang="en-US" sz="2600" b="0" i="1" smtClean="0">
                        <a:latin typeface="Cambria Math"/>
                        <a:ea typeface="Cambria Math"/>
                      </a:rPr>
                      <m:t>𝑥</m:t>
                    </m:r>
                    <m:r>
                      <a:rPr lang="en-US" sz="2600" b="0" i="1" smtClean="0">
                        <a:latin typeface="Cambria Math"/>
                        <a:ea typeface="Cambria Math"/>
                      </a:rPr>
                      <m:t>,</m:t>
                    </m:r>
                    <m:r>
                      <a:rPr lang="en-US" sz="2600" b="0" i="1" smtClean="0">
                        <a:latin typeface="Cambria Math"/>
                        <a:ea typeface="Cambria Math"/>
                      </a:rPr>
                      <m:t>𝑡</m:t>
                    </m:r>
                    <m:r>
                      <a:rPr lang="en-US" sz="2600" b="0" i="1" smtClean="0">
                        <a:latin typeface="Cambria Math"/>
                        <a:ea typeface="Cambria Math"/>
                      </a:rPr>
                      <m:t>)</m:t>
                    </m:r>
                  </m:oMath>
                </a14:m>
                <a:r>
                  <a:rPr lang="en-US" sz="2600" dirty="0" smtClean="0"/>
                  <a:t> is a general solution of the </a:t>
                </a:r>
                <a:r>
                  <a:rPr lang="en-US" sz="2600" dirty="0" smtClean="0"/>
                  <a:t>Time-Dependent </a:t>
                </a:r>
                <a:r>
                  <a:rPr lang="en-US" sz="2600" dirty="0"/>
                  <a:t>Schrödinger </a:t>
                </a:r>
                <a:r>
                  <a:rPr lang="en-US" sz="2600" dirty="0" smtClean="0"/>
                  <a:t>equation for a quantum system, and </a:t>
                </a:r>
                <a14:m>
                  <m:oMath xmlns:m="http://schemas.openxmlformats.org/officeDocument/2006/math">
                    <m:sSub>
                      <m:sSubPr>
                        <m:ctrlPr>
                          <a:rPr lang="en-US" sz="2600" i="1" smtClean="0">
                            <a:latin typeface="Cambria Math"/>
                          </a:rPr>
                        </m:ctrlPr>
                      </m:sSubPr>
                      <m:e>
                        <m:r>
                          <a:rPr lang="en-US" sz="2600" i="1" smtClean="0">
                            <a:latin typeface="Cambria Math"/>
                            <a:ea typeface="Cambria Math"/>
                          </a:rPr>
                          <m:t>𝜓</m:t>
                        </m:r>
                      </m:e>
                      <m:sub>
                        <m:r>
                          <a:rPr lang="en-US" sz="2600" b="0" i="1" smtClean="0">
                            <a:latin typeface="Cambria Math"/>
                          </a:rPr>
                          <m:t>𝑛</m:t>
                        </m:r>
                      </m:sub>
                    </m:sSub>
                    <m:d>
                      <m:dPr>
                        <m:ctrlPr>
                          <a:rPr lang="en-US" sz="2600" b="0" i="1" smtClean="0">
                            <a:latin typeface="Cambria Math"/>
                          </a:rPr>
                        </m:ctrlPr>
                      </m:dPr>
                      <m:e>
                        <m:r>
                          <a:rPr lang="en-US" sz="2600" b="0" i="1" smtClean="0">
                            <a:latin typeface="Cambria Math"/>
                          </a:rPr>
                          <m:t>𝑥</m:t>
                        </m:r>
                      </m:e>
                    </m:d>
                  </m:oMath>
                </a14:m>
                <a:r>
                  <a:rPr lang="en-US" sz="2600" dirty="0" smtClean="0"/>
                  <a:t> are the solutions (</a:t>
                </a:r>
                <a14:m>
                  <m:oMath xmlns:m="http://schemas.openxmlformats.org/officeDocument/2006/math">
                    <m:r>
                      <a:rPr lang="en-US" sz="2600" i="1" dirty="0" smtClean="0">
                        <a:latin typeface="Cambria Math"/>
                      </a:rPr>
                      <m:t>𝑛</m:t>
                    </m:r>
                    <m:r>
                      <a:rPr lang="en-US" sz="2600" i="1" dirty="0" smtClean="0">
                        <a:latin typeface="Cambria Math"/>
                      </a:rPr>
                      <m:t>=1,2,3…)</m:t>
                    </m:r>
                  </m:oMath>
                </a14:m>
                <a:r>
                  <a:rPr lang="en-US" sz="2600" dirty="0" smtClean="0"/>
                  <a:t> for the </a:t>
                </a:r>
                <a:r>
                  <a:rPr lang="en-US" sz="2600" dirty="0" smtClean="0"/>
                  <a:t>Time-Independent </a:t>
                </a:r>
                <a:r>
                  <a:rPr lang="en-US" sz="2600" dirty="0" smtClean="0"/>
                  <a:t>Schrödinger equation.  In the expressions below, </a:t>
                </a:r>
                <a14:m>
                  <m:oMath xmlns:m="http://schemas.openxmlformats.org/officeDocument/2006/math">
                    <m:sSub>
                      <m:sSubPr>
                        <m:ctrlPr>
                          <a:rPr lang="en-US" sz="2600" i="1" smtClean="0">
                            <a:latin typeface="Cambria Math"/>
                          </a:rPr>
                        </m:ctrlPr>
                      </m:sSubPr>
                      <m:e>
                        <m:r>
                          <a:rPr lang="en-US" sz="2600" b="0" i="1" smtClean="0">
                            <a:latin typeface="Cambria Math"/>
                          </a:rPr>
                          <m:t>𝑐</m:t>
                        </m:r>
                      </m:e>
                      <m:sub>
                        <m:r>
                          <a:rPr lang="en-US" sz="2600" b="0" i="1" smtClean="0">
                            <a:latin typeface="Cambria Math"/>
                          </a:rPr>
                          <m:t>𝑛</m:t>
                        </m:r>
                      </m:sub>
                    </m:sSub>
                  </m:oMath>
                </a14:m>
                <a:r>
                  <a:rPr lang="en-US" sz="2600" dirty="0" smtClean="0"/>
                  <a:t> are suitable expansion coefficients, </a:t>
                </a:r>
                <a14:m>
                  <m:oMath xmlns:m="http://schemas.openxmlformats.org/officeDocument/2006/math">
                    <m:sSub>
                      <m:sSubPr>
                        <m:ctrlPr>
                          <a:rPr lang="en-US" sz="2600" i="1" smtClean="0">
                            <a:latin typeface="Cambria Math"/>
                          </a:rPr>
                        </m:ctrlPr>
                      </m:sSubPr>
                      <m:e>
                        <m:r>
                          <a:rPr lang="en-US" sz="2600" b="0" i="1" smtClean="0">
                            <a:latin typeface="Cambria Math"/>
                          </a:rPr>
                          <m:t>𝐸</m:t>
                        </m:r>
                      </m:e>
                      <m:sub>
                        <m:r>
                          <a:rPr lang="en-US" sz="2600" b="0" i="1" smtClean="0">
                            <a:latin typeface="Cambria Math"/>
                          </a:rPr>
                          <m:t>𝑛</m:t>
                        </m:r>
                      </m:sub>
                    </m:sSub>
                  </m:oMath>
                </a14:m>
                <a:r>
                  <a:rPr lang="en-US" sz="2600" dirty="0" smtClean="0"/>
                  <a:t> are the energies for various solutions </a:t>
                </a:r>
                <a14:m>
                  <m:oMath xmlns:m="http://schemas.openxmlformats.org/officeDocument/2006/math">
                    <m:sSub>
                      <m:sSubPr>
                        <m:ctrlPr>
                          <a:rPr lang="en-US" sz="2600" i="1">
                            <a:latin typeface="Cambria Math"/>
                          </a:rPr>
                        </m:ctrlPr>
                      </m:sSubPr>
                      <m:e>
                        <m:r>
                          <a:rPr lang="en-US" sz="2600" i="1">
                            <a:latin typeface="Cambria Math"/>
                            <a:ea typeface="Cambria Math"/>
                          </a:rPr>
                          <m:t>𝜓</m:t>
                        </m:r>
                      </m:e>
                      <m:sub>
                        <m:r>
                          <a:rPr lang="en-US" sz="2600" i="1">
                            <a:latin typeface="Cambria Math"/>
                          </a:rPr>
                          <m:t>𝑛</m:t>
                        </m:r>
                      </m:sub>
                    </m:sSub>
                    <m:d>
                      <m:dPr>
                        <m:ctrlPr>
                          <a:rPr lang="en-US" sz="2600" i="1">
                            <a:latin typeface="Cambria Math"/>
                          </a:rPr>
                        </m:ctrlPr>
                      </m:dPr>
                      <m:e>
                        <m:r>
                          <a:rPr lang="en-US" sz="2600" i="1">
                            <a:latin typeface="Cambria Math"/>
                          </a:rPr>
                          <m:t>𝑥</m:t>
                        </m:r>
                      </m:e>
                    </m:d>
                    <m:r>
                      <a:rPr lang="en-US" sz="2600" i="1">
                        <a:latin typeface="Cambria Math"/>
                      </a:rPr>
                      <m:t> </m:t>
                    </m:r>
                  </m:oMath>
                </a14:m>
                <a:r>
                  <a:rPr lang="en-US" sz="2600" dirty="0" smtClean="0"/>
                  <a:t>and </a:t>
                </a:r>
                <a14:m>
                  <m:oMath xmlns:m="http://schemas.openxmlformats.org/officeDocument/2006/math">
                    <m:r>
                      <a:rPr lang="en-US" sz="2600" i="1" dirty="0" smtClean="0">
                        <a:latin typeface="Cambria Math"/>
                      </a:rPr>
                      <m:t>𝐸</m:t>
                    </m:r>
                  </m:oMath>
                </a14:m>
                <a:r>
                  <a:rPr lang="en-US" sz="2600" dirty="0" smtClean="0"/>
                  <a:t> is the average energy of the system.  Which one of the following statements is correct?  Sum is over a complete set of states.</a:t>
                </a:r>
              </a:p>
              <a:p>
                <a:endParaRPr lang="en-US" sz="2800" dirty="0"/>
              </a:p>
              <a:p>
                <a:pPr marL="342900" indent="-342900">
                  <a:buFont typeface="+mj-lt"/>
                  <a:buAutoNum type="alphaLcParenR"/>
                </a:pPr>
                <a:r>
                  <a:rPr lang="en-US" sz="2800" dirty="0" smtClean="0">
                    <a:ea typeface="Cambria Math"/>
                  </a:rPr>
                  <a:t> </a:t>
                </a:r>
                <a14:m>
                  <m:oMath xmlns:m="http://schemas.openxmlformats.org/officeDocument/2006/math">
                    <m:r>
                      <m:rPr>
                        <m:sty m:val="p"/>
                      </m:rPr>
                      <a:rPr lang="el-GR" sz="2800" i="1" smtClean="0">
                        <a:latin typeface="Cambria Math"/>
                        <a:ea typeface="Cambria Math"/>
                      </a:rPr>
                      <m:t>Ψ</m:t>
                    </m:r>
                    <m:d>
                      <m:dPr>
                        <m:ctrlPr>
                          <a:rPr lang="en-US" sz="2800" b="0" i="1" smtClean="0">
                            <a:latin typeface="Cambria Math"/>
                            <a:ea typeface="Cambria Math"/>
                          </a:rPr>
                        </m:ctrlPr>
                      </m:dPr>
                      <m:e>
                        <m:r>
                          <a:rPr lang="en-US" sz="2800" b="0" i="1" smtClean="0">
                            <a:latin typeface="Cambria Math"/>
                            <a:ea typeface="Cambria Math"/>
                          </a:rPr>
                          <m:t>𝑥</m:t>
                        </m:r>
                        <m:r>
                          <a:rPr lang="en-US" sz="2800" b="0" i="1" smtClean="0">
                            <a:latin typeface="Cambria Math"/>
                            <a:ea typeface="Cambria Math"/>
                          </a:rPr>
                          <m:t>,</m:t>
                        </m:r>
                        <m:r>
                          <a:rPr lang="en-US" sz="2800" b="0" i="1" smtClean="0">
                            <a:latin typeface="Cambria Math"/>
                            <a:ea typeface="Cambria Math"/>
                          </a:rPr>
                          <m:t>𝑡</m:t>
                        </m:r>
                      </m:e>
                    </m:d>
                    <m:r>
                      <a:rPr lang="en-US" sz="2800" b="0" i="1" smtClean="0">
                        <a:latin typeface="Cambria Math"/>
                        <a:ea typeface="Cambria Math"/>
                      </a:rPr>
                      <m:t>=</m:t>
                    </m:r>
                    <m:nary>
                      <m:naryPr>
                        <m:chr m:val="∑"/>
                        <m:subHide m:val="on"/>
                        <m:supHide m:val="on"/>
                        <m:ctrlPr>
                          <a:rPr lang="en-US" sz="2800" b="0" i="1" smtClean="0">
                            <a:latin typeface="Cambria Math"/>
                            <a:ea typeface="Cambria Math"/>
                          </a:rPr>
                        </m:ctrlPr>
                      </m:naryPr>
                      <m:sub/>
                      <m:sup/>
                      <m:e>
                        <m:sSub>
                          <m:sSubPr>
                            <m:ctrlPr>
                              <a:rPr lang="en-US" sz="2800" i="1" smtClean="0">
                                <a:latin typeface="Cambria Math"/>
                              </a:rPr>
                            </m:ctrlPr>
                          </m:sSubPr>
                          <m:e>
                            <m:r>
                              <a:rPr lang="en-US" sz="2800" i="1" smtClean="0">
                                <a:latin typeface="Cambria Math"/>
                                <a:ea typeface="Cambria Math"/>
                              </a:rPr>
                              <m:t>𝜓</m:t>
                            </m:r>
                          </m:e>
                          <m:sub>
                            <m:r>
                              <a:rPr lang="en-US" sz="2800" b="0" i="1" smtClean="0">
                                <a:latin typeface="Cambria Math"/>
                              </a:rPr>
                              <m:t>𝑛</m:t>
                            </m:r>
                          </m:sub>
                        </m:sSub>
                        <m:d>
                          <m:dPr>
                            <m:ctrlPr>
                              <a:rPr lang="en-US" sz="2800" b="0" i="1" smtClean="0">
                                <a:latin typeface="Cambria Math"/>
                              </a:rPr>
                            </m:ctrlPr>
                          </m:dPr>
                          <m:e>
                            <m:r>
                              <a:rPr lang="en-US" sz="2800" b="0" i="1" smtClean="0">
                                <a:latin typeface="Cambria Math"/>
                              </a:rPr>
                              <m:t>𝑥</m:t>
                            </m:r>
                          </m:e>
                        </m:d>
                        <m:sSup>
                          <m:sSupPr>
                            <m:ctrlPr>
                              <a:rPr lang="en-US" sz="2800" b="0" i="1" smtClean="0">
                                <a:latin typeface="Cambria Math"/>
                              </a:rPr>
                            </m:ctrlPr>
                          </m:sSupPr>
                          <m:e>
                            <m:r>
                              <a:rPr lang="en-US" sz="2800" b="0" i="1" smtClean="0">
                                <a:latin typeface="Cambria Math"/>
                              </a:rPr>
                              <m:t>𝑒</m:t>
                            </m:r>
                          </m:e>
                          <m:sup>
                            <m:f>
                              <m:fPr>
                                <m:ctrlPr>
                                  <a:rPr lang="en-US" sz="2800" b="0" i="1" smtClean="0">
                                    <a:latin typeface="Cambria Math"/>
                                  </a:rPr>
                                </m:ctrlPr>
                              </m:fPr>
                              <m:num>
                                <m:r>
                                  <a:rPr lang="en-US" sz="2800" b="0" i="1" smtClean="0">
                                    <a:latin typeface="Cambria Math"/>
                                  </a:rPr>
                                  <m:t>−</m:t>
                                </m:r>
                                <m:sSub>
                                  <m:sSubPr>
                                    <m:ctrlPr>
                                      <a:rPr lang="en-US" sz="2800" b="0" i="1" smtClean="0">
                                        <a:latin typeface="Cambria Math"/>
                                      </a:rPr>
                                    </m:ctrlPr>
                                  </m:sSubPr>
                                  <m:e>
                                    <m:r>
                                      <a:rPr lang="en-US" sz="2800" b="0" i="1" smtClean="0">
                                        <a:latin typeface="Cambria Math"/>
                                      </a:rPr>
                                      <m:t>𝐸</m:t>
                                    </m:r>
                                  </m:e>
                                  <m:sub>
                                    <m:r>
                                      <a:rPr lang="en-US" sz="2800" b="0" i="1" smtClean="0">
                                        <a:latin typeface="Cambria Math"/>
                                      </a:rPr>
                                      <m:t>𝑛</m:t>
                                    </m:r>
                                  </m:sub>
                                </m:sSub>
                                <m:r>
                                  <a:rPr lang="en-US" sz="2800" b="0" i="1" smtClean="0">
                                    <a:latin typeface="Cambria Math"/>
                                  </a:rPr>
                                  <m:t>𝑡</m:t>
                                </m:r>
                              </m:num>
                              <m:den>
                                <m:r>
                                  <a:rPr lang="en-US" sz="2800" b="0" i="1" smtClean="0">
                                    <a:latin typeface="Cambria Math"/>
                                    <a:ea typeface="Cambria Math"/>
                                  </a:rPr>
                                  <m:t>ℏ</m:t>
                                </m:r>
                              </m:den>
                            </m:f>
                          </m:sup>
                        </m:sSup>
                      </m:e>
                    </m:nary>
                  </m:oMath>
                </a14:m>
                <a:endParaRPr lang="en-US" sz="2800" dirty="0" smtClean="0"/>
              </a:p>
              <a:p>
                <a:pPr marL="342900" indent="-342900">
                  <a:buFont typeface="+mj-lt"/>
                  <a:buAutoNum type="alphaLcParenR"/>
                </a:pPr>
                <a:r>
                  <a:rPr lang="en-US" sz="2800" dirty="0" smtClean="0">
                    <a:ea typeface="Cambria Math"/>
                  </a:rPr>
                  <a:t> </a:t>
                </a:r>
                <a14:m>
                  <m:oMath xmlns:m="http://schemas.openxmlformats.org/officeDocument/2006/math">
                    <m:r>
                      <m:rPr>
                        <m:sty m:val="p"/>
                      </m:rPr>
                      <a:rPr lang="el-GR" sz="2800" i="1" smtClean="0">
                        <a:latin typeface="Cambria Math"/>
                        <a:ea typeface="Cambria Math"/>
                      </a:rPr>
                      <m:t>Ψ</m:t>
                    </m:r>
                    <m:d>
                      <m:dPr>
                        <m:ctrlPr>
                          <a:rPr lang="en-US" sz="2800" b="0" i="1" smtClean="0">
                            <a:latin typeface="Cambria Math"/>
                            <a:ea typeface="Cambria Math"/>
                          </a:rPr>
                        </m:ctrlPr>
                      </m:dPr>
                      <m:e>
                        <m:r>
                          <a:rPr lang="en-US" sz="2800" b="0" i="1" smtClean="0">
                            <a:latin typeface="Cambria Math"/>
                            <a:ea typeface="Cambria Math"/>
                          </a:rPr>
                          <m:t>𝑥</m:t>
                        </m:r>
                        <m:r>
                          <a:rPr lang="en-US" sz="2800" b="0" i="1" smtClean="0">
                            <a:latin typeface="Cambria Math"/>
                            <a:ea typeface="Cambria Math"/>
                          </a:rPr>
                          <m:t>,</m:t>
                        </m:r>
                        <m:r>
                          <a:rPr lang="en-US" sz="2800" b="0" i="1" smtClean="0">
                            <a:latin typeface="Cambria Math"/>
                            <a:ea typeface="Cambria Math"/>
                          </a:rPr>
                          <m:t>𝑡</m:t>
                        </m:r>
                      </m:e>
                    </m:d>
                    <m:r>
                      <a:rPr lang="en-US" sz="2800" b="0" i="1" smtClean="0">
                        <a:latin typeface="Cambria Math"/>
                        <a:ea typeface="Cambria Math"/>
                      </a:rPr>
                      <m:t>=</m:t>
                    </m:r>
                    <m:nary>
                      <m:naryPr>
                        <m:chr m:val="∑"/>
                        <m:subHide m:val="on"/>
                        <m:supHide m:val="on"/>
                        <m:ctrlPr>
                          <a:rPr lang="en-US" sz="2800" b="0" i="1" smtClean="0">
                            <a:latin typeface="Cambria Math"/>
                            <a:ea typeface="Cambria Math"/>
                          </a:rPr>
                        </m:ctrlPr>
                      </m:naryPr>
                      <m:sub/>
                      <m:sup/>
                      <m:e>
                        <m:sSub>
                          <m:sSubPr>
                            <m:ctrlPr>
                              <a:rPr lang="en-US" sz="2800" i="1" smtClean="0">
                                <a:latin typeface="Cambria Math"/>
                              </a:rPr>
                            </m:ctrlPr>
                          </m:sSubPr>
                          <m:e>
                            <m:r>
                              <a:rPr lang="en-US" sz="2800" i="1" smtClean="0">
                                <a:latin typeface="Cambria Math"/>
                                <a:ea typeface="Cambria Math"/>
                              </a:rPr>
                              <m:t>𝜓</m:t>
                            </m:r>
                          </m:e>
                          <m:sub>
                            <m:r>
                              <a:rPr lang="en-US" sz="2800" b="0" i="1" smtClean="0">
                                <a:latin typeface="Cambria Math"/>
                              </a:rPr>
                              <m:t>𝑛</m:t>
                            </m:r>
                          </m:sub>
                        </m:sSub>
                        <m:d>
                          <m:dPr>
                            <m:ctrlPr>
                              <a:rPr lang="en-US" sz="2800" b="0" i="1" smtClean="0">
                                <a:latin typeface="Cambria Math"/>
                              </a:rPr>
                            </m:ctrlPr>
                          </m:dPr>
                          <m:e>
                            <m:r>
                              <a:rPr lang="en-US" sz="2800" b="0" i="1" smtClean="0">
                                <a:latin typeface="Cambria Math"/>
                              </a:rPr>
                              <m:t>𝑥</m:t>
                            </m:r>
                          </m:e>
                        </m:d>
                        <m:sSup>
                          <m:sSupPr>
                            <m:ctrlPr>
                              <a:rPr lang="en-US" sz="2800" b="0" i="1" smtClean="0">
                                <a:latin typeface="Cambria Math"/>
                              </a:rPr>
                            </m:ctrlPr>
                          </m:sSupPr>
                          <m:e>
                            <m:r>
                              <a:rPr lang="en-US" sz="2800" b="0" i="1" smtClean="0">
                                <a:latin typeface="Cambria Math"/>
                              </a:rPr>
                              <m:t>𝑒</m:t>
                            </m:r>
                          </m:e>
                          <m:sup>
                            <m:f>
                              <m:fPr>
                                <m:ctrlPr>
                                  <a:rPr lang="en-US" sz="2800" b="0" i="1" smtClean="0">
                                    <a:latin typeface="Cambria Math"/>
                                  </a:rPr>
                                </m:ctrlPr>
                              </m:fPr>
                              <m:num>
                                <m:r>
                                  <a:rPr lang="en-US" sz="2800" b="0" i="1" smtClean="0">
                                    <a:latin typeface="Cambria Math"/>
                                  </a:rPr>
                                  <m:t>−</m:t>
                                </m:r>
                                <m:r>
                                  <a:rPr lang="en-US" sz="2800" b="0" i="1" smtClean="0">
                                    <a:latin typeface="Cambria Math"/>
                                  </a:rPr>
                                  <m:t>𝑖</m:t>
                                </m:r>
                                <m:sSub>
                                  <m:sSubPr>
                                    <m:ctrlPr>
                                      <a:rPr lang="en-US" sz="2800" b="0" i="1" smtClean="0">
                                        <a:latin typeface="Cambria Math"/>
                                      </a:rPr>
                                    </m:ctrlPr>
                                  </m:sSubPr>
                                  <m:e>
                                    <m:r>
                                      <a:rPr lang="en-US" sz="2800" b="0" i="1" smtClean="0">
                                        <a:latin typeface="Cambria Math"/>
                                      </a:rPr>
                                      <m:t>𝐸</m:t>
                                    </m:r>
                                  </m:e>
                                  <m:sub>
                                    <m:r>
                                      <a:rPr lang="en-US" sz="2800" b="0" i="1" smtClean="0">
                                        <a:latin typeface="Cambria Math"/>
                                      </a:rPr>
                                      <m:t>𝑛</m:t>
                                    </m:r>
                                  </m:sub>
                                </m:sSub>
                                <m:r>
                                  <a:rPr lang="en-US" sz="2800" b="0" i="1" smtClean="0">
                                    <a:latin typeface="Cambria Math"/>
                                  </a:rPr>
                                  <m:t>𝑡</m:t>
                                </m:r>
                              </m:num>
                              <m:den>
                                <m:r>
                                  <a:rPr lang="en-US" sz="2800" b="0" i="1" smtClean="0">
                                    <a:latin typeface="Cambria Math"/>
                                    <a:ea typeface="Cambria Math"/>
                                  </a:rPr>
                                  <m:t>ℏ</m:t>
                                </m:r>
                              </m:den>
                            </m:f>
                          </m:sup>
                        </m:sSup>
                      </m:e>
                    </m:nary>
                  </m:oMath>
                </a14:m>
                <a:endParaRPr lang="en-US" sz="2800" dirty="0" smtClean="0"/>
              </a:p>
              <a:p>
                <a:pPr marL="342900" indent="-342900">
                  <a:buFont typeface="+mj-lt"/>
                  <a:buAutoNum type="alphaLcParenR"/>
                </a:pPr>
                <a:r>
                  <a:rPr lang="en-US" sz="2800" dirty="0" smtClean="0">
                    <a:ea typeface="Cambria Math"/>
                  </a:rPr>
                  <a:t> </a:t>
                </a:r>
                <a14:m>
                  <m:oMath xmlns:m="http://schemas.openxmlformats.org/officeDocument/2006/math">
                    <m:r>
                      <m:rPr>
                        <m:sty m:val="p"/>
                      </m:rPr>
                      <a:rPr lang="el-GR" sz="2800" i="1" smtClean="0">
                        <a:latin typeface="Cambria Math"/>
                        <a:ea typeface="Cambria Math"/>
                      </a:rPr>
                      <m:t>Ψ</m:t>
                    </m:r>
                    <m:d>
                      <m:dPr>
                        <m:ctrlPr>
                          <a:rPr lang="en-US" sz="2800" b="0" i="1" smtClean="0">
                            <a:latin typeface="Cambria Math"/>
                            <a:ea typeface="Cambria Math"/>
                          </a:rPr>
                        </m:ctrlPr>
                      </m:dPr>
                      <m:e>
                        <m:r>
                          <a:rPr lang="en-US" sz="2800" b="0" i="1" smtClean="0">
                            <a:latin typeface="Cambria Math"/>
                            <a:ea typeface="Cambria Math"/>
                          </a:rPr>
                          <m:t>𝑥</m:t>
                        </m:r>
                        <m:r>
                          <a:rPr lang="en-US" sz="2800" b="0" i="1" smtClean="0">
                            <a:latin typeface="Cambria Math"/>
                            <a:ea typeface="Cambria Math"/>
                          </a:rPr>
                          <m:t>,</m:t>
                        </m:r>
                        <m:r>
                          <a:rPr lang="en-US" sz="2800" b="0" i="1" smtClean="0">
                            <a:latin typeface="Cambria Math"/>
                            <a:ea typeface="Cambria Math"/>
                          </a:rPr>
                          <m:t>𝑡</m:t>
                        </m:r>
                      </m:e>
                    </m:d>
                    <m:r>
                      <a:rPr lang="en-US" sz="2800" b="0" i="1" smtClean="0">
                        <a:latin typeface="Cambria Math"/>
                        <a:ea typeface="Cambria Math"/>
                      </a:rPr>
                      <m:t>=[</m:t>
                    </m:r>
                    <m:nary>
                      <m:naryPr>
                        <m:chr m:val="∑"/>
                        <m:subHide m:val="on"/>
                        <m:supHide m:val="on"/>
                        <m:ctrlPr>
                          <a:rPr lang="en-US" sz="2800" b="0" i="1" smtClean="0">
                            <a:latin typeface="Cambria Math"/>
                            <a:ea typeface="Cambria Math"/>
                          </a:rPr>
                        </m:ctrlPr>
                      </m:naryPr>
                      <m:sub/>
                      <m:sup/>
                      <m:e>
                        <m:sSub>
                          <m:sSubPr>
                            <m:ctrlPr>
                              <a:rPr lang="en-US" sz="2800" i="1" smtClean="0">
                                <a:latin typeface="Cambria Math"/>
                              </a:rPr>
                            </m:ctrlPr>
                          </m:sSubPr>
                          <m:e>
                            <m:r>
                              <a:rPr lang="en-US" sz="2800" b="0" i="1" smtClean="0">
                                <a:latin typeface="Cambria Math"/>
                              </a:rPr>
                              <m:t>𝑐</m:t>
                            </m:r>
                          </m:e>
                          <m:sub>
                            <m:r>
                              <a:rPr lang="en-US" sz="2800" b="0" i="1" smtClean="0">
                                <a:latin typeface="Cambria Math"/>
                              </a:rPr>
                              <m:t>𝑛</m:t>
                            </m:r>
                          </m:sub>
                        </m:sSub>
                        <m:sSub>
                          <m:sSubPr>
                            <m:ctrlPr>
                              <a:rPr lang="en-US" sz="2800" i="1" smtClean="0">
                                <a:latin typeface="Cambria Math"/>
                              </a:rPr>
                            </m:ctrlPr>
                          </m:sSubPr>
                          <m:e>
                            <m:r>
                              <a:rPr lang="en-US" sz="2800" i="1" smtClean="0">
                                <a:latin typeface="Cambria Math"/>
                                <a:ea typeface="Cambria Math"/>
                              </a:rPr>
                              <m:t>𝜓</m:t>
                            </m:r>
                          </m:e>
                          <m:sub>
                            <m:r>
                              <a:rPr lang="en-US" sz="2800" b="0" i="1" smtClean="0">
                                <a:latin typeface="Cambria Math"/>
                              </a:rPr>
                              <m:t>𝑛</m:t>
                            </m:r>
                          </m:sub>
                        </m:sSub>
                        <m:d>
                          <m:dPr>
                            <m:ctrlPr>
                              <a:rPr lang="en-US" sz="2800" b="0" i="1" smtClean="0">
                                <a:latin typeface="Cambria Math"/>
                              </a:rPr>
                            </m:ctrlPr>
                          </m:dPr>
                          <m:e>
                            <m:r>
                              <a:rPr lang="en-US" sz="2800" b="0" i="1" smtClean="0">
                                <a:latin typeface="Cambria Math"/>
                              </a:rPr>
                              <m:t>𝑥</m:t>
                            </m:r>
                          </m:e>
                        </m:d>
                        <m:r>
                          <a:rPr lang="en-US" sz="2800" b="0" i="1" smtClean="0">
                            <a:latin typeface="Cambria Math"/>
                          </a:rPr>
                          <m:t>]</m:t>
                        </m:r>
                        <m:sSup>
                          <m:sSupPr>
                            <m:ctrlPr>
                              <a:rPr lang="en-US" sz="2800" b="0" i="1" smtClean="0">
                                <a:latin typeface="Cambria Math"/>
                              </a:rPr>
                            </m:ctrlPr>
                          </m:sSupPr>
                          <m:e>
                            <m:r>
                              <a:rPr lang="en-US" sz="2800" b="0" i="1" smtClean="0">
                                <a:latin typeface="Cambria Math"/>
                                <a:ea typeface="Cambria Math"/>
                              </a:rPr>
                              <m:t>∙</m:t>
                            </m:r>
                            <m:r>
                              <a:rPr lang="en-US" sz="2800" b="0" i="1" smtClean="0">
                                <a:latin typeface="Cambria Math"/>
                              </a:rPr>
                              <m:t>𝑒</m:t>
                            </m:r>
                          </m:e>
                          <m:sup>
                            <m:f>
                              <m:fPr>
                                <m:ctrlPr>
                                  <a:rPr lang="en-US" sz="2800" b="0" i="1" smtClean="0">
                                    <a:latin typeface="Cambria Math"/>
                                  </a:rPr>
                                </m:ctrlPr>
                              </m:fPr>
                              <m:num>
                                <m:r>
                                  <a:rPr lang="en-US" sz="2800" b="0" i="1" smtClean="0">
                                    <a:latin typeface="Cambria Math"/>
                                  </a:rPr>
                                  <m:t>−</m:t>
                                </m:r>
                                <m:r>
                                  <a:rPr lang="en-US" sz="2800" b="0" i="1" smtClean="0">
                                    <a:latin typeface="Cambria Math"/>
                                  </a:rPr>
                                  <m:t>𝐸𝑡</m:t>
                                </m:r>
                              </m:num>
                              <m:den>
                                <m:r>
                                  <a:rPr lang="en-US" sz="2800" b="0" i="1" smtClean="0">
                                    <a:latin typeface="Cambria Math"/>
                                    <a:ea typeface="Cambria Math"/>
                                  </a:rPr>
                                  <m:t>ℏ</m:t>
                                </m:r>
                              </m:den>
                            </m:f>
                          </m:sup>
                        </m:sSup>
                      </m:e>
                    </m:nary>
                  </m:oMath>
                </a14:m>
                <a:endParaRPr lang="en-US" sz="2800" dirty="0" smtClean="0"/>
              </a:p>
              <a:p>
                <a:pPr marL="342900" indent="-342900">
                  <a:buFont typeface="+mj-lt"/>
                  <a:buAutoNum type="alphaLcParenR"/>
                </a:pPr>
                <a:r>
                  <a:rPr lang="en-US" sz="2800" dirty="0" smtClean="0">
                    <a:ea typeface="Cambria Math"/>
                  </a:rPr>
                  <a:t> </a:t>
                </a:r>
                <a14:m>
                  <m:oMath xmlns:m="http://schemas.openxmlformats.org/officeDocument/2006/math">
                    <m:r>
                      <m:rPr>
                        <m:sty m:val="p"/>
                      </m:rPr>
                      <a:rPr lang="el-GR" sz="2800" i="1" smtClean="0">
                        <a:latin typeface="Cambria Math"/>
                        <a:ea typeface="Cambria Math"/>
                      </a:rPr>
                      <m:t>Ψ</m:t>
                    </m:r>
                    <m:d>
                      <m:dPr>
                        <m:ctrlPr>
                          <a:rPr lang="en-US" sz="2800" b="0" i="1" smtClean="0">
                            <a:latin typeface="Cambria Math"/>
                            <a:ea typeface="Cambria Math"/>
                          </a:rPr>
                        </m:ctrlPr>
                      </m:dPr>
                      <m:e>
                        <m:r>
                          <a:rPr lang="en-US" sz="2800" b="0" i="1" smtClean="0">
                            <a:latin typeface="Cambria Math"/>
                            <a:ea typeface="Cambria Math"/>
                          </a:rPr>
                          <m:t>𝑥</m:t>
                        </m:r>
                        <m:r>
                          <a:rPr lang="en-US" sz="2800" b="0" i="1" smtClean="0">
                            <a:latin typeface="Cambria Math"/>
                            <a:ea typeface="Cambria Math"/>
                          </a:rPr>
                          <m:t>,</m:t>
                        </m:r>
                        <m:r>
                          <a:rPr lang="en-US" sz="2800" b="0" i="1" smtClean="0">
                            <a:latin typeface="Cambria Math"/>
                            <a:ea typeface="Cambria Math"/>
                          </a:rPr>
                          <m:t>𝑡</m:t>
                        </m:r>
                      </m:e>
                    </m:d>
                    <m:r>
                      <a:rPr lang="en-US" sz="2800" b="0" i="1" smtClean="0">
                        <a:latin typeface="Cambria Math"/>
                        <a:ea typeface="Cambria Math"/>
                      </a:rPr>
                      <m:t>=[</m:t>
                    </m:r>
                    <m:nary>
                      <m:naryPr>
                        <m:chr m:val="∑"/>
                        <m:subHide m:val="on"/>
                        <m:supHide m:val="on"/>
                        <m:ctrlPr>
                          <a:rPr lang="en-US" sz="2800" b="0" i="1" smtClean="0">
                            <a:latin typeface="Cambria Math"/>
                            <a:ea typeface="Cambria Math"/>
                          </a:rPr>
                        </m:ctrlPr>
                      </m:naryPr>
                      <m:sub/>
                      <m:sup/>
                      <m:e>
                        <m:sSub>
                          <m:sSubPr>
                            <m:ctrlPr>
                              <a:rPr lang="en-US" sz="2800" i="1" smtClean="0">
                                <a:latin typeface="Cambria Math"/>
                              </a:rPr>
                            </m:ctrlPr>
                          </m:sSubPr>
                          <m:e>
                            <m:r>
                              <a:rPr lang="en-US" sz="2800" b="0" i="1" smtClean="0">
                                <a:latin typeface="Cambria Math"/>
                              </a:rPr>
                              <m:t>𝑐</m:t>
                            </m:r>
                          </m:e>
                          <m:sub>
                            <m:r>
                              <a:rPr lang="en-US" sz="2800" b="0" i="1" smtClean="0">
                                <a:latin typeface="Cambria Math"/>
                              </a:rPr>
                              <m:t>𝑛</m:t>
                            </m:r>
                          </m:sub>
                        </m:sSub>
                        <m:sSub>
                          <m:sSubPr>
                            <m:ctrlPr>
                              <a:rPr lang="en-US" sz="2800" i="1" smtClean="0">
                                <a:latin typeface="Cambria Math"/>
                              </a:rPr>
                            </m:ctrlPr>
                          </m:sSubPr>
                          <m:e>
                            <m:r>
                              <a:rPr lang="en-US" sz="2800" i="1" smtClean="0">
                                <a:latin typeface="Cambria Math"/>
                                <a:ea typeface="Cambria Math"/>
                              </a:rPr>
                              <m:t>𝜓</m:t>
                            </m:r>
                          </m:e>
                          <m:sub>
                            <m:r>
                              <a:rPr lang="en-US" sz="2800" b="0" i="1" smtClean="0">
                                <a:latin typeface="Cambria Math"/>
                              </a:rPr>
                              <m:t>𝑛</m:t>
                            </m:r>
                          </m:sub>
                        </m:sSub>
                        <m:d>
                          <m:dPr>
                            <m:ctrlPr>
                              <a:rPr lang="en-US" sz="2800" b="0" i="1" smtClean="0">
                                <a:latin typeface="Cambria Math"/>
                              </a:rPr>
                            </m:ctrlPr>
                          </m:dPr>
                          <m:e>
                            <m:r>
                              <a:rPr lang="en-US" sz="2800" b="0" i="1" smtClean="0">
                                <a:latin typeface="Cambria Math"/>
                              </a:rPr>
                              <m:t>𝑥</m:t>
                            </m:r>
                          </m:e>
                        </m:d>
                        <m:r>
                          <a:rPr lang="en-US" sz="2800" b="0" i="1" smtClean="0">
                            <a:latin typeface="Cambria Math"/>
                          </a:rPr>
                          <m:t>]</m:t>
                        </m:r>
                        <m:r>
                          <a:rPr lang="en-US" sz="2800" b="0" i="1" smtClean="0">
                            <a:latin typeface="Cambria Math"/>
                            <a:ea typeface="Cambria Math"/>
                          </a:rPr>
                          <m:t>∙</m:t>
                        </m:r>
                        <m:sSup>
                          <m:sSupPr>
                            <m:ctrlPr>
                              <a:rPr lang="en-US" sz="2800" b="0" i="1" smtClean="0">
                                <a:latin typeface="Cambria Math"/>
                              </a:rPr>
                            </m:ctrlPr>
                          </m:sSupPr>
                          <m:e>
                            <m:r>
                              <a:rPr lang="en-US" sz="2800" b="0" i="1" smtClean="0">
                                <a:latin typeface="Cambria Math"/>
                              </a:rPr>
                              <m:t>𝑒</m:t>
                            </m:r>
                          </m:e>
                          <m:sup>
                            <m:f>
                              <m:fPr>
                                <m:ctrlPr>
                                  <a:rPr lang="en-US" sz="2800" b="0" i="1" smtClean="0">
                                    <a:latin typeface="Cambria Math"/>
                                  </a:rPr>
                                </m:ctrlPr>
                              </m:fPr>
                              <m:num>
                                <m:r>
                                  <a:rPr lang="en-US" sz="2800" b="0" i="1" smtClean="0">
                                    <a:latin typeface="Cambria Math"/>
                                  </a:rPr>
                                  <m:t>−</m:t>
                                </m:r>
                                <m:r>
                                  <a:rPr lang="en-US" sz="2800" b="0" i="1" smtClean="0">
                                    <a:latin typeface="Cambria Math"/>
                                  </a:rPr>
                                  <m:t>𝑖𝐸𝑡</m:t>
                                </m:r>
                              </m:num>
                              <m:den>
                                <m:r>
                                  <a:rPr lang="en-US" sz="2800" b="0" i="1" smtClean="0">
                                    <a:latin typeface="Cambria Math"/>
                                    <a:ea typeface="Cambria Math"/>
                                  </a:rPr>
                                  <m:t>ℏ</m:t>
                                </m:r>
                              </m:den>
                            </m:f>
                          </m:sup>
                        </m:sSup>
                      </m:e>
                    </m:nary>
                  </m:oMath>
                </a14:m>
                <a:endParaRPr lang="en-US" sz="2800" dirty="0" smtClean="0"/>
              </a:p>
              <a:p>
                <a:pPr marL="342900" indent="-342900">
                  <a:buFont typeface="+mj-lt"/>
                  <a:buAutoNum type="alphaLcParenR"/>
                </a:pPr>
                <a:r>
                  <a:rPr lang="en-US" sz="2800" dirty="0" smtClean="0">
                    <a:solidFill>
                      <a:srgbClr val="FF0000"/>
                    </a:solidFill>
                  </a:rPr>
                  <a:t>None of the above</a:t>
                </a:r>
              </a:p>
              <a:p>
                <a:pPr marL="342900" indent="-342900">
                  <a:buFont typeface="+mj-lt"/>
                  <a:buAutoNum type="alphaLcParenR"/>
                </a:pPr>
                <a:endParaRPr lang="en-US" sz="2800" dirty="0" smtClean="0"/>
              </a:p>
              <a:p>
                <a:pPr marL="342900" indent="-342900">
                  <a:buFont typeface="+mj-lt"/>
                  <a:buAutoNum type="alphaLcParenR"/>
                </a:pPr>
                <a:endParaRPr lang="en-US" dirty="0" smtClean="0"/>
              </a:p>
              <a:p>
                <a:pPr marL="342900" indent="-342900">
                  <a:buFont typeface="+mj-lt"/>
                  <a:buAutoNum type="alphaLcParenR"/>
                </a:pPr>
                <a:endParaRPr lang="en-US" dirty="0"/>
              </a:p>
            </p:txBody>
          </p:sp>
        </mc:Choice>
        <mc:Fallback>
          <p:sp>
            <p:nvSpPr>
              <p:cNvPr id="2" name="TextBox 1"/>
              <p:cNvSpPr txBox="1">
                <a:spLocks noRot="1" noChangeAspect="1" noMove="1" noResize="1" noEditPoints="1" noAdjustHandles="1" noChangeArrowheads="1" noChangeShapeType="1" noTextEdit="1"/>
              </p:cNvSpPr>
              <p:nvPr/>
            </p:nvSpPr>
            <p:spPr>
              <a:xfrm>
                <a:off x="0" y="0"/>
                <a:ext cx="9144000" cy="7978210"/>
              </a:xfrm>
              <a:prstGeom prst="rect">
                <a:avLst/>
              </a:prstGeom>
              <a:blipFill rotWithShape="1">
                <a:blip r:embed="rId2"/>
                <a:stretch>
                  <a:fillRect l="-1333" t="-611"/>
                </a:stretch>
              </a:blipFill>
            </p:spPr>
            <p:txBody>
              <a:bodyPr/>
              <a:lstStyle/>
              <a:p>
                <a:r>
                  <a:rPr lang="en-US">
                    <a:noFill/>
                  </a:rPr>
                  <a:t> </a:t>
                </a:r>
              </a:p>
            </p:txBody>
          </p:sp>
        </mc:Fallback>
      </mc:AlternateContent>
    </p:spTree>
    <p:extLst>
      <p:ext uri="{BB962C8B-B14F-4D97-AF65-F5344CB8AC3E}">
        <p14:creationId xmlns:p14="http://schemas.microsoft.com/office/powerpoint/2010/main" val="42894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0" y="31531"/>
                <a:ext cx="9144000" cy="6701386"/>
              </a:xfrm>
              <a:prstGeom prst="rect">
                <a:avLst/>
              </a:prstGeom>
              <a:noFill/>
            </p:spPr>
            <p:txBody>
              <a:bodyPr wrap="square" rtlCol="0">
                <a:spAutoFit/>
              </a:bodyPr>
              <a:lstStyle/>
              <a:p>
                <a:pPr algn="ctr"/>
                <a:r>
                  <a:rPr lang="en-US" sz="2600" i="1" dirty="0" smtClean="0"/>
                  <a:t>Concept test 11.2</a:t>
                </a:r>
                <a:endParaRPr lang="en-US" sz="2600" dirty="0"/>
              </a:p>
              <a:p>
                <a:r>
                  <a:rPr lang="en-US" sz="2600" dirty="0" smtClean="0"/>
                  <a:t>The wave function for an electron in a 1D infinite square well at time </a:t>
                </a:r>
                <a14:m>
                  <m:oMath xmlns:m="http://schemas.openxmlformats.org/officeDocument/2006/math">
                    <m:r>
                      <a:rPr lang="en-US" sz="2600" i="1" dirty="0" smtClean="0">
                        <a:latin typeface="Cambria Math"/>
                      </a:rPr>
                      <m:t>𝑡</m:t>
                    </m:r>
                    <m:r>
                      <a:rPr lang="en-US" sz="2600" i="1" dirty="0" smtClean="0">
                        <a:latin typeface="Cambria Math"/>
                      </a:rPr>
                      <m:t>=0</m:t>
                    </m:r>
                  </m:oMath>
                </a14:m>
                <a:r>
                  <a:rPr lang="en-US" sz="2600" dirty="0" smtClean="0"/>
                  <a:t> is given by </a:t>
                </a:r>
                <a14:m>
                  <m:oMath xmlns:m="http://schemas.openxmlformats.org/officeDocument/2006/math">
                    <m:r>
                      <m:rPr>
                        <m:sty m:val="p"/>
                      </m:rPr>
                      <a:rPr lang="el-GR" sz="2600" i="1" smtClean="0">
                        <a:latin typeface="Cambria Math"/>
                        <a:ea typeface="Cambria Math"/>
                      </a:rPr>
                      <m:t>Ψ</m:t>
                    </m:r>
                    <m:d>
                      <m:dPr>
                        <m:ctrlPr>
                          <a:rPr lang="en-US" sz="2600" b="0" i="1" smtClean="0">
                            <a:latin typeface="Cambria Math"/>
                            <a:ea typeface="Cambria Math"/>
                          </a:rPr>
                        </m:ctrlPr>
                      </m:dPr>
                      <m:e>
                        <m:r>
                          <a:rPr lang="en-US" sz="2600" b="0" i="1" smtClean="0">
                            <a:latin typeface="Cambria Math"/>
                            <a:ea typeface="Cambria Math"/>
                          </a:rPr>
                          <m:t>𝑥</m:t>
                        </m:r>
                        <m:r>
                          <a:rPr lang="en-US" sz="2600" b="0" i="1" smtClean="0">
                            <a:latin typeface="Cambria Math"/>
                            <a:ea typeface="Cambria Math"/>
                          </a:rPr>
                          <m:t>, </m:t>
                        </m:r>
                        <m:r>
                          <a:rPr lang="en-US" sz="2600" b="0" i="1" smtClean="0">
                            <a:latin typeface="Cambria Math"/>
                            <a:ea typeface="Cambria Math"/>
                          </a:rPr>
                          <m:t>𝑡</m:t>
                        </m:r>
                        <m:r>
                          <a:rPr lang="en-US" sz="2600" b="0" i="1" smtClean="0">
                            <a:latin typeface="Cambria Math"/>
                            <a:ea typeface="Cambria Math"/>
                          </a:rPr>
                          <m:t>=0</m:t>
                        </m:r>
                      </m:e>
                    </m:d>
                    <m:r>
                      <a:rPr lang="en-US" sz="2600" b="0" i="1" smtClean="0">
                        <a:latin typeface="Cambria Math"/>
                        <a:ea typeface="Cambria Math"/>
                      </a:rPr>
                      <m:t>=</m:t>
                    </m:r>
                    <m:f>
                      <m:fPr>
                        <m:ctrlPr>
                          <a:rPr lang="en-US" sz="2600" b="0" i="1" smtClean="0">
                            <a:latin typeface="Cambria Math"/>
                            <a:ea typeface="Cambria Math"/>
                          </a:rPr>
                        </m:ctrlPr>
                      </m:fPr>
                      <m:num>
                        <m:r>
                          <a:rPr lang="en-US" sz="2600" b="0" i="1" smtClean="0">
                            <a:latin typeface="Cambria Math"/>
                            <a:ea typeface="Cambria Math"/>
                          </a:rPr>
                          <m:t>1</m:t>
                        </m:r>
                      </m:num>
                      <m:den>
                        <m:rad>
                          <m:radPr>
                            <m:degHide m:val="on"/>
                            <m:ctrlPr>
                              <a:rPr lang="en-US" sz="2600" b="0" i="1" smtClean="0">
                                <a:latin typeface="Cambria Math"/>
                                <a:ea typeface="Cambria Math"/>
                              </a:rPr>
                            </m:ctrlPr>
                          </m:radPr>
                          <m:deg/>
                          <m:e>
                            <m:r>
                              <a:rPr lang="en-US" sz="2600" b="0" i="1" smtClean="0">
                                <a:latin typeface="Cambria Math"/>
                                <a:ea typeface="Cambria Math"/>
                              </a:rPr>
                              <m:t>2</m:t>
                            </m:r>
                          </m:e>
                        </m:rad>
                      </m:den>
                    </m:f>
                    <m:r>
                      <a:rPr lang="en-US" sz="2600" b="0" i="1" smtClean="0">
                        <a:latin typeface="Cambria Math"/>
                        <a:ea typeface="Cambria Math"/>
                      </a:rPr>
                      <m:t>[</m:t>
                    </m:r>
                    <m:sSub>
                      <m:sSubPr>
                        <m:ctrlPr>
                          <a:rPr lang="en-US" sz="2600" b="0" i="1" smtClean="0">
                            <a:latin typeface="Cambria Math"/>
                            <a:ea typeface="Cambria Math"/>
                          </a:rPr>
                        </m:ctrlPr>
                      </m:sSubPr>
                      <m:e>
                        <m:r>
                          <a:rPr lang="en-US" sz="2600" b="0" i="1" smtClean="0">
                            <a:latin typeface="Cambria Math"/>
                            <a:ea typeface="Cambria Math"/>
                          </a:rPr>
                          <m:t>𝜓</m:t>
                        </m:r>
                      </m:e>
                      <m:sub>
                        <m:r>
                          <a:rPr lang="en-US" sz="2600" b="0" i="1" smtClean="0">
                            <a:latin typeface="Cambria Math"/>
                            <a:ea typeface="Cambria Math"/>
                          </a:rPr>
                          <m:t>1</m:t>
                        </m:r>
                      </m:sub>
                    </m:sSub>
                    <m:d>
                      <m:dPr>
                        <m:ctrlPr>
                          <a:rPr lang="en-US" sz="2600" b="0" i="1" smtClean="0">
                            <a:latin typeface="Cambria Math"/>
                            <a:ea typeface="Cambria Math"/>
                          </a:rPr>
                        </m:ctrlPr>
                      </m:dPr>
                      <m:e>
                        <m:r>
                          <a:rPr lang="en-US" sz="2600" b="0" i="1" smtClean="0">
                            <a:latin typeface="Cambria Math"/>
                            <a:ea typeface="Cambria Math"/>
                          </a:rPr>
                          <m:t>𝑥</m:t>
                        </m:r>
                      </m:e>
                    </m:d>
                    <m:r>
                      <a:rPr lang="en-US" sz="2600" b="0" i="1" smtClean="0">
                        <a:latin typeface="Cambria Math"/>
                        <a:ea typeface="Cambria Math"/>
                      </a:rPr>
                      <m:t>+</m:t>
                    </m:r>
                    <m:sSub>
                      <m:sSubPr>
                        <m:ctrlPr>
                          <a:rPr lang="en-US" sz="2600" b="0" i="1" smtClean="0">
                            <a:latin typeface="Cambria Math"/>
                            <a:ea typeface="Cambria Math"/>
                          </a:rPr>
                        </m:ctrlPr>
                      </m:sSubPr>
                      <m:e>
                        <m:r>
                          <a:rPr lang="en-US" sz="2600" b="0" i="1" smtClean="0">
                            <a:latin typeface="Cambria Math"/>
                            <a:ea typeface="Cambria Math"/>
                          </a:rPr>
                          <m:t>𝜓</m:t>
                        </m:r>
                      </m:e>
                      <m:sub>
                        <m:r>
                          <a:rPr lang="en-US" sz="2600" b="0" i="1" smtClean="0">
                            <a:latin typeface="Cambria Math"/>
                            <a:ea typeface="Cambria Math"/>
                          </a:rPr>
                          <m:t>2</m:t>
                        </m:r>
                      </m:sub>
                    </m:sSub>
                    <m:d>
                      <m:dPr>
                        <m:ctrlPr>
                          <a:rPr lang="en-US" sz="2600" b="0" i="1" smtClean="0">
                            <a:latin typeface="Cambria Math"/>
                            <a:ea typeface="Cambria Math"/>
                          </a:rPr>
                        </m:ctrlPr>
                      </m:dPr>
                      <m:e>
                        <m:r>
                          <a:rPr lang="en-US" sz="2600" b="0" i="1" smtClean="0">
                            <a:latin typeface="Cambria Math"/>
                            <a:ea typeface="Cambria Math"/>
                          </a:rPr>
                          <m:t>𝑥</m:t>
                        </m:r>
                      </m:e>
                    </m:d>
                    <m:r>
                      <a:rPr lang="en-US" sz="2600" b="0" i="1" smtClean="0">
                        <a:latin typeface="Cambria Math"/>
                        <a:ea typeface="Cambria Math"/>
                      </a:rPr>
                      <m:t>]</m:t>
                    </m:r>
                  </m:oMath>
                </a14:m>
                <a:r>
                  <a:rPr lang="en-US" sz="2600" dirty="0" smtClean="0"/>
                  <a:t>, where </a:t>
                </a:r>
                <a14:m>
                  <m:oMath xmlns:m="http://schemas.openxmlformats.org/officeDocument/2006/math">
                    <m:sSub>
                      <m:sSubPr>
                        <m:ctrlPr>
                          <a:rPr lang="en-US" sz="2600" b="0" i="1" smtClean="0">
                            <a:latin typeface="Cambria Math"/>
                            <a:ea typeface="Cambria Math"/>
                          </a:rPr>
                        </m:ctrlPr>
                      </m:sSubPr>
                      <m:e>
                        <m:r>
                          <a:rPr lang="en-US" sz="2600" b="0" i="1" smtClean="0">
                            <a:latin typeface="Cambria Math"/>
                            <a:ea typeface="Cambria Math"/>
                          </a:rPr>
                          <m:t>𝜓</m:t>
                        </m:r>
                      </m:e>
                      <m:sub>
                        <m:r>
                          <a:rPr lang="en-US" sz="2600" b="0" i="1" smtClean="0">
                            <a:latin typeface="Cambria Math"/>
                            <a:ea typeface="Cambria Math"/>
                          </a:rPr>
                          <m:t>1</m:t>
                        </m:r>
                      </m:sub>
                    </m:sSub>
                  </m:oMath>
                </a14:m>
                <a:r>
                  <a:rPr lang="en-US" sz="2600" dirty="0" smtClean="0"/>
                  <a:t>and </a:t>
                </a:r>
                <a14:m>
                  <m:oMath xmlns:m="http://schemas.openxmlformats.org/officeDocument/2006/math">
                    <m:sSub>
                      <m:sSubPr>
                        <m:ctrlPr>
                          <a:rPr lang="en-US" sz="2600" b="0" i="1" smtClean="0">
                            <a:latin typeface="Cambria Math"/>
                            <a:ea typeface="Cambria Math"/>
                          </a:rPr>
                        </m:ctrlPr>
                      </m:sSubPr>
                      <m:e>
                        <m:r>
                          <a:rPr lang="en-US" sz="2600" b="0" i="1" smtClean="0">
                            <a:latin typeface="Cambria Math"/>
                            <a:ea typeface="Cambria Math"/>
                          </a:rPr>
                          <m:t>𝜓</m:t>
                        </m:r>
                      </m:e>
                      <m:sub>
                        <m:r>
                          <a:rPr lang="en-US" sz="2600" b="0" i="1" smtClean="0">
                            <a:latin typeface="Cambria Math"/>
                            <a:ea typeface="Cambria Math"/>
                          </a:rPr>
                          <m:t>2</m:t>
                        </m:r>
                      </m:sub>
                    </m:sSub>
                  </m:oMath>
                </a14:m>
                <a:r>
                  <a:rPr lang="en-US" sz="2600" dirty="0" smtClean="0"/>
                  <a:t> are the </a:t>
                </a:r>
                <a:r>
                  <a:rPr lang="en-US" sz="2600" dirty="0"/>
                  <a:t>stationary states corresponding to the lowest two allowed energies</a:t>
                </a:r>
                <a:r>
                  <a:rPr lang="en-US" sz="2600" dirty="0" smtClean="0"/>
                  <a:t>.  Which one of the following correctly represents the wave function </a:t>
                </a:r>
                <a14:m>
                  <m:oMath xmlns:m="http://schemas.openxmlformats.org/officeDocument/2006/math">
                    <m:r>
                      <m:rPr>
                        <m:sty m:val="p"/>
                      </m:rPr>
                      <a:rPr lang="el-GR" sz="2600" i="1" smtClean="0">
                        <a:latin typeface="Cambria Math"/>
                        <a:ea typeface="Cambria Math"/>
                      </a:rPr>
                      <m:t>Ψ</m:t>
                    </m:r>
                    <m:d>
                      <m:dPr>
                        <m:ctrlPr>
                          <a:rPr lang="en-US" sz="2600" b="0" i="1" smtClean="0">
                            <a:latin typeface="Cambria Math"/>
                            <a:ea typeface="Cambria Math"/>
                          </a:rPr>
                        </m:ctrlPr>
                      </m:dPr>
                      <m:e>
                        <m:r>
                          <a:rPr lang="en-US" sz="2600" b="0" i="1" smtClean="0">
                            <a:latin typeface="Cambria Math"/>
                            <a:ea typeface="Cambria Math"/>
                          </a:rPr>
                          <m:t>𝑥</m:t>
                        </m:r>
                        <m:r>
                          <a:rPr lang="en-US" sz="2600" b="0" i="1" smtClean="0">
                            <a:latin typeface="Cambria Math"/>
                            <a:ea typeface="Cambria Math"/>
                          </a:rPr>
                          <m:t>, </m:t>
                        </m:r>
                        <m:r>
                          <a:rPr lang="en-US" sz="2600" b="0" i="1" smtClean="0">
                            <a:latin typeface="Cambria Math"/>
                            <a:ea typeface="Cambria Math"/>
                          </a:rPr>
                          <m:t>𝑡</m:t>
                        </m:r>
                      </m:e>
                    </m:d>
                  </m:oMath>
                </a14:m>
                <a:r>
                  <a:rPr lang="en-US" sz="2600" dirty="0" smtClean="0"/>
                  <a:t> at time </a:t>
                </a:r>
                <a14:m>
                  <m:oMath xmlns:m="http://schemas.openxmlformats.org/officeDocument/2006/math">
                    <m:r>
                      <a:rPr lang="en-US" sz="2600" i="1" dirty="0" smtClean="0">
                        <a:latin typeface="Cambria Math"/>
                      </a:rPr>
                      <m:t>𝑡</m:t>
                    </m:r>
                  </m:oMath>
                </a14:m>
                <a:r>
                  <a:rPr lang="en-US" sz="2600" dirty="0" smtClean="0"/>
                  <a:t>?</a:t>
                </a:r>
                <a:endParaRPr lang="en-US" dirty="0" smtClean="0"/>
              </a:p>
              <a:p>
                <a:pPr marL="342900" indent="-342900">
                  <a:buFont typeface="+mj-lt"/>
                  <a:buAutoNum type="alphaLcParenR"/>
                </a:pPr>
                <a:r>
                  <a:rPr lang="en-US" sz="2600" dirty="0" smtClean="0">
                    <a:ea typeface="Cambria Math"/>
                  </a:rPr>
                  <a:t> </a:t>
                </a:r>
                <a14:m>
                  <m:oMath xmlns:m="http://schemas.openxmlformats.org/officeDocument/2006/math">
                    <m:r>
                      <m:rPr>
                        <m:sty m:val="p"/>
                      </m:rPr>
                      <a:rPr lang="el-GR" sz="2600" i="1" smtClean="0">
                        <a:latin typeface="Cambria Math"/>
                        <a:ea typeface="Cambria Math"/>
                      </a:rPr>
                      <m:t>Ψ</m:t>
                    </m:r>
                    <m:d>
                      <m:dPr>
                        <m:ctrlPr>
                          <a:rPr lang="en-US" sz="2600" b="0" i="1" smtClean="0">
                            <a:latin typeface="Cambria Math"/>
                            <a:ea typeface="Cambria Math"/>
                          </a:rPr>
                        </m:ctrlPr>
                      </m:dPr>
                      <m:e>
                        <m:r>
                          <a:rPr lang="en-US" sz="2600" b="0" i="1" smtClean="0">
                            <a:latin typeface="Cambria Math"/>
                            <a:ea typeface="Cambria Math"/>
                          </a:rPr>
                          <m:t>𝑥</m:t>
                        </m:r>
                        <m:r>
                          <a:rPr lang="en-US" sz="2600" b="0" i="1" smtClean="0">
                            <a:latin typeface="Cambria Math"/>
                            <a:ea typeface="Cambria Math"/>
                          </a:rPr>
                          <m:t>, </m:t>
                        </m:r>
                        <m:r>
                          <a:rPr lang="en-US" sz="2600" b="0" i="1" smtClean="0">
                            <a:latin typeface="Cambria Math"/>
                            <a:ea typeface="Cambria Math"/>
                          </a:rPr>
                          <m:t>𝑡</m:t>
                        </m:r>
                      </m:e>
                    </m:d>
                    <m:r>
                      <a:rPr lang="en-US" sz="2600" b="0" i="1" smtClean="0">
                        <a:latin typeface="Cambria Math"/>
                        <a:ea typeface="Cambria Math"/>
                      </a:rPr>
                      <m:t>=</m:t>
                    </m:r>
                    <m:f>
                      <m:fPr>
                        <m:ctrlPr>
                          <a:rPr lang="en-US" sz="2600" b="0" i="1" smtClean="0">
                            <a:latin typeface="Cambria Math"/>
                            <a:ea typeface="Cambria Math"/>
                          </a:rPr>
                        </m:ctrlPr>
                      </m:fPr>
                      <m:num>
                        <m:r>
                          <a:rPr lang="en-US" sz="2600" b="0" i="1" smtClean="0">
                            <a:latin typeface="Cambria Math"/>
                            <a:ea typeface="Cambria Math"/>
                          </a:rPr>
                          <m:t>1</m:t>
                        </m:r>
                      </m:num>
                      <m:den>
                        <m:rad>
                          <m:radPr>
                            <m:degHide m:val="on"/>
                            <m:ctrlPr>
                              <a:rPr lang="en-US" sz="2600" b="0" i="1" smtClean="0">
                                <a:latin typeface="Cambria Math"/>
                                <a:ea typeface="Cambria Math"/>
                              </a:rPr>
                            </m:ctrlPr>
                          </m:radPr>
                          <m:deg/>
                          <m:e>
                            <m:r>
                              <a:rPr lang="en-US" sz="2600" b="0" i="1" smtClean="0">
                                <a:latin typeface="Cambria Math"/>
                                <a:ea typeface="Cambria Math"/>
                              </a:rPr>
                              <m:t>2</m:t>
                            </m:r>
                          </m:e>
                        </m:rad>
                      </m:den>
                    </m:f>
                    <m:r>
                      <a:rPr lang="en-US" sz="2600" b="0" i="1" smtClean="0">
                        <a:latin typeface="Cambria Math"/>
                        <a:ea typeface="Cambria Math"/>
                      </a:rPr>
                      <m:t>[</m:t>
                    </m:r>
                    <m:sSub>
                      <m:sSubPr>
                        <m:ctrlPr>
                          <a:rPr lang="en-US" sz="2600" b="0" i="1" smtClean="0">
                            <a:latin typeface="Cambria Math"/>
                            <a:ea typeface="Cambria Math"/>
                          </a:rPr>
                        </m:ctrlPr>
                      </m:sSubPr>
                      <m:e>
                        <m:r>
                          <a:rPr lang="en-US" sz="2600" b="0" i="1" smtClean="0">
                            <a:latin typeface="Cambria Math"/>
                            <a:ea typeface="Cambria Math"/>
                          </a:rPr>
                          <m:t>𝜓</m:t>
                        </m:r>
                      </m:e>
                      <m:sub>
                        <m:r>
                          <a:rPr lang="en-US" sz="2600" b="0" i="1" smtClean="0">
                            <a:latin typeface="Cambria Math"/>
                            <a:ea typeface="Cambria Math"/>
                          </a:rPr>
                          <m:t>1</m:t>
                        </m:r>
                      </m:sub>
                    </m:sSub>
                    <m:d>
                      <m:dPr>
                        <m:ctrlPr>
                          <a:rPr lang="en-US" sz="2600" b="0" i="1" smtClean="0">
                            <a:latin typeface="Cambria Math"/>
                            <a:ea typeface="Cambria Math"/>
                          </a:rPr>
                        </m:ctrlPr>
                      </m:dPr>
                      <m:e>
                        <m:r>
                          <a:rPr lang="en-US" sz="2600" b="0" i="1" smtClean="0">
                            <a:latin typeface="Cambria Math"/>
                            <a:ea typeface="Cambria Math"/>
                          </a:rPr>
                          <m:t>𝑥</m:t>
                        </m:r>
                      </m:e>
                    </m:d>
                    <m:r>
                      <a:rPr lang="en-US" sz="2600" b="0" i="1" smtClean="0">
                        <a:latin typeface="Cambria Math"/>
                        <a:ea typeface="Cambria Math"/>
                      </a:rPr>
                      <m:t>+</m:t>
                    </m:r>
                    <m:sSub>
                      <m:sSubPr>
                        <m:ctrlPr>
                          <a:rPr lang="en-US" sz="2600" b="0" i="1" smtClean="0">
                            <a:latin typeface="Cambria Math"/>
                            <a:ea typeface="Cambria Math"/>
                          </a:rPr>
                        </m:ctrlPr>
                      </m:sSubPr>
                      <m:e>
                        <m:r>
                          <a:rPr lang="en-US" sz="2600" b="0" i="1" smtClean="0">
                            <a:latin typeface="Cambria Math"/>
                            <a:ea typeface="Cambria Math"/>
                          </a:rPr>
                          <m:t>𝜓</m:t>
                        </m:r>
                      </m:e>
                      <m:sub>
                        <m:r>
                          <a:rPr lang="en-US" sz="2600" b="0" i="1" smtClean="0">
                            <a:latin typeface="Cambria Math"/>
                            <a:ea typeface="Cambria Math"/>
                          </a:rPr>
                          <m:t>2</m:t>
                        </m:r>
                      </m:sub>
                    </m:sSub>
                    <m:d>
                      <m:dPr>
                        <m:ctrlPr>
                          <a:rPr lang="en-US" sz="2600" b="0" i="1" smtClean="0">
                            <a:latin typeface="Cambria Math"/>
                            <a:ea typeface="Cambria Math"/>
                          </a:rPr>
                        </m:ctrlPr>
                      </m:dPr>
                      <m:e>
                        <m:r>
                          <a:rPr lang="en-US" sz="2600" b="0" i="1" smtClean="0">
                            <a:latin typeface="Cambria Math"/>
                            <a:ea typeface="Cambria Math"/>
                          </a:rPr>
                          <m:t>𝑥</m:t>
                        </m:r>
                      </m:e>
                    </m:d>
                    <m:r>
                      <a:rPr lang="en-US" sz="2600" b="0" i="1" smtClean="0">
                        <a:latin typeface="Cambria Math"/>
                        <a:ea typeface="Cambria Math"/>
                      </a:rPr>
                      <m:t>]</m:t>
                    </m:r>
                  </m:oMath>
                </a14:m>
                <a:r>
                  <a:rPr lang="en-US" sz="2600" dirty="0" smtClean="0"/>
                  <a:t>, because </a:t>
                </a:r>
                <a14:m>
                  <m:oMath xmlns:m="http://schemas.openxmlformats.org/officeDocument/2006/math">
                    <m:sSub>
                      <m:sSubPr>
                        <m:ctrlPr>
                          <a:rPr lang="en-US" sz="2600" b="0" i="1" smtClean="0">
                            <a:latin typeface="Cambria Math"/>
                            <a:ea typeface="Cambria Math"/>
                          </a:rPr>
                        </m:ctrlPr>
                      </m:sSubPr>
                      <m:e>
                        <m:r>
                          <a:rPr lang="en-US" sz="2600" b="0" i="1" smtClean="0">
                            <a:latin typeface="Cambria Math"/>
                            <a:ea typeface="Cambria Math"/>
                          </a:rPr>
                          <m:t>𝜓</m:t>
                        </m:r>
                      </m:e>
                      <m:sub>
                        <m:r>
                          <a:rPr lang="en-US" sz="2600" b="0" i="1" smtClean="0">
                            <a:latin typeface="Cambria Math"/>
                            <a:ea typeface="Cambria Math"/>
                          </a:rPr>
                          <m:t>1</m:t>
                        </m:r>
                      </m:sub>
                    </m:sSub>
                  </m:oMath>
                </a14:m>
                <a:r>
                  <a:rPr lang="en-US" sz="2600" dirty="0" smtClean="0"/>
                  <a:t>and </a:t>
                </a:r>
                <a14:m>
                  <m:oMath xmlns:m="http://schemas.openxmlformats.org/officeDocument/2006/math">
                    <m:sSub>
                      <m:sSubPr>
                        <m:ctrlPr>
                          <a:rPr lang="en-US" sz="2600" b="0" i="1" smtClean="0">
                            <a:latin typeface="Cambria Math"/>
                            <a:ea typeface="Cambria Math"/>
                          </a:rPr>
                        </m:ctrlPr>
                      </m:sSubPr>
                      <m:e>
                        <m:r>
                          <a:rPr lang="en-US" sz="2600" b="0" i="1" smtClean="0">
                            <a:latin typeface="Cambria Math"/>
                            <a:ea typeface="Cambria Math"/>
                          </a:rPr>
                          <m:t>𝜓</m:t>
                        </m:r>
                      </m:e>
                      <m:sub>
                        <m:r>
                          <a:rPr lang="en-US" sz="2600" b="0" i="1" smtClean="0">
                            <a:latin typeface="Cambria Math"/>
                            <a:ea typeface="Cambria Math"/>
                          </a:rPr>
                          <m:t>2</m:t>
                        </m:r>
                      </m:sub>
                    </m:sSub>
                  </m:oMath>
                </a14:m>
                <a:r>
                  <a:rPr lang="en-US" sz="2600" dirty="0" smtClean="0"/>
                  <a:t> are both stationary states.  </a:t>
                </a:r>
                <a:endParaRPr lang="en-US" sz="2600" dirty="0"/>
              </a:p>
              <a:p>
                <a:pPr marL="342900" indent="-342900">
                  <a:buFont typeface="+mj-lt"/>
                  <a:buAutoNum type="alphaLcParenR"/>
                </a:pPr>
                <a:r>
                  <a:rPr lang="en-US" sz="2600" dirty="0" smtClean="0">
                    <a:ea typeface="Cambria Math"/>
                  </a:rPr>
                  <a:t> </a:t>
                </a:r>
                <a14:m>
                  <m:oMath xmlns:m="http://schemas.openxmlformats.org/officeDocument/2006/math">
                    <m:r>
                      <m:rPr>
                        <m:sty m:val="p"/>
                      </m:rPr>
                      <a:rPr lang="el-GR" sz="2600" i="1" smtClean="0">
                        <a:latin typeface="Cambria Math"/>
                        <a:ea typeface="Cambria Math"/>
                      </a:rPr>
                      <m:t>Ψ</m:t>
                    </m:r>
                    <m:d>
                      <m:dPr>
                        <m:ctrlPr>
                          <a:rPr lang="en-US" sz="2600" b="0" i="1" smtClean="0">
                            <a:latin typeface="Cambria Math"/>
                            <a:ea typeface="Cambria Math"/>
                          </a:rPr>
                        </m:ctrlPr>
                      </m:dPr>
                      <m:e>
                        <m:r>
                          <a:rPr lang="en-US" sz="2600" b="0" i="1" smtClean="0">
                            <a:latin typeface="Cambria Math"/>
                            <a:ea typeface="Cambria Math"/>
                          </a:rPr>
                          <m:t>𝑥</m:t>
                        </m:r>
                        <m:r>
                          <a:rPr lang="en-US" sz="2600" b="0" i="1" smtClean="0">
                            <a:latin typeface="Cambria Math"/>
                            <a:ea typeface="Cambria Math"/>
                          </a:rPr>
                          <m:t>, </m:t>
                        </m:r>
                        <m:r>
                          <a:rPr lang="en-US" sz="2600" b="0" i="1" smtClean="0">
                            <a:latin typeface="Cambria Math"/>
                            <a:ea typeface="Cambria Math"/>
                          </a:rPr>
                          <m:t>𝑡</m:t>
                        </m:r>
                      </m:e>
                    </m:d>
                    <m:r>
                      <a:rPr lang="en-US" sz="2600" b="0" i="1" smtClean="0">
                        <a:latin typeface="Cambria Math"/>
                        <a:ea typeface="Cambria Math"/>
                      </a:rPr>
                      <m:t>=</m:t>
                    </m:r>
                    <m:f>
                      <m:fPr>
                        <m:ctrlPr>
                          <a:rPr lang="en-US" sz="2600" b="0" i="1" smtClean="0">
                            <a:latin typeface="Cambria Math"/>
                            <a:ea typeface="Cambria Math"/>
                          </a:rPr>
                        </m:ctrlPr>
                      </m:fPr>
                      <m:num>
                        <m:r>
                          <a:rPr lang="en-US" sz="2600" b="0" i="1" smtClean="0">
                            <a:latin typeface="Cambria Math"/>
                            <a:ea typeface="Cambria Math"/>
                          </a:rPr>
                          <m:t>1</m:t>
                        </m:r>
                      </m:num>
                      <m:den>
                        <m:rad>
                          <m:radPr>
                            <m:degHide m:val="on"/>
                            <m:ctrlPr>
                              <a:rPr lang="en-US" sz="2600" b="0" i="1" smtClean="0">
                                <a:latin typeface="Cambria Math"/>
                                <a:ea typeface="Cambria Math"/>
                              </a:rPr>
                            </m:ctrlPr>
                          </m:radPr>
                          <m:deg/>
                          <m:e>
                            <m:r>
                              <a:rPr lang="en-US" sz="2600" b="0" i="1" smtClean="0">
                                <a:latin typeface="Cambria Math"/>
                                <a:ea typeface="Cambria Math"/>
                              </a:rPr>
                              <m:t>2</m:t>
                            </m:r>
                          </m:e>
                        </m:rad>
                      </m:den>
                    </m:f>
                    <m:r>
                      <a:rPr lang="en-US" sz="2600" b="0" i="1" smtClean="0">
                        <a:latin typeface="Cambria Math"/>
                        <a:ea typeface="Cambria Math"/>
                      </a:rPr>
                      <m:t>[</m:t>
                    </m:r>
                    <m:sSub>
                      <m:sSubPr>
                        <m:ctrlPr>
                          <a:rPr lang="en-US" sz="2600" b="0" i="1" smtClean="0">
                            <a:latin typeface="Cambria Math"/>
                            <a:ea typeface="Cambria Math"/>
                          </a:rPr>
                        </m:ctrlPr>
                      </m:sSubPr>
                      <m:e>
                        <m:r>
                          <a:rPr lang="en-US" sz="2600" b="0" i="1" smtClean="0">
                            <a:latin typeface="Cambria Math"/>
                            <a:ea typeface="Cambria Math"/>
                          </a:rPr>
                          <m:t>𝜓</m:t>
                        </m:r>
                      </m:e>
                      <m:sub>
                        <m:r>
                          <a:rPr lang="en-US" sz="2600" b="0" i="1" smtClean="0">
                            <a:latin typeface="Cambria Math"/>
                            <a:ea typeface="Cambria Math"/>
                          </a:rPr>
                          <m:t>1</m:t>
                        </m:r>
                      </m:sub>
                    </m:sSub>
                    <m:d>
                      <m:dPr>
                        <m:ctrlPr>
                          <a:rPr lang="en-US" sz="2600" b="0" i="1" smtClean="0">
                            <a:latin typeface="Cambria Math"/>
                            <a:ea typeface="Cambria Math"/>
                          </a:rPr>
                        </m:ctrlPr>
                      </m:dPr>
                      <m:e>
                        <m:r>
                          <a:rPr lang="en-US" sz="2600" b="0" i="1" smtClean="0">
                            <a:latin typeface="Cambria Math"/>
                            <a:ea typeface="Cambria Math"/>
                          </a:rPr>
                          <m:t>𝑥</m:t>
                        </m:r>
                      </m:e>
                    </m:d>
                    <m:r>
                      <a:rPr lang="en-US" sz="2600" b="0" i="1" smtClean="0">
                        <a:latin typeface="Cambria Math"/>
                        <a:ea typeface="Cambria Math"/>
                      </a:rPr>
                      <m:t>+</m:t>
                    </m:r>
                    <m:sSub>
                      <m:sSubPr>
                        <m:ctrlPr>
                          <a:rPr lang="en-US" sz="2600" b="0" i="1" smtClean="0">
                            <a:latin typeface="Cambria Math"/>
                            <a:ea typeface="Cambria Math"/>
                          </a:rPr>
                        </m:ctrlPr>
                      </m:sSubPr>
                      <m:e>
                        <m:r>
                          <a:rPr lang="en-US" sz="2600" b="0" i="1" smtClean="0">
                            <a:latin typeface="Cambria Math"/>
                            <a:ea typeface="Cambria Math"/>
                          </a:rPr>
                          <m:t>𝜓</m:t>
                        </m:r>
                      </m:e>
                      <m:sub>
                        <m:r>
                          <a:rPr lang="en-US" sz="2600" b="0" i="1" smtClean="0">
                            <a:latin typeface="Cambria Math"/>
                            <a:ea typeface="Cambria Math"/>
                          </a:rPr>
                          <m:t>2</m:t>
                        </m:r>
                      </m:sub>
                    </m:sSub>
                    <m:d>
                      <m:dPr>
                        <m:ctrlPr>
                          <a:rPr lang="en-US" sz="2600" b="0" i="1" smtClean="0">
                            <a:latin typeface="Cambria Math"/>
                            <a:ea typeface="Cambria Math"/>
                          </a:rPr>
                        </m:ctrlPr>
                      </m:dPr>
                      <m:e>
                        <m:r>
                          <a:rPr lang="en-US" sz="2600" b="0" i="1" smtClean="0">
                            <a:latin typeface="Cambria Math"/>
                            <a:ea typeface="Cambria Math"/>
                          </a:rPr>
                          <m:t>𝑥</m:t>
                        </m:r>
                      </m:e>
                    </m:d>
                    <m:r>
                      <a:rPr lang="en-US" sz="2600" b="0" i="1" smtClean="0">
                        <a:latin typeface="Cambria Math"/>
                        <a:ea typeface="Cambria Math"/>
                      </a:rPr>
                      <m:t>]</m:t>
                    </m:r>
                    <m:sSup>
                      <m:sSupPr>
                        <m:ctrlPr>
                          <a:rPr lang="en-US" sz="2600" b="0" i="1" smtClean="0">
                            <a:latin typeface="Cambria Math"/>
                            <a:ea typeface="Cambria Math"/>
                          </a:rPr>
                        </m:ctrlPr>
                      </m:sSupPr>
                      <m:e>
                        <m:r>
                          <a:rPr lang="en-US" sz="2600" b="0" i="1" smtClean="0">
                            <a:latin typeface="Cambria Math"/>
                            <a:ea typeface="Cambria Math"/>
                          </a:rPr>
                          <m:t>𝑒</m:t>
                        </m:r>
                      </m:e>
                      <m:sup>
                        <m:f>
                          <m:fPr>
                            <m:ctrlPr>
                              <a:rPr lang="en-US" sz="2600" b="0" i="1" smtClean="0">
                                <a:latin typeface="Cambria Math"/>
                                <a:ea typeface="Cambria Math"/>
                              </a:rPr>
                            </m:ctrlPr>
                          </m:fPr>
                          <m:num>
                            <m:r>
                              <a:rPr lang="en-US" sz="2600" b="0" i="1" smtClean="0">
                                <a:latin typeface="Cambria Math"/>
                                <a:ea typeface="Cambria Math"/>
                              </a:rPr>
                              <m:t>−</m:t>
                            </m:r>
                            <m:r>
                              <a:rPr lang="en-US" sz="2600" b="0" i="1" smtClean="0">
                                <a:latin typeface="Cambria Math"/>
                                <a:ea typeface="Cambria Math"/>
                              </a:rPr>
                              <m:t>𝑖𝐸𝑡</m:t>
                            </m:r>
                          </m:num>
                          <m:den>
                            <m:r>
                              <a:rPr lang="en-US" sz="2600" b="0" i="1" smtClean="0">
                                <a:latin typeface="Cambria Math"/>
                                <a:ea typeface="Cambria Math"/>
                              </a:rPr>
                              <m:t>ℏ</m:t>
                            </m:r>
                          </m:den>
                        </m:f>
                      </m:sup>
                    </m:sSup>
                  </m:oMath>
                </a14:m>
                <a:r>
                  <a:rPr lang="en-US" sz="2600" dirty="0" smtClean="0"/>
                  <a:t>, where </a:t>
                </a:r>
                <a14:m>
                  <m:oMath xmlns:m="http://schemas.openxmlformats.org/officeDocument/2006/math">
                    <m:r>
                      <a:rPr lang="en-US" sz="2600" i="1" dirty="0" smtClean="0">
                        <a:latin typeface="Cambria Math"/>
                      </a:rPr>
                      <m:t>𝐸</m:t>
                    </m:r>
                  </m:oMath>
                </a14:m>
                <a:r>
                  <a:rPr lang="en-US" sz="2600" dirty="0" smtClean="0"/>
                  <a:t> is the average energy of the system.</a:t>
                </a:r>
              </a:p>
              <a:p>
                <a:pPr marL="342900" indent="-342900">
                  <a:buFont typeface="+mj-lt"/>
                  <a:buAutoNum type="alphaLcParenR"/>
                </a:pPr>
                <a:r>
                  <a:rPr lang="en-US" sz="2600" dirty="0" smtClean="0"/>
                  <a:t>Either </a:t>
                </a:r>
                <a14:m>
                  <m:oMath xmlns:m="http://schemas.openxmlformats.org/officeDocument/2006/math">
                    <m:r>
                      <m:rPr>
                        <m:sty m:val="p"/>
                      </m:rPr>
                      <a:rPr lang="el-GR" sz="2600" i="1" smtClean="0">
                        <a:latin typeface="Cambria Math"/>
                        <a:ea typeface="Cambria Math"/>
                      </a:rPr>
                      <m:t>Ψ</m:t>
                    </m:r>
                    <m:d>
                      <m:dPr>
                        <m:ctrlPr>
                          <a:rPr lang="en-US" sz="2600" b="0" i="1" smtClean="0">
                            <a:latin typeface="Cambria Math"/>
                            <a:ea typeface="Cambria Math"/>
                          </a:rPr>
                        </m:ctrlPr>
                      </m:dPr>
                      <m:e>
                        <m:r>
                          <a:rPr lang="en-US" sz="2600" b="0" i="1" smtClean="0">
                            <a:latin typeface="Cambria Math"/>
                            <a:ea typeface="Cambria Math"/>
                          </a:rPr>
                          <m:t>𝑥</m:t>
                        </m:r>
                        <m:r>
                          <a:rPr lang="en-US" sz="2600" b="0" i="1" smtClean="0">
                            <a:latin typeface="Cambria Math"/>
                            <a:ea typeface="Cambria Math"/>
                          </a:rPr>
                          <m:t>, </m:t>
                        </m:r>
                        <m:r>
                          <a:rPr lang="en-US" sz="2600" b="0" i="1" smtClean="0">
                            <a:latin typeface="Cambria Math"/>
                            <a:ea typeface="Cambria Math"/>
                          </a:rPr>
                          <m:t>𝑡</m:t>
                        </m:r>
                      </m:e>
                    </m:d>
                    <m:r>
                      <a:rPr lang="en-US" sz="2600" b="0" i="1" smtClean="0">
                        <a:latin typeface="Cambria Math"/>
                        <a:ea typeface="Cambria Math"/>
                      </a:rPr>
                      <m:t>=</m:t>
                    </m:r>
                    <m:sSub>
                      <m:sSubPr>
                        <m:ctrlPr>
                          <a:rPr lang="en-US" sz="2600" b="0" i="1" smtClean="0">
                            <a:latin typeface="Cambria Math"/>
                            <a:ea typeface="Cambria Math"/>
                          </a:rPr>
                        </m:ctrlPr>
                      </m:sSubPr>
                      <m:e>
                        <m:r>
                          <a:rPr lang="en-US" sz="2600" b="0" i="1" smtClean="0">
                            <a:latin typeface="Cambria Math"/>
                            <a:ea typeface="Cambria Math"/>
                          </a:rPr>
                          <m:t>𝜓</m:t>
                        </m:r>
                      </m:e>
                      <m:sub>
                        <m:r>
                          <a:rPr lang="en-US" sz="2600" b="0" i="1" smtClean="0">
                            <a:latin typeface="Cambria Math"/>
                            <a:ea typeface="Cambria Math"/>
                          </a:rPr>
                          <m:t>1</m:t>
                        </m:r>
                      </m:sub>
                    </m:sSub>
                    <m:r>
                      <a:rPr lang="en-US" sz="2600" b="0" i="1" smtClean="0">
                        <a:latin typeface="Cambria Math"/>
                        <a:ea typeface="Cambria Math"/>
                      </a:rPr>
                      <m:t>(</m:t>
                    </m:r>
                    <m:r>
                      <a:rPr lang="en-US" sz="2600" b="0" i="1" smtClean="0">
                        <a:latin typeface="Cambria Math"/>
                        <a:ea typeface="Cambria Math"/>
                      </a:rPr>
                      <m:t>𝑥</m:t>
                    </m:r>
                    <m:r>
                      <a:rPr lang="en-US" sz="2600" b="0" i="1" smtClean="0">
                        <a:latin typeface="Cambria Math"/>
                        <a:ea typeface="Cambria Math"/>
                      </a:rPr>
                      <m:t>)</m:t>
                    </m:r>
                    <m:sSup>
                      <m:sSupPr>
                        <m:ctrlPr>
                          <a:rPr lang="en-US" sz="2600" b="0" i="1" smtClean="0">
                            <a:latin typeface="Cambria Math"/>
                            <a:ea typeface="Cambria Math"/>
                          </a:rPr>
                        </m:ctrlPr>
                      </m:sSupPr>
                      <m:e>
                        <m:r>
                          <a:rPr lang="en-US" sz="2600" b="0" i="1" smtClean="0">
                            <a:latin typeface="Cambria Math"/>
                            <a:ea typeface="Cambria Math"/>
                          </a:rPr>
                          <m:t>𝑒</m:t>
                        </m:r>
                      </m:e>
                      <m:sup>
                        <m:f>
                          <m:fPr>
                            <m:ctrlPr>
                              <a:rPr lang="en-US" sz="2600" b="0" i="1" smtClean="0">
                                <a:latin typeface="Cambria Math"/>
                                <a:ea typeface="Cambria Math"/>
                              </a:rPr>
                            </m:ctrlPr>
                          </m:fPr>
                          <m:num>
                            <m:r>
                              <a:rPr lang="en-US" sz="2600" b="0" i="1" smtClean="0">
                                <a:latin typeface="Cambria Math"/>
                                <a:ea typeface="Cambria Math"/>
                              </a:rPr>
                              <m:t>−</m:t>
                            </m:r>
                            <m:r>
                              <a:rPr lang="en-US" sz="2600" b="0" i="1" smtClean="0">
                                <a:latin typeface="Cambria Math"/>
                                <a:ea typeface="Cambria Math"/>
                              </a:rPr>
                              <m:t>𝑖</m:t>
                            </m:r>
                            <m:sSub>
                              <m:sSubPr>
                                <m:ctrlPr>
                                  <a:rPr lang="en-US" sz="2600" b="0" i="1" smtClean="0">
                                    <a:latin typeface="Cambria Math"/>
                                    <a:ea typeface="Cambria Math"/>
                                  </a:rPr>
                                </m:ctrlPr>
                              </m:sSubPr>
                              <m:e>
                                <m:r>
                                  <a:rPr lang="en-US" sz="2600" b="0" i="1" smtClean="0">
                                    <a:latin typeface="Cambria Math"/>
                                    <a:ea typeface="Cambria Math"/>
                                  </a:rPr>
                                  <m:t>𝐸</m:t>
                                </m:r>
                              </m:e>
                              <m:sub>
                                <m:r>
                                  <a:rPr lang="en-US" sz="2600" b="0" i="1" smtClean="0">
                                    <a:latin typeface="Cambria Math"/>
                                    <a:ea typeface="Cambria Math"/>
                                  </a:rPr>
                                  <m:t>1</m:t>
                                </m:r>
                              </m:sub>
                            </m:sSub>
                            <m:r>
                              <a:rPr lang="en-US" sz="2600" b="0" i="1" smtClean="0">
                                <a:latin typeface="Cambria Math"/>
                                <a:ea typeface="Cambria Math"/>
                              </a:rPr>
                              <m:t>𝑡</m:t>
                            </m:r>
                          </m:num>
                          <m:den>
                            <m:r>
                              <a:rPr lang="en-US" sz="2600" b="0" i="1" smtClean="0">
                                <a:latin typeface="Cambria Math"/>
                                <a:ea typeface="Cambria Math"/>
                              </a:rPr>
                              <m:t>ℏ</m:t>
                            </m:r>
                          </m:den>
                        </m:f>
                      </m:sup>
                    </m:sSup>
                  </m:oMath>
                </a14:m>
                <a:r>
                  <a:rPr lang="en-US" sz="2600" dirty="0" smtClean="0"/>
                  <a:t> or </a:t>
                </a:r>
                <a14:m>
                  <m:oMath xmlns:m="http://schemas.openxmlformats.org/officeDocument/2006/math">
                    <m:r>
                      <m:rPr>
                        <m:sty m:val="p"/>
                      </m:rPr>
                      <a:rPr lang="el-GR" sz="2600" i="1" smtClean="0">
                        <a:latin typeface="Cambria Math"/>
                        <a:ea typeface="Cambria Math"/>
                      </a:rPr>
                      <m:t>Ψ</m:t>
                    </m:r>
                    <m:d>
                      <m:dPr>
                        <m:ctrlPr>
                          <a:rPr lang="en-US" sz="2600" b="0" i="1" smtClean="0">
                            <a:latin typeface="Cambria Math"/>
                            <a:ea typeface="Cambria Math"/>
                          </a:rPr>
                        </m:ctrlPr>
                      </m:dPr>
                      <m:e>
                        <m:r>
                          <a:rPr lang="en-US" sz="2600" b="0" i="1" smtClean="0">
                            <a:latin typeface="Cambria Math"/>
                            <a:ea typeface="Cambria Math"/>
                          </a:rPr>
                          <m:t>𝑥</m:t>
                        </m:r>
                        <m:r>
                          <a:rPr lang="en-US" sz="2600" b="0" i="1" smtClean="0">
                            <a:latin typeface="Cambria Math"/>
                            <a:ea typeface="Cambria Math"/>
                          </a:rPr>
                          <m:t>, </m:t>
                        </m:r>
                        <m:r>
                          <a:rPr lang="en-US" sz="2600" b="0" i="1" smtClean="0">
                            <a:latin typeface="Cambria Math"/>
                            <a:ea typeface="Cambria Math"/>
                          </a:rPr>
                          <m:t>𝑡</m:t>
                        </m:r>
                      </m:e>
                    </m:d>
                    <m:r>
                      <a:rPr lang="en-US" sz="2600" b="0" i="1" smtClean="0">
                        <a:latin typeface="Cambria Math"/>
                        <a:ea typeface="Cambria Math"/>
                      </a:rPr>
                      <m:t>=</m:t>
                    </m:r>
                    <m:sSub>
                      <m:sSubPr>
                        <m:ctrlPr>
                          <a:rPr lang="en-US" sz="2600" b="0" i="1" smtClean="0">
                            <a:latin typeface="Cambria Math"/>
                            <a:ea typeface="Cambria Math"/>
                          </a:rPr>
                        </m:ctrlPr>
                      </m:sSubPr>
                      <m:e>
                        <m:r>
                          <a:rPr lang="en-US" sz="2600" b="0" i="1" smtClean="0">
                            <a:latin typeface="Cambria Math"/>
                            <a:ea typeface="Cambria Math"/>
                          </a:rPr>
                          <m:t>𝜓</m:t>
                        </m:r>
                      </m:e>
                      <m:sub>
                        <m:r>
                          <a:rPr lang="en-US" sz="2600" b="0" i="1" smtClean="0">
                            <a:latin typeface="Cambria Math"/>
                            <a:ea typeface="Cambria Math"/>
                          </a:rPr>
                          <m:t>2</m:t>
                        </m:r>
                      </m:sub>
                    </m:sSub>
                    <m:r>
                      <a:rPr lang="en-US" sz="2600" b="0" i="1" smtClean="0">
                        <a:latin typeface="Cambria Math"/>
                        <a:ea typeface="Cambria Math"/>
                      </a:rPr>
                      <m:t>(</m:t>
                    </m:r>
                    <m:r>
                      <a:rPr lang="en-US" sz="2600" b="0" i="1" smtClean="0">
                        <a:latin typeface="Cambria Math"/>
                        <a:ea typeface="Cambria Math"/>
                      </a:rPr>
                      <m:t>𝑥</m:t>
                    </m:r>
                    <m:r>
                      <a:rPr lang="en-US" sz="2600" b="0" i="1" smtClean="0">
                        <a:latin typeface="Cambria Math"/>
                        <a:ea typeface="Cambria Math"/>
                      </a:rPr>
                      <m:t>)</m:t>
                    </m:r>
                    <m:sSup>
                      <m:sSupPr>
                        <m:ctrlPr>
                          <a:rPr lang="en-US" sz="2600" b="0" i="1" smtClean="0">
                            <a:latin typeface="Cambria Math"/>
                            <a:ea typeface="Cambria Math"/>
                          </a:rPr>
                        </m:ctrlPr>
                      </m:sSupPr>
                      <m:e>
                        <m:r>
                          <a:rPr lang="en-US" sz="2600" b="0" i="1" smtClean="0">
                            <a:latin typeface="Cambria Math"/>
                            <a:ea typeface="Cambria Math"/>
                          </a:rPr>
                          <m:t>𝑒</m:t>
                        </m:r>
                      </m:e>
                      <m:sup>
                        <m:f>
                          <m:fPr>
                            <m:ctrlPr>
                              <a:rPr lang="en-US" sz="2600" b="0" i="1" smtClean="0">
                                <a:latin typeface="Cambria Math"/>
                                <a:ea typeface="Cambria Math"/>
                              </a:rPr>
                            </m:ctrlPr>
                          </m:fPr>
                          <m:num>
                            <m:r>
                              <a:rPr lang="en-US" sz="2600" b="0" i="1" smtClean="0">
                                <a:latin typeface="Cambria Math"/>
                                <a:ea typeface="Cambria Math"/>
                              </a:rPr>
                              <m:t>−</m:t>
                            </m:r>
                            <m:r>
                              <a:rPr lang="en-US" sz="2600" b="0" i="1" smtClean="0">
                                <a:latin typeface="Cambria Math"/>
                                <a:ea typeface="Cambria Math"/>
                              </a:rPr>
                              <m:t>𝑖</m:t>
                            </m:r>
                            <m:sSub>
                              <m:sSubPr>
                                <m:ctrlPr>
                                  <a:rPr lang="en-US" sz="2600" b="0" i="1" smtClean="0">
                                    <a:latin typeface="Cambria Math"/>
                                    <a:ea typeface="Cambria Math"/>
                                  </a:rPr>
                                </m:ctrlPr>
                              </m:sSubPr>
                              <m:e>
                                <m:r>
                                  <a:rPr lang="en-US" sz="2600" b="0" i="1" smtClean="0">
                                    <a:latin typeface="Cambria Math"/>
                                    <a:ea typeface="Cambria Math"/>
                                  </a:rPr>
                                  <m:t>𝐸</m:t>
                                </m:r>
                              </m:e>
                              <m:sub>
                                <m:r>
                                  <a:rPr lang="en-US" sz="2600" b="0" i="1" smtClean="0">
                                    <a:latin typeface="Cambria Math"/>
                                    <a:ea typeface="Cambria Math"/>
                                  </a:rPr>
                                  <m:t>2</m:t>
                                </m:r>
                              </m:sub>
                            </m:sSub>
                            <m:r>
                              <a:rPr lang="en-US" sz="2600" b="0" i="1" smtClean="0">
                                <a:latin typeface="Cambria Math"/>
                                <a:ea typeface="Cambria Math"/>
                              </a:rPr>
                              <m:t>𝑡</m:t>
                            </m:r>
                          </m:num>
                          <m:den>
                            <m:r>
                              <a:rPr lang="en-US" sz="2600" b="0" i="1" smtClean="0">
                                <a:latin typeface="Cambria Math"/>
                                <a:ea typeface="Cambria Math"/>
                              </a:rPr>
                              <m:t>ℏ</m:t>
                            </m:r>
                          </m:den>
                        </m:f>
                      </m:sup>
                    </m:sSup>
                  </m:oMath>
                </a14:m>
                <a:endParaRPr lang="en-US" sz="2600" dirty="0" smtClean="0"/>
              </a:p>
              <a:p>
                <a:pPr marL="342900" indent="-342900">
                  <a:buFont typeface="+mj-lt"/>
                  <a:buAutoNum type="alphaLcParenR"/>
                </a:pPr>
                <a:r>
                  <a:rPr lang="en-US" sz="2600" dirty="0" smtClean="0"/>
                  <a:t>Any of the stationary states </a:t>
                </a:r>
                <a14:m>
                  <m:oMath xmlns:m="http://schemas.openxmlformats.org/officeDocument/2006/math">
                    <m:r>
                      <m:rPr>
                        <m:sty m:val="p"/>
                      </m:rPr>
                      <a:rPr lang="el-GR" sz="2600" i="1" smtClean="0">
                        <a:latin typeface="Cambria Math"/>
                        <a:ea typeface="Cambria Math"/>
                      </a:rPr>
                      <m:t>Ψ</m:t>
                    </m:r>
                    <m:d>
                      <m:dPr>
                        <m:ctrlPr>
                          <a:rPr lang="en-US" sz="2600" b="0" i="1" smtClean="0">
                            <a:latin typeface="Cambria Math"/>
                            <a:ea typeface="Cambria Math"/>
                          </a:rPr>
                        </m:ctrlPr>
                      </m:dPr>
                      <m:e>
                        <m:r>
                          <a:rPr lang="en-US" sz="2600" b="0" i="1" smtClean="0">
                            <a:latin typeface="Cambria Math"/>
                            <a:ea typeface="Cambria Math"/>
                          </a:rPr>
                          <m:t>𝑥</m:t>
                        </m:r>
                        <m:r>
                          <a:rPr lang="en-US" sz="2600" b="0" i="1" smtClean="0">
                            <a:latin typeface="Cambria Math"/>
                            <a:ea typeface="Cambria Math"/>
                          </a:rPr>
                          <m:t>, </m:t>
                        </m:r>
                        <m:r>
                          <a:rPr lang="en-US" sz="2600" b="0" i="1" smtClean="0">
                            <a:latin typeface="Cambria Math"/>
                            <a:ea typeface="Cambria Math"/>
                          </a:rPr>
                          <m:t>𝑡</m:t>
                        </m:r>
                      </m:e>
                    </m:d>
                    <m:r>
                      <a:rPr lang="en-US" sz="2600" b="0" i="1" smtClean="0">
                        <a:latin typeface="Cambria Math"/>
                        <a:ea typeface="Cambria Math"/>
                      </a:rPr>
                      <m:t>=</m:t>
                    </m:r>
                    <m:sSub>
                      <m:sSubPr>
                        <m:ctrlPr>
                          <a:rPr lang="en-US" sz="2600" b="0" i="1" smtClean="0">
                            <a:latin typeface="Cambria Math"/>
                            <a:ea typeface="Cambria Math"/>
                          </a:rPr>
                        </m:ctrlPr>
                      </m:sSubPr>
                      <m:e>
                        <m:r>
                          <a:rPr lang="en-US" sz="2600" b="0" i="1" smtClean="0">
                            <a:latin typeface="Cambria Math"/>
                            <a:ea typeface="Cambria Math"/>
                          </a:rPr>
                          <m:t>𝜓</m:t>
                        </m:r>
                      </m:e>
                      <m:sub>
                        <m:r>
                          <a:rPr lang="en-US" sz="2600" b="0" i="1" smtClean="0">
                            <a:latin typeface="Cambria Math"/>
                            <a:ea typeface="Cambria Math"/>
                          </a:rPr>
                          <m:t>𝑛</m:t>
                        </m:r>
                      </m:sub>
                    </m:sSub>
                    <m:r>
                      <a:rPr lang="en-US" sz="2600" b="0" i="1" smtClean="0">
                        <a:latin typeface="Cambria Math"/>
                        <a:ea typeface="Cambria Math"/>
                      </a:rPr>
                      <m:t>(</m:t>
                    </m:r>
                    <m:r>
                      <a:rPr lang="en-US" sz="2600" b="0" i="1" smtClean="0">
                        <a:latin typeface="Cambria Math"/>
                        <a:ea typeface="Cambria Math"/>
                      </a:rPr>
                      <m:t>𝑥</m:t>
                    </m:r>
                    <m:r>
                      <a:rPr lang="en-US" sz="2600" b="0" i="1" smtClean="0">
                        <a:latin typeface="Cambria Math"/>
                        <a:ea typeface="Cambria Math"/>
                      </a:rPr>
                      <m:t>)</m:t>
                    </m:r>
                    <m:sSup>
                      <m:sSupPr>
                        <m:ctrlPr>
                          <a:rPr lang="en-US" sz="2600" b="0" i="1" smtClean="0">
                            <a:latin typeface="Cambria Math"/>
                            <a:ea typeface="Cambria Math"/>
                          </a:rPr>
                        </m:ctrlPr>
                      </m:sSupPr>
                      <m:e>
                        <m:r>
                          <a:rPr lang="en-US" sz="2600" b="0" i="1" smtClean="0">
                            <a:latin typeface="Cambria Math"/>
                            <a:ea typeface="Cambria Math"/>
                          </a:rPr>
                          <m:t>𝑒</m:t>
                        </m:r>
                      </m:e>
                      <m:sup>
                        <m:f>
                          <m:fPr>
                            <m:ctrlPr>
                              <a:rPr lang="en-US" sz="2600" b="0" i="1" smtClean="0">
                                <a:latin typeface="Cambria Math"/>
                                <a:ea typeface="Cambria Math"/>
                              </a:rPr>
                            </m:ctrlPr>
                          </m:fPr>
                          <m:num>
                            <m:r>
                              <a:rPr lang="en-US" sz="2600" b="0" i="1" smtClean="0">
                                <a:latin typeface="Cambria Math"/>
                                <a:ea typeface="Cambria Math"/>
                              </a:rPr>
                              <m:t>−</m:t>
                            </m:r>
                            <m:r>
                              <a:rPr lang="en-US" sz="2600" b="0" i="1" smtClean="0">
                                <a:latin typeface="Cambria Math"/>
                                <a:ea typeface="Cambria Math"/>
                              </a:rPr>
                              <m:t>𝑖</m:t>
                            </m:r>
                            <m:sSub>
                              <m:sSubPr>
                                <m:ctrlPr>
                                  <a:rPr lang="en-US" sz="2600" b="0" i="1" smtClean="0">
                                    <a:latin typeface="Cambria Math"/>
                                    <a:ea typeface="Cambria Math"/>
                                  </a:rPr>
                                </m:ctrlPr>
                              </m:sSubPr>
                              <m:e>
                                <m:r>
                                  <a:rPr lang="en-US" sz="2600" b="0" i="1" smtClean="0">
                                    <a:latin typeface="Cambria Math"/>
                                    <a:ea typeface="Cambria Math"/>
                                  </a:rPr>
                                  <m:t>𝐸</m:t>
                                </m:r>
                              </m:e>
                              <m:sub>
                                <m:r>
                                  <a:rPr lang="en-US" sz="2600" b="0" i="1" smtClean="0">
                                    <a:latin typeface="Cambria Math"/>
                                    <a:ea typeface="Cambria Math"/>
                                  </a:rPr>
                                  <m:t>𝑛</m:t>
                                </m:r>
                              </m:sub>
                            </m:sSub>
                            <m:r>
                              <a:rPr lang="en-US" sz="2600" b="0" i="1" smtClean="0">
                                <a:latin typeface="Cambria Math"/>
                                <a:ea typeface="Cambria Math"/>
                              </a:rPr>
                              <m:t>𝑡</m:t>
                            </m:r>
                          </m:num>
                          <m:den>
                            <m:r>
                              <a:rPr lang="en-US" sz="2600" b="0" i="1" smtClean="0">
                                <a:latin typeface="Cambria Math"/>
                                <a:ea typeface="Cambria Math"/>
                              </a:rPr>
                              <m:t>ℏ</m:t>
                            </m:r>
                          </m:den>
                        </m:f>
                      </m:sup>
                    </m:sSup>
                  </m:oMath>
                </a14:m>
                <a:r>
                  <a:rPr lang="en-US" sz="2600" dirty="0" smtClean="0"/>
                  <a:t>, where </a:t>
                </a:r>
                <a14:m>
                  <m:oMath xmlns:m="http://schemas.openxmlformats.org/officeDocument/2006/math">
                    <m:r>
                      <a:rPr lang="en-US" sz="2600" i="1" dirty="0" smtClean="0">
                        <a:latin typeface="Cambria Math"/>
                      </a:rPr>
                      <m:t>𝑛</m:t>
                    </m:r>
                    <m:r>
                      <a:rPr lang="en-US" sz="2600" i="1" dirty="0" smtClean="0">
                        <a:latin typeface="Cambria Math"/>
                      </a:rPr>
                      <m:t>=1,2,3…</m:t>
                    </m:r>
                  </m:oMath>
                </a14:m>
                <a:endParaRPr lang="en-US" sz="2600" dirty="0" smtClean="0"/>
              </a:p>
              <a:p>
                <a:pPr marL="342900" indent="-342900">
                  <a:buFont typeface="+mj-lt"/>
                  <a:buAutoNum type="alphaLcParenR"/>
                </a:pPr>
                <a:r>
                  <a:rPr lang="en-US" sz="2600" dirty="0" smtClean="0">
                    <a:solidFill>
                      <a:srgbClr val="FF0000"/>
                    </a:solidFill>
                  </a:rPr>
                  <a:t>None of the above</a:t>
                </a:r>
                <a:endParaRPr lang="en-US" sz="2600" dirty="0">
                  <a:solidFill>
                    <a:srgbClr val="FF0000"/>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0" y="31531"/>
                <a:ext cx="9144000" cy="6701386"/>
              </a:xfrm>
              <a:prstGeom prst="rect">
                <a:avLst/>
              </a:prstGeom>
              <a:blipFill rotWithShape="1">
                <a:blip r:embed="rId2"/>
                <a:stretch>
                  <a:fillRect l="-1200" t="-728" b="-1456"/>
                </a:stretch>
              </a:blipFill>
            </p:spPr>
            <p:txBody>
              <a:bodyPr/>
              <a:lstStyle/>
              <a:p>
                <a:r>
                  <a:rPr lang="en-US">
                    <a:noFill/>
                  </a:rPr>
                  <a:t> </a:t>
                </a:r>
              </a:p>
            </p:txBody>
          </p:sp>
        </mc:Fallback>
      </mc:AlternateContent>
    </p:spTree>
    <p:extLst>
      <p:ext uri="{BB962C8B-B14F-4D97-AF65-F5344CB8AC3E}">
        <p14:creationId xmlns:p14="http://schemas.microsoft.com/office/powerpoint/2010/main" val="1702103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10510" y="0"/>
                <a:ext cx="9144000" cy="6915035"/>
              </a:xfrm>
              <a:prstGeom prst="rect">
                <a:avLst/>
              </a:prstGeom>
              <a:noFill/>
            </p:spPr>
            <p:txBody>
              <a:bodyPr wrap="square" rtlCol="0">
                <a:spAutoFit/>
              </a:bodyPr>
              <a:lstStyle/>
              <a:p>
                <a:pPr algn="ctr"/>
                <a:r>
                  <a:rPr lang="en-US" sz="2400" i="1" dirty="0" smtClean="0"/>
                  <a:t>Concept test 11.3</a:t>
                </a:r>
              </a:p>
              <a:p>
                <a:pPr algn="ctr"/>
                <a:endParaRPr lang="en-US" sz="2400" dirty="0"/>
              </a:p>
              <a:p>
                <a:r>
                  <a:rPr lang="en-US" sz="2400" dirty="0" smtClean="0"/>
                  <a:t>In a 1D infinite square well of width </a:t>
                </a:r>
                <a14:m>
                  <m:oMath xmlns:m="http://schemas.openxmlformats.org/officeDocument/2006/math">
                    <m:r>
                      <a:rPr lang="en-US" sz="2400" i="1" dirty="0" smtClean="0">
                        <a:latin typeface="Cambria Math"/>
                      </a:rPr>
                      <m:t>𝑎</m:t>
                    </m:r>
                  </m:oMath>
                </a14:m>
                <a:r>
                  <a:rPr lang="en-US" sz="2400" dirty="0" smtClean="0"/>
                  <a:t> (</a:t>
                </a:r>
                <a14:m>
                  <m:oMath xmlns:m="http://schemas.openxmlformats.org/officeDocument/2006/math">
                    <m:r>
                      <a:rPr lang="en-US" sz="2400" b="0" i="1" smtClean="0">
                        <a:latin typeface="Cambria Math"/>
                      </a:rPr>
                      <m:t>0</m:t>
                    </m:r>
                    <m:r>
                      <a:rPr lang="en-US" sz="2400" b="0" i="1" smtClean="0">
                        <a:latin typeface="Cambria Math"/>
                        <a:ea typeface="Cambria Math"/>
                      </a:rPr>
                      <m:t>&lt;</m:t>
                    </m:r>
                    <m:r>
                      <a:rPr lang="en-US" sz="2400" b="0" i="1" smtClean="0">
                        <a:latin typeface="Cambria Math"/>
                        <a:ea typeface="Cambria Math"/>
                      </a:rPr>
                      <m:t>𝑥</m:t>
                    </m:r>
                    <m:r>
                      <a:rPr lang="en-US" sz="2400" b="0" i="1" smtClean="0">
                        <a:latin typeface="Cambria Math"/>
                        <a:ea typeface="Cambria Math"/>
                      </a:rPr>
                      <m:t>&lt;</m:t>
                    </m:r>
                    <m:r>
                      <a:rPr lang="en-US" sz="2400" b="0" i="1" smtClean="0">
                        <a:latin typeface="Cambria Math"/>
                        <a:ea typeface="Cambria Math"/>
                      </a:rPr>
                      <m:t>𝑎</m:t>
                    </m:r>
                  </m:oMath>
                </a14:m>
                <a:r>
                  <a:rPr lang="en-US" sz="2400" dirty="0" smtClean="0"/>
                  <a:t>), the initial state of an electron at time </a:t>
                </a:r>
                <a14:m>
                  <m:oMath xmlns:m="http://schemas.openxmlformats.org/officeDocument/2006/math">
                    <m:r>
                      <a:rPr lang="en-US" sz="2400" i="1" dirty="0" smtClean="0">
                        <a:latin typeface="Cambria Math"/>
                      </a:rPr>
                      <m:t>𝑡</m:t>
                    </m:r>
                    <m:r>
                      <a:rPr lang="en-US" sz="2400" i="1" dirty="0" smtClean="0">
                        <a:latin typeface="Cambria Math"/>
                      </a:rPr>
                      <m:t>=0</m:t>
                    </m:r>
                  </m:oMath>
                </a14:m>
                <a:r>
                  <a:rPr lang="en-US" sz="2400" dirty="0" smtClean="0"/>
                  <a:t>  is </a:t>
                </a:r>
                <a14:m>
                  <m:oMath xmlns:m="http://schemas.openxmlformats.org/officeDocument/2006/math">
                    <m:r>
                      <m:rPr>
                        <m:sty m:val="p"/>
                      </m:rPr>
                      <a:rPr lang="el-GR" sz="2400" i="1" smtClean="0">
                        <a:latin typeface="Cambria Math"/>
                        <a:ea typeface="Cambria Math"/>
                      </a:rPr>
                      <m:t>Ψ</m:t>
                    </m:r>
                    <m:d>
                      <m:dPr>
                        <m:ctrlPr>
                          <a:rPr lang="en-US" sz="2400" b="0" i="1" smtClean="0">
                            <a:latin typeface="Cambria Math"/>
                            <a:ea typeface="Cambria Math"/>
                          </a:rPr>
                        </m:ctrlPr>
                      </m:dPr>
                      <m:e>
                        <m:r>
                          <a:rPr lang="en-US" sz="2400" b="0" i="1" smtClean="0">
                            <a:latin typeface="Cambria Math"/>
                            <a:ea typeface="Cambria Math"/>
                          </a:rPr>
                          <m:t>𝑥</m:t>
                        </m:r>
                        <m:r>
                          <a:rPr lang="en-US" sz="2400" b="0" i="1" smtClean="0">
                            <a:latin typeface="Cambria Math"/>
                            <a:ea typeface="Cambria Math"/>
                          </a:rPr>
                          <m:t>, </m:t>
                        </m:r>
                        <m:r>
                          <a:rPr lang="en-US" sz="2400" b="0" i="1" smtClean="0">
                            <a:latin typeface="Cambria Math"/>
                            <a:ea typeface="Cambria Math"/>
                          </a:rPr>
                          <m:t>𝑡</m:t>
                        </m:r>
                        <m:r>
                          <a:rPr lang="en-US" sz="2400" b="0" i="1" smtClean="0">
                            <a:latin typeface="Cambria Math"/>
                            <a:ea typeface="Cambria Math"/>
                          </a:rPr>
                          <m:t>=0</m:t>
                        </m:r>
                      </m:e>
                    </m:d>
                    <m:r>
                      <a:rPr lang="en-US" sz="2400" b="0" i="1" smtClean="0">
                        <a:latin typeface="Cambria Math"/>
                        <a:ea typeface="Cambria Math"/>
                      </a:rPr>
                      <m:t>=</m:t>
                    </m:r>
                    <m:f>
                      <m:fPr>
                        <m:ctrlPr>
                          <a:rPr lang="en-US" sz="2400" b="0" i="1" smtClean="0">
                            <a:latin typeface="Cambria Math"/>
                            <a:ea typeface="Cambria Math"/>
                          </a:rPr>
                        </m:ctrlPr>
                      </m:fPr>
                      <m:num>
                        <m:r>
                          <a:rPr lang="en-US" sz="2400" b="0" i="1" smtClean="0">
                            <a:latin typeface="Cambria Math"/>
                            <a:ea typeface="Cambria Math"/>
                          </a:rPr>
                          <m:t>1</m:t>
                        </m:r>
                      </m:num>
                      <m:den>
                        <m:rad>
                          <m:radPr>
                            <m:degHide m:val="on"/>
                            <m:ctrlPr>
                              <a:rPr lang="en-US" sz="2400" b="0" i="1" smtClean="0">
                                <a:latin typeface="Cambria Math"/>
                                <a:ea typeface="Cambria Math"/>
                              </a:rPr>
                            </m:ctrlPr>
                          </m:radPr>
                          <m:deg/>
                          <m:e>
                            <m:r>
                              <a:rPr lang="en-US" sz="2400" b="0" i="1" smtClean="0">
                                <a:latin typeface="Cambria Math"/>
                                <a:ea typeface="Cambria Math"/>
                              </a:rPr>
                              <m:t>2</m:t>
                            </m:r>
                          </m:e>
                        </m:rad>
                      </m:den>
                    </m:f>
                    <m:r>
                      <a:rPr lang="en-US" sz="2400" b="0" i="1" smtClean="0">
                        <a:latin typeface="Cambria Math"/>
                        <a:ea typeface="Cambria Math"/>
                      </a:rPr>
                      <m:t>[</m:t>
                    </m:r>
                    <m:sSub>
                      <m:sSubPr>
                        <m:ctrlPr>
                          <a:rPr lang="en-US" sz="2400" b="0" i="1" smtClean="0">
                            <a:latin typeface="Cambria Math"/>
                            <a:ea typeface="Cambria Math"/>
                          </a:rPr>
                        </m:ctrlPr>
                      </m:sSubPr>
                      <m:e>
                        <m:r>
                          <a:rPr lang="en-US" sz="2400" b="0" i="1" smtClean="0">
                            <a:latin typeface="Cambria Math"/>
                            <a:ea typeface="Cambria Math"/>
                          </a:rPr>
                          <m:t>𝜓</m:t>
                        </m:r>
                      </m:e>
                      <m:sub>
                        <m:r>
                          <a:rPr lang="en-US" sz="2400" b="0" i="1" smtClean="0">
                            <a:latin typeface="Cambria Math"/>
                            <a:ea typeface="Cambria Math"/>
                          </a:rPr>
                          <m:t>1</m:t>
                        </m:r>
                      </m:sub>
                    </m:sSub>
                    <m:d>
                      <m:dPr>
                        <m:ctrlPr>
                          <a:rPr lang="en-US" sz="2400" b="0" i="1" smtClean="0">
                            <a:latin typeface="Cambria Math"/>
                            <a:ea typeface="Cambria Math"/>
                          </a:rPr>
                        </m:ctrlPr>
                      </m:dPr>
                      <m:e>
                        <m:r>
                          <a:rPr lang="en-US" sz="2400" b="0" i="1" smtClean="0">
                            <a:latin typeface="Cambria Math"/>
                            <a:ea typeface="Cambria Math"/>
                          </a:rPr>
                          <m:t>𝑥</m:t>
                        </m:r>
                      </m:e>
                    </m:d>
                    <m:r>
                      <a:rPr lang="en-US" sz="2400" b="0" i="1" smtClean="0">
                        <a:latin typeface="Cambria Math"/>
                        <a:ea typeface="Cambria Math"/>
                      </a:rPr>
                      <m:t>+</m:t>
                    </m:r>
                    <m:sSub>
                      <m:sSubPr>
                        <m:ctrlPr>
                          <a:rPr lang="en-US" sz="2400" b="0" i="1" smtClean="0">
                            <a:latin typeface="Cambria Math"/>
                            <a:ea typeface="Cambria Math"/>
                          </a:rPr>
                        </m:ctrlPr>
                      </m:sSubPr>
                      <m:e>
                        <m:r>
                          <a:rPr lang="en-US" sz="2400" b="0" i="1" smtClean="0">
                            <a:latin typeface="Cambria Math"/>
                            <a:ea typeface="Cambria Math"/>
                          </a:rPr>
                          <m:t>𝜓</m:t>
                        </m:r>
                      </m:e>
                      <m:sub>
                        <m:r>
                          <a:rPr lang="en-US" sz="2400" b="0" i="1" smtClean="0">
                            <a:latin typeface="Cambria Math"/>
                            <a:ea typeface="Cambria Math"/>
                          </a:rPr>
                          <m:t>2</m:t>
                        </m:r>
                      </m:sub>
                    </m:sSub>
                    <m:d>
                      <m:dPr>
                        <m:ctrlPr>
                          <a:rPr lang="en-US" sz="2400" b="0" i="1" smtClean="0">
                            <a:latin typeface="Cambria Math"/>
                            <a:ea typeface="Cambria Math"/>
                          </a:rPr>
                        </m:ctrlPr>
                      </m:dPr>
                      <m:e>
                        <m:r>
                          <a:rPr lang="en-US" sz="2400" b="0" i="1" smtClean="0">
                            <a:latin typeface="Cambria Math"/>
                            <a:ea typeface="Cambria Math"/>
                          </a:rPr>
                          <m:t>𝑥</m:t>
                        </m:r>
                      </m:e>
                    </m:d>
                    <m:r>
                      <a:rPr lang="en-US" sz="2400" b="0" i="1" smtClean="0">
                        <a:latin typeface="Cambria Math"/>
                        <a:ea typeface="Cambria Math"/>
                      </a:rPr>
                      <m:t>]</m:t>
                    </m:r>
                  </m:oMath>
                </a14:m>
                <a:r>
                  <a:rPr lang="en-US" sz="2400" dirty="0" smtClean="0"/>
                  <a:t>, where </a:t>
                </a:r>
                <a14:m>
                  <m:oMath xmlns:m="http://schemas.openxmlformats.org/officeDocument/2006/math">
                    <m:sSub>
                      <m:sSubPr>
                        <m:ctrlPr>
                          <a:rPr lang="en-US" sz="2400" b="0" i="1" smtClean="0">
                            <a:latin typeface="Cambria Math"/>
                            <a:ea typeface="Cambria Math"/>
                          </a:rPr>
                        </m:ctrlPr>
                      </m:sSubPr>
                      <m:e>
                        <m:r>
                          <a:rPr lang="en-US" sz="2400" b="0" i="1" smtClean="0">
                            <a:latin typeface="Cambria Math"/>
                            <a:ea typeface="Cambria Math"/>
                          </a:rPr>
                          <m:t>𝜓</m:t>
                        </m:r>
                      </m:e>
                      <m:sub>
                        <m:r>
                          <a:rPr lang="en-US" sz="2400" b="0" i="1" smtClean="0">
                            <a:latin typeface="Cambria Math"/>
                            <a:ea typeface="Cambria Math"/>
                          </a:rPr>
                          <m:t>1</m:t>
                        </m:r>
                      </m:sub>
                    </m:sSub>
                  </m:oMath>
                </a14:m>
                <a:r>
                  <a:rPr lang="en-US" sz="2400" dirty="0" smtClean="0"/>
                  <a:t>and </a:t>
                </a:r>
                <a14:m>
                  <m:oMath xmlns:m="http://schemas.openxmlformats.org/officeDocument/2006/math">
                    <m:sSub>
                      <m:sSubPr>
                        <m:ctrlPr>
                          <a:rPr lang="en-US" sz="2400" b="0" i="1" smtClean="0">
                            <a:latin typeface="Cambria Math"/>
                            <a:ea typeface="Cambria Math"/>
                          </a:rPr>
                        </m:ctrlPr>
                      </m:sSubPr>
                      <m:e>
                        <m:r>
                          <a:rPr lang="en-US" sz="2400" b="0" i="1" smtClean="0">
                            <a:latin typeface="Cambria Math"/>
                            <a:ea typeface="Cambria Math"/>
                          </a:rPr>
                          <m:t>𝜓</m:t>
                        </m:r>
                      </m:e>
                      <m:sub>
                        <m:r>
                          <a:rPr lang="en-US" sz="2400" b="0" i="1" smtClean="0">
                            <a:latin typeface="Cambria Math"/>
                            <a:ea typeface="Cambria Math"/>
                          </a:rPr>
                          <m:t>2</m:t>
                        </m:r>
                      </m:sub>
                    </m:sSub>
                  </m:oMath>
                </a14:m>
                <a:r>
                  <a:rPr lang="en-US" sz="2400" dirty="0" smtClean="0"/>
                  <a:t> are </a:t>
                </a:r>
                <a:r>
                  <a:rPr lang="en-US" sz="2400" dirty="0"/>
                  <a:t>the stationary states corresponding to the lowest two allowed energies.   </a:t>
                </a:r>
                <a:r>
                  <a:rPr lang="en-US" sz="2400" dirty="0" smtClean="0"/>
                  <a:t>If we measure the energy first and obtain the ground state energy </a:t>
                </a:r>
                <a14:m>
                  <m:oMath xmlns:m="http://schemas.openxmlformats.org/officeDocument/2006/math">
                    <m:sSub>
                      <m:sSubPr>
                        <m:ctrlPr>
                          <a:rPr lang="en-US" sz="2400" i="1" smtClean="0">
                            <a:latin typeface="Cambria Math"/>
                          </a:rPr>
                        </m:ctrlPr>
                      </m:sSubPr>
                      <m:e>
                        <m:r>
                          <a:rPr lang="en-US" sz="2400" b="0" i="1" smtClean="0">
                            <a:latin typeface="Cambria Math"/>
                          </a:rPr>
                          <m:t>𝐸</m:t>
                        </m:r>
                      </m:e>
                      <m:sub>
                        <m:r>
                          <a:rPr lang="en-US" sz="2400" b="0" i="1" smtClean="0">
                            <a:latin typeface="Cambria Math"/>
                          </a:rPr>
                          <m:t>1</m:t>
                        </m:r>
                      </m:sub>
                    </m:sSub>
                  </m:oMath>
                </a14:m>
                <a:r>
                  <a:rPr lang="en-US" sz="2400" dirty="0" smtClean="0"/>
                  <a:t> and then immediately after that measure the position, what is the most probable position for finding the electron?</a:t>
                </a:r>
              </a:p>
              <a:p>
                <a:endParaRPr lang="en-US" sz="2400" dirty="0"/>
              </a:p>
              <a:p>
                <a:pPr marL="342900" indent="-342900">
                  <a:buFont typeface="+mj-lt"/>
                  <a:buAutoNum type="alphaLcParenR"/>
                </a:pPr>
                <a:r>
                  <a:rPr lang="en-US" sz="2400" dirty="0" smtClean="0"/>
                  <a:t> </a:t>
                </a:r>
                <a14:m>
                  <m:oMath xmlns:m="http://schemas.openxmlformats.org/officeDocument/2006/math">
                    <m:r>
                      <a:rPr lang="en-US" sz="2400" i="1" dirty="0" smtClean="0">
                        <a:latin typeface="Cambria Math"/>
                      </a:rPr>
                      <m:t>𝑎</m:t>
                    </m:r>
                    <m:r>
                      <a:rPr lang="en-US" sz="2400" i="1" dirty="0" smtClean="0">
                        <a:latin typeface="Cambria Math"/>
                      </a:rPr>
                      <m:t>/4</m:t>
                    </m:r>
                  </m:oMath>
                </a14:m>
                <a:endParaRPr lang="en-US" sz="2400" dirty="0" smtClean="0"/>
              </a:p>
              <a:p>
                <a:pPr marL="342900" indent="-342900">
                  <a:buFont typeface="+mj-lt"/>
                  <a:buAutoNum type="alphaLcParenR"/>
                </a:pPr>
                <a:r>
                  <a:rPr lang="en-US" sz="2400" dirty="0" smtClean="0">
                    <a:solidFill>
                      <a:srgbClr val="FF0000"/>
                    </a:solidFill>
                  </a:rPr>
                  <a:t> </a:t>
                </a:r>
                <a14:m>
                  <m:oMath xmlns:m="http://schemas.openxmlformats.org/officeDocument/2006/math">
                    <m:r>
                      <a:rPr lang="en-US" sz="2400" i="1" dirty="0" smtClean="0">
                        <a:solidFill>
                          <a:srgbClr val="FF0000"/>
                        </a:solidFill>
                        <a:latin typeface="Cambria Math"/>
                      </a:rPr>
                      <m:t>𝑎</m:t>
                    </m:r>
                    <m:r>
                      <a:rPr lang="en-US" sz="2400" i="1" dirty="0" smtClean="0">
                        <a:solidFill>
                          <a:srgbClr val="FF0000"/>
                        </a:solidFill>
                        <a:latin typeface="Cambria Math"/>
                      </a:rPr>
                      <m:t>/2</m:t>
                    </m:r>
                  </m:oMath>
                </a14:m>
                <a:endParaRPr lang="en-US" sz="2400" dirty="0" smtClean="0">
                  <a:solidFill>
                    <a:srgbClr val="FF0000"/>
                  </a:solidFill>
                </a:endParaRPr>
              </a:p>
              <a:p>
                <a:pPr marL="342900" indent="-342900">
                  <a:buFont typeface="+mj-lt"/>
                  <a:buAutoNum type="alphaLcParenR"/>
                </a:pPr>
                <a:r>
                  <a:rPr lang="en-US" sz="2400" dirty="0" smtClean="0"/>
                  <a:t>More than one particular position is most probable because of the wave nature of the electron</a:t>
                </a:r>
              </a:p>
              <a:p>
                <a:pPr marL="342900" indent="-342900">
                  <a:buFont typeface="+mj-lt"/>
                  <a:buAutoNum type="alphaLcParenR"/>
                </a:pPr>
                <a:r>
                  <a:rPr lang="en-US" sz="2400" dirty="0"/>
                  <a:t>A</a:t>
                </a:r>
                <a:r>
                  <a:rPr lang="en-US" sz="2400" dirty="0" smtClean="0"/>
                  <a:t>ny </a:t>
                </a:r>
                <a:r>
                  <a:rPr lang="en-US" sz="2400" dirty="0"/>
                  <a:t>position </a:t>
                </a:r>
                <a:r>
                  <a:rPr lang="en-US" sz="2400" dirty="0" smtClean="0"/>
                  <a:t>between </a:t>
                </a:r>
                <a14:m>
                  <m:oMath xmlns:m="http://schemas.openxmlformats.org/officeDocument/2006/math">
                    <m:r>
                      <a:rPr lang="en-US" sz="2400" i="1" dirty="0" smtClean="0">
                        <a:latin typeface="Cambria Math"/>
                      </a:rPr>
                      <m:t>𝑥</m:t>
                    </m:r>
                    <m:r>
                      <a:rPr lang="en-US" sz="2400" i="1" dirty="0" smtClean="0">
                        <a:latin typeface="Cambria Math"/>
                      </a:rPr>
                      <m:t>=0</m:t>
                    </m:r>
                  </m:oMath>
                </a14:m>
                <a:r>
                  <a:rPr lang="en-US" sz="2400" dirty="0" smtClean="0"/>
                  <a:t> and </a:t>
                </a:r>
                <a14:m>
                  <m:oMath xmlns:m="http://schemas.openxmlformats.org/officeDocument/2006/math">
                    <m:r>
                      <a:rPr lang="en-US" sz="2400" i="1" dirty="0" smtClean="0">
                        <a:latin typeface="Cambria Math"/>
                      </a:rPr>
                      <m:t>𝑥</m:t>
                    </m:r>
                    <m:r>
                      <a:rPr lang="en-US" sz="2400" i="1" dirty="0" smtClean="0">
                        <a:latin typeface="Cambria Math"/>
                      </a:rPr>
                      <m:t>=</m:t>
                    </m:r>
                    <m:r>
                      <a:rPr lang="en-US" sz="2400" i="1" dirty="0" smtClean="0">
                        <a:latin typeface="Cambria Math"/>
                      </a:rPr>
                      <m:t>𝑎</m:t>
                    </m:r>
                  </m:oMath>
                </a14:m>
                <a:r>
                  <a:rPr lang="en-US" sz="2400" dirty="0" smtClean="0"/>
                  <a:t> has </a:t>
                </a:r>
                <a:r>
                  <a:rPr lang="en-US" sz="2400" dirty="0"/>
                  <a:t>the same </a:t>
                </a:r>
                <a:r>
                  <a:rPr lang="en-US" sz="2400" dirty="0" smtClean="0"/>
                  <a:t>probability. Since the energy is known, we also know the </a:t>
                </a:r>
                <a:r>
                  <a:rPr lang="en-US" sz="2400" dirty="0"/>
                  <a:t>momentum with certainty. </a:t>
                </a:r>
                <a:r>
                  <a:rPr lang="en-US" sz="2400" dirty="0" smtClean="0"/>
                  <a:t>Thus, nothing can be said about position due </a:t>
                </a:r>
                <a:r>
                  <a:rPr lang="en-US" sz="2400" dirty="0"/>
                  <a:t>to the position-momentum uncertainty </a:t>
                </a:r>
                <a:r>
                  <a:rPr lang="en-US" sz="2400" dirty="0" smtClean="0"/>
                  <a:t>principle. </a:t>
                </a:r>
              </a:p>
              <a:p>
                <a:pPr marL="342900" indent="-342900">
                  <a:buFont typeface="+mj-lt"/>
                  <a:buAutoNum type="alphaLcParenR"/>
                </a:pPr>
                <a:r>
                  <a:rPr lang="en-US" sz="2400" dirty="0" smtClean="0"/>
                  <a:t>Not enough information</a:t>
                </a:r>
                <a:endParaRPr lang="en-US" sz="2400" dirty="0"/>
              </a:p>
            </p:txBody>
          </p:sp>
        </mc:Choice>
        <mc:Fallback>
          <p:sp>
            <p:nvSpPr>
              <p:cNvPr id="2" name="TextBox 1"/>
              <p:cNvSpPr txBox="1">
                <a:spLocks noRot="1" noChangeAspect="1" noMove="1" noResize="1" noEditPoints="1" noAdjustHandles="1" noChangeArrowheads="1" noChangeShapeType="1" noTextEdit="1"/>
              </p:cNvSpPr>
              <p:nvPr/>
            </p:nvSpPr>
            <p:spPr>
              <a:xfrm>
                <a:off x="-10510" y="0"/>
                <a:ext cx="9144000" cy="6915035"/>
              </a:xfrm>
              <a:prstGeom prst="rect">
                <a:avLst/>
              </a:prstGeom>
              <a:blipFill rotWithShape="1">
                <a:blip r:embed="rId2"/>
                <a:stretch>
                  <a:fillRect l="-1000" t="-705" r="-1200" b="-1058"/>
                </a:stretch>
              </a:blipFill>
            </p:spPr>
            <p:txBody>
              <a:bodyPr/>
              <a:lstStyle/>
              <a:p>
                <a:r>
                  <a:rPr lang="en-US">
                    <a:noFill/>
                  </a:rPr>
                  <a:t> </a:t>
                </a:r>
              </a:p>
            </p:txBody>
          </p:sp>
        </mc:Fallback>
      </mc:AlternateContent>
    </p:spTree>
    <p:extLst>
      <p:ext uri="{BB962C8B-B14F-4D97-AF65-F5344CB8AC3E}">
        <p14:creationId xmlns:p14="http://schemas.microsoft.com/office/powerpoint/2010/main" val="1702103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0" y="0"/>
                <a:ext cx="9144000" cy="6894195"/>
              </a:xfrm>
              <a:prstGeom prst="rect">
                <a:avLst/>
              </a:prstGeom>
              <a:noFill/>
            </p:spPr>
            <p:txBody>
              <a:bodyPr wrap="square" rtlCol="0">
                <a:spAutoFit/>
              </a:bodyPr>
              <a:lstStyle/>
              <a:p>
                <a:pPr algn="ctr"/>
                <a:r>
                  <a:rPr lang="en-US" sz="2600" i="1" dirty="0" smtClean="0"/>
                  <a:t>Concept test 11.4</a:t>
                </a:r>
              </a:p>
              <a:p>
                <a:endParaRPr lang="en-US" sz="2600" dirty="0"/>
              </a:p>
              <a:p>
                <a:r>
                  <a:rPr lang="en-US" sz="2600" dirty="0" smtClean="0"/>
                  <a:t>In a 1D infinite square well of width </a:t>
                </a:r>
                <a14:m>
                  <m:oMath xmlns:m="http://schemas.openxmlformats.org/officeDocument/2006/math">
                    <m:r>
                      <a:rPr lang="en-US" sz="2600" i="1" dirty="0" smtClean="0">
                        <a:latin typeface="Cambria Math"/>
                      </a:rPr>
                      <m:t>𝑎</m:t>
                    </m:r>
                  </m:oMath>
                </a14:m>
                <a:r>
                  <a:rPr lang="en-US" sz="2600" dirty="0" smtClean="0"/>
                  <a:t> (</a:t>
                </a:r>
                <a14:m>
                  <m:oMath xmlns:m="http://schemas.openxmlformats.org/officeDocument/2006/math">
                    <m:r>
                      <a:rPr lang="en-US" sz="2600" b="0" i="1" smtClean="0">
                        <a:latin typeface="Cambria Math"/>
                      </a:rPr>
                      <m:t>0</m:t>
                    </m:r>
                    <m:r>
                      <a:rPr lang="en-US" sz="2600" b="0" i="1" smtClean="0">
                        <a:latin typeface="Cambria Math"/>
                        <a:ea typeface="Cambria Math"/>
                      </a:rPr>
                      <m:t>&lt;</m:t>
                    </m:r>
                    <m:r>
                      <a:rPr lang="en-US" sz="2600" b="0" i="1" smtClean="0">
                        <a:latin typeface="Cambria Math"/>
                        <a:ea typeface="Cambria Math"/>
                      </a:rPr>
                      <m:t>𝑥</m:t>
                    </m:r>
                    <m:r>
                      <a:rPr lang="en-US" sz="2600" b="0" i="1" smtClean="0">
                        <a:latin typeface="Cambria Math"/>
                        <a:ea typeface="Cambria Math"/>
                      </a:rPr>
                      <m:t>&lt;</m:t>
                    </m:r>
                    <m:r>
                      <a:rPr lang="en-US" sz="2600" b="0" i="1" smtClean="0">
                        <a:latin typeface="Cambria Math"/>
                        <a:ea typeface="Cambria Math"/>
                      </a:rPr>
                      <m:t>𝑎</m:t>
                    </m:r>
                  </m:oMath>
                </a14:m>
                <a:r>
                  <a:rPr lang="en-US" sz="2600" dirty="0" smtClean="0"/>
                  <a:t>), the initial state of an electron at time </a:t>
                </a:r>
                <a14:m>
                  <m:oMath xmlns:m="http://schemas.openxmlformats.org/officeDocument/2006/math">
                    <m:r>
                      <a:rPr lang="en-US" sz="2600" i="1" dirty="0" smtClean="0">
                        <a:latin typeface="Cambria Math"/>
                      </a:rPr>
                      <m:t>𝑡</m:t>
                    </m:r>
                    <m:r>
                      <a:rPr lang="en-US" sz="2600" i="1" dirty="0" smtClean="0">
                        <a:latin typeface="Cambria Math"/>
                      </a:rPr>
                      <m:t>=0</m:t>
                    </m:r>
                  </m:oMath>
                </a14:m>
                <a:r>
                  <a:rPr lang="en-US" sz="2600" dirty="0" smtClean="0"/>
                  <a:t> is </a:t>
                </a:r>
                <a14:m>
                  <m:oMath xmlns:m="http://schemas.openxmlformats.org/officeDocument/2006/math">
                    <m:sSub>
                      <m:sSubPr>
                        <m:ctrlPr>
                          <a:rPr lang="en-US" sz="2600" b="0" i="1" smtClean="0">
                            <a:latin typeface="Cambria Math"/>
                            <a:ea typeface="Cambria Math"/>
                          </a:rPr>
                        </m:ctrlPr>
                      </m:sSubPr>
                      <m:e>
                        <m:r>
                          <a:rPr lang="en-US" sz="2600" b="0" i="1" smtClean="0">
                            <a:latin typeface="Cambria Math"/>
                            <a:ea typeface="Cambria Math"/>
                          </a:rPr>
                          <m:t>𝜓</m:t>
                        </m:r>
                      </m:e>
                      <m:sub>
                        <m:r>
                          <a:rPr lang="en-US" sz="2600" b="0" i="1" smtClean="0">
                            <a:latin typeface="Cambria Math"/>
                            <a:ea typeface="Cambria Math"/>
                          </a:rPr>
                          <m:t>1</m:t>
                        </m:r>
                      </m:sub>
                    </m:sSub>
                    <m:r>
                      <a:rPr lang="en-US" sz="2600" b="0" i="1" smtClean="0">
                        <a:latin typeface="Cambria Math"/>
                        <a:ea typeface="Cambria Math"/>
                      </a:rPr>
                      <m:t>(</m:t>
                    </m:r>
                    <m:r>
                      <a:rPr lang="en-US" sz="2600" b="0" i="1" smtClean="0">
                        <a:latin typeface="Cambria Math"/>
                        <a:ea typeface="Cambria Math"/>
                      </a:rPr>
                      <m:t>𝑥</m:t>
                    </m:r>
                    <m:r>
                      <a:rPr lang="en-US" sz="2600" b="0" i="1" smtClean="0">
                        <a:latin typeface="Cambria Math"/>
                        <a:ea typeface="Cambria Math"/>
                      </a:rPr>
                      <m:t>)</m:t>
                    </m:r>
                  </m:oMath>
                </a14:m>
                <a:r>
                  <a:rPr lang="en-US" sz="2600" dirty="0" smtClean="0"/>
                  <a:t>, which is the stationary state corresponding to the lowest energy.  If we measure the energy first and then immediately after that measure the position, choose all of the following statements that are correct.</a:t>
                </a:r>
              </a:p>
              <a:p>
                <a:endParaRPr lang="en-US" sz="2600" dirty="0"/>
              </a:p>
              <a:p>
                <a:pPr marL="400050" indent="-400050">
                  <a:buFont typeface="+mj-lt"/>
                  <a:buAutoNum type="romanUcPeriod"/>
                </a:pPr>
                <a:r>
                  <a:rPr lang="en-US" sz="2600" dirty="0" smtClean="0"/>
                  <a:t>We can find the electron anywhere between </a:t>
                </a:r>
                <a14:m>
                  <m:oMath xmlns:m="http://schemas.openxmlformats.org/officeDocument/2006/math">
                    <m:r>
                      <a:rPr lang="en-US" sz="2600" i="1" dirty="0" smtClean="0">
                        <a:latin typeface="Cambria Math"/>
                      </a:rPr>
                      <m:t>𝑥</m:t>
                    </m:r>
                    <m:r>
                      <a:rPr lang="en-US" sz="2600" i="1" dirty="0" smtClean="0">
                        <a:latin typeface="Cambria Math"/>
                      </a:rPr>
                      <m:t>=0</m:t>
                    </m:r>
                  </m:oMath>
                </a14:m>
                <a:r>
                  <a:rPr lang="en-US" sz="2600" dirty="0" smtClean="0"/>
                  <a:t> and </a:t>
                </a:r>
                <a14:m>
                  <m:oMath xmlns:m="http://schemas.openxmlformats.org/officeDocument/2006/math">
                    <m:r>
                      <a:rPr lang="en-US" sz="2600" i="1" dirty="0" smtClean="0">
                        <a:latin typeface="Cambria Math"/>
                      </a:rPr>
                      <m:t>𝑥</m:t>
                    </m:r>
                    <m:r>
                      <a:rPr lang="en-US" sz="2600" i="1" dirty="0" smtClean="0">
                        <a:latin typeface="Cambria Math"/>
                      </a:rPr>
                      <m:t>=</m:t>
                    </m:r>
                    <m:r>
                      <a:rPr lang="en-US" sz="2600" i="1" dirty="0" smtClean="0">
                        <a:latin typeface="Cambria Math"/>
                      </a:rPr>
                      <m:t>𝑎</m:t>
                    </m:r>
                  </m:oMath>
                </a14:m>
                <a:r>
                  <a:rPr lang="en-US" sz="2600" dirty="0" smtClean="0"/>
                  <a:t>.</a:t>
                </a:r>
              </a:p>
              <a:p>
                <a:pPr marL="400050" indent="-400050">
                  <a:buFont typeface="+mj-lt"/>
                  <a:buAutoNum type="romanUcPeriod"/>
                </a:pPr>
                <a:r>
                  <a:rPr lang="en-US" sz="2600" dirty="0" smtClean="0"/>
                  <a:t>We can find the electron at the position </a:t>
                </a:r>
                <a14:m>
                  <m:oMath xmlns:m="http://schemas.openxmlformats.org/officeDocument/2006/math">
                    <m:r>
                      <a:rPr lang="en-US" sz="2600" i="1" dirty="0" smtClean="0">
                        <a:latin typeface="Cambria Math"/>
                      </a:rPr>
                      <m:t>𝑥</m:t>
                    </m:r>
                    <m:r>
                      <a:rPr lang="en-US" sz="2600" i="1" dirty="0" smtClean="0">
                        <a:latin typeface="Cambria Math"/>
                      </a:rPr>
                      <m:t>=</m:t>
                    </m:r>
                    <m:r>
                      <a:rPr lang="en-US" sz="2600" i="1" dirty="0" smtClean="0">
                        <a:latin typeface="Cambria Math"/>
                      </a:rPr>
                      <m:t>𝑎</m:t>
                    </m:r>
                    <m:r>
                      <a:rPr lang="en-US" sz="2600" i="1" dirty="0" smtClean="0">
                        <a:latin typeface="Cambria Math"/>
                      </a:rPr>
                      <m:t>/2</m:t>
                    </m:r>
                  </m:oMath>
                </a14:m>
                <a:r>
                  <a:rPr lang="en-US" sz="2600" dirty="0" smtClean="0"/>
                  <a:t> with highest probability.</a:t>
                </a:r>
              </a:p>
              <a:p>
                <a:pPr marL="400050" indent="-400050">
                  <a:buFont typeface="+mj-lt"/>
                  <a:buAutoNum type="romanUcPeriod"/>
                </a:pPr>
                <a:r>
                  <a:rPr lang="en-US" sz="2600" u="sng" dirty="0" smtClean="0"/>
                  <a:t>After the position measurement</a:t>
                </a:r>
                <a:r>
                  <a:rPr lang="en-US" sz="2600" dirty="0" smtClean="0"/>
                  <a:t>, the </a:t>
                </a:r>
                <a:r>
                  <a:rPr lang="en-US" sz="2600" dirty="0" err="1" smtClean="0"/>
                  <a:t>wavefunction</a:t>
                </a:r>
                <a:r>
                  <a:rPr lang="en-US" sz="2600" dirty="0" smtClean="0"/>
                  <a:t> is still </a:t>
                </a:r>
                <a14:m>
                  <m:oMath xmlns:m="http://schemas.openxmlformats.org/officeDocument/2006/math">
                    <m:sSub>
                      <m:sSubPr>
                        <m:ctrlPr>
                          <a:rPr lang="en-US" sz="2600" b="0" i="1" smtClean="0">
                            <a:latin typeface="Cambria Math"/>
                            <a:ea typeface="Cambria Math"/>
                          </a:rPr>
                        </m:ctrlPr>
                      </m:sSubPr>
                      <m:e>
                        <m:r>
                          <a:rPr lang="en-US" sz="2600" b="0" i="1" smtClean="0">
                            <a:latin typeface="Cambria Math"/>
                            <a:ea typeface="Cambria Math"/>
                          </a:rPr>
                          <m:t>𝜓</m:t>
                        </m:r>
                      </m:e>
                      <m:sub>
                        <m:r>
                          <a:rPr lang="en-US" sz="2600" b="0" i="1" smtClean="0">
                            <a:latin typeface="Cambria Math"/>
                            <a:ea typeface="Cambria Math"/>
                          </a:rPr>
                          <m:t>1</m:t>
                        </m:r>
                      </m:sub>
                    </m:sSub>
                    <m:r>
                      <a:rPr lang="en-US" sz="2600" b="0" i="1" smtClean="0">
                        <a:latin typeface="Cambria Math"/>
                        <a:ea typeface="Cambria Math"/>
                      </a:rPr>
                      <m:t>(</m:t>
                    </m:r>
                    <m:r>
                      <a:rPr lang="en-US" sz="2600" b="0" i="1" smtClean="0">
                        <a:latin typeface="Cambria Math"/>
                        <a:ea typeface="Cambria Math"/>
                      </a:rPr>
                      <m:t>𝑥</m:t>
                    </m:r>
                    <m:r>
                      <a:rPr lang="en-US" sz="2600" b="0" i="1" smtClean="0">
                        <a:latin typeface="Cambria Math"/>
                        <a:ea typeface="Cambria Math"/>
                      </a:rPr>
                      <m:t>)</m:t>
                    </m:r>
                  </m:oMath>
                </a14:m>
                <a:r>
                  <a:rPr lang="en-US" sz="2600" dirty="0" smtClean="0"/>
                  <a:t> because the system was in a stationary state before the measurement.</a:t>
                </a:r>
              </a:p>
              <a:p>
                <a:pPr marL="400050" indent="-400050">
                  <a:buFont typeface="+mj-lt"/>
                  <a:buAutoNum type="romanUcPeriod"/>
                </a:pPr>
                <a:endParaRPr lang="en-US" sz="2600" dirty="0"/>
              </a:p>
              <a:p>
                <a:pPr marL="514350" indent="-514350">
                  <a:buAutoNum type="alphaUcPeriod"/>
                </a:pPr>
                <a:r>
                  <a:rPr lang="en-US" sz="2600" dirty="0" smtClean="0"/>
                  <a:t>1 only  </a:t>
                </a:r>
                <a:r>
                  <a:rPr lang="en-US" sz="2600" dirty="0" smtClean="0">
                    <a:solidFill>
                      <a:srgbClr val="FF0000"/>
                    </a:solidFill>
                  </a:rPr>
                  <a:t>B.  1 and 2 only  </a:t>
                </a:r>
                <a:r>
                  <a:rPr lang="en-US" sz="2600" dirty="0" smtClean="0"/>
                  <a:t>C.  1 and 3 only  D.  2 and </a:t>
                </a:r>
                <a:r>
                  <a:rPr lang="en-US" sz="2600" dirty="0" smtClean="0"/>
                  <a:t>3 </a:t>
                </a:r>
                <a:r>
                  <a:rPr lang="en-US" sz="2600" dirty="0" smtClean="0"/>
                  <a:t>only  </a:t>
                </a:r>
              </a:p>
              <a:p>
                <a:r>
                  <a:rPr lang="en-US" sz="2600" dirty="0" smtClean="0"/>
                  <a:t>E.  All of the above</a:t>
                </a:r>
                <a:endParaRPr lang="en-US" sz="2600" dirty="0"/>
              </a:p>
            </p:txBody>
          </p:sp>
        </mc:Choice>
        <mc:Fallback>
          <p:sp>
            <p:nvSpPr>
              <p:cNvPr id="2" name="TextBox 1"/>
              <p:cNvSpPr txBox="1">
                <a:spLocks noRot="1" noChangeAspect="1" noMove="1" noResize="1" noEditPoints="1" noAdjustHandles="1" noChangeArrowheads="1" noChangeShapeType="1" noTextEdit="1"/>
              </p:cNvSpPr>
              <p:nvPr/>
            </p:nvSpPr>
            <p:spPr>
              <a:xfrm>
                <a:off x="0" y="0"/>
                <a:ext cx="9144000" cy="6894195"/>
              </a:xfrm>
              <a:prstGeom prst="rect">
                <a:avLst/>
              </a:prstGeom>
              <a:blipFill rotWithShape="1">
                <a:blip r:embed="rId2"/>
                <a:stretch>
                  <a:fillRect l="-1200" t="-707" r="-1533" b="-1326"/>
                </a:stretch>
              </a:blipFill>
            </p:spPr>
            <p:txBody>
              <a:bodyPr/>
              <a:lstStyle/>
              <a:p>
                <a:r>
                  <a:rPr lang="en-US">
                    <a:noFill/>
                  </a:rPr>
                  <a:t> </a:t>
                </a:r>
              </a:p>
            </p:txBody>
          </p:sp>
        </mc:Fallback>
      </mc:AlternateContent>
    </p:spTree>
    <p:extLst>
      <p:ext uri="{BB962C8B-B14F-4D97-AF65-F5344CB8AC3E}">
        <p14:creationId xmlns:p14="http://schemas.microsoft.com/office/powerpoint/2010/main" val="1702103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23648" y="127768"/>
                <a:ext cx="9144000" cy="5718938"/>
              </a:xfrm>
              <a:prstGeom prst="rect">
                <a:avLst/>
              </a:prstGeom>
              <a:noFill/>
            </p:spPr>
            <p:txBody>
              <a:bodyPr wrap="square" rtlCol="0">
                <a:spAutoFit/>
              </a:bodyPr>
              <a:lstStyle/>
              <a:p>
                <a:pPr algn="ctr"/>
                <a:r>
                  <a:rPr lang="en-US" sz="2600" i="1" dirty="0" smtClean="0"/>
                  <a:t>Concept test 11.5</a:t>
                </a:r>
              </a:p>
              <a:p>
                <a:endParaRPr lang="en-US" sz="2600" dirty="0"/>
              </a:p>
              <a:p>
                <a:r>
                  <a:rPr lang="en-US" sz="2600" dirty="0" smtClean="0"/>
                  <a:t>What does the Hamiltonian acting on the </a:t>
                </a:r>
                <a14:m>
                  <m:oMath xmlns:m="http://schemas.openxmlformats.org/officeDocument/2006/math">
                    <m:sSup>
                      <m:sSupPr>
                        <m:ctrlPr>
                          <a:rPr lang="en-US" sz="2600" i="1" smtClean="0">
                            <a:latin typeface="Cambria Math"/>
                          </a:rPr>
                        </m:ctrlPr>
                      </m:sSupPr>
                      <m:e>
                        <m:r>
                          <a:rPr lang="en-US" sz="2600" b="0" i="1" smtClean="0">
                            <a:latin typeface="Cambria Math"/>
                          </a:rPr>
                          <m:t>𝑛</m:t>
                        </m:r>
                      </m:e>
                      <m:sup>
                        <m:r>
                          <a:rPr lang="en-US" sz="2600" b="0" i="1" smtClean="0">
                            <a:latin typeface="Cambria Math"/>
                          </a:rPr>
                          <m:t>𝑡h</m:t>
                        </m:r>
                      </m:sup>
                    </m:sSup>
                  </m:oMath>
                </a14:m>
                <a:r>
                  <a:rPr lang="en-US" sz="2600" dirty="0" smtClean="0"/>
                  <a:t> </a:t>
                </a:r>
                <a:r>
                  <a:rPr lang="en-US" sz="2600" u="sng" dirty="0" smtClean="0"/>
                  <a:t>stationary state </a:t>
                </a:r>
                <a:r>
                  <a:rPr lang="en-US" sz="2600" dirty="0" smtClean="0"/>
                  <a:t>wave function give, i.e., </a:t>
                </a:r>
                <a14:m>
                  <m:oMath xmlns:m="http://schemas.openxmlformats.org/officeDocument/2006/math">
                    <m:acc>
                      <m:accPr>
                        <m:chr m:val="̂"/>
                        <m:ctrlPr>
                          <a:rPr lang="en-US" sz="2600" b="0" i="1" smtClean="0">
                            <a:latin typeface="Cambria Math"/>
                          </a:rPr>
                        </m:ctrlPr>
                      </m:accPr>
                      <m:e>
                        <m:r>
                          <a:rPr lang="en-US" sz="2600" b="0" i="1" smtClean="0">
                            <a:latin typeface="Cambria Math"/>
                          </a:rPr>
                          <m:t>𝐻</m:t>
                        </m:r>
                      </m:e>
                    </m:acc>
                    <m:sSub>
                      <m:sSubPr>
                        <m:ctrlPr>
                          <a:rPr lang="en-US" sz="2600" b="0" i="1" smtClean="0">
                            <a:latin typeface="Cambria Math"/>
                          </a:rPr>
                        </m:ctrlPr>
                      </m:sSubPr>
                      <m:e>
                        <m:r>
                          <a:rPr lang="en-US" sz="2600" b="0" i="1" smtClean="0">
                            <a:latin typeface="Cambria Math"/>
                            <a:ea typeface="Cambria Math"/>
                          </a:rPr>
                          <m:t>𝜓</m:t>
                        </m:r>
                      </m:e>
                      <m:sub>
                        <m:r>
                          <a:rPr lang="en-US" sz="2600" b="0" i="1" smtClean="0">
                            <a:latin typeface="Cambria Math"/>
                          </a:rPr>
                          <m:t>𝑛</m:t>
                        </m:r>
                      </m:sub>
                    </m:sSub>
                    <m:r>
                      <a:rPr lang="en-US" sz="2600" b="0" i="1" smtClean="0">
                        <a:latin typeface="Cambria Math"/>
                      </a:rPr>
                      <m:t>=?</m:t>
                    </m:r>
                  </m:oMath>
                </a14:m>
                <a:endParaRPr lang="en-US" sz="2600" b="0" dirty="0" smtClean="0"/>
              </a:p>
              <a:p>
                <a:endParaRPr lang="en-US" sz="2600" dirty="0" smtClean="0"/>
              </a:p>
              <a:p>
                <a:pPr marL="342900" indent="-342900">
                  <a:buFont typeface="+mj-lt"/>
                  <a:buAutoNum type="alphaLcParenR"/>
                </a:pPr>
                <a:r>
                  <a:rPr lang="en-US" sz="2600" dirty="0" smtClean="0"/>
                  <a:t>It cannot be determined without knowing the Hamiltonian explicitly.</a:t>
                </a:r>
              </a:p>
              <a:p>
                <a:pPr marL="342900" indent="-342900">
                  <a:buFont typeface="+mj-lt"/>
                  <a:buAutoNum type="alphaLcParenR"/>
                </a:pPr>
                <a:r>
                  <a:rPr lang="en-US" sz="2600" dirty="0" smtClean="0"/>
                  <a:t>It cannot be determined without knowing the energy </a:t>
                </a:r>
                <a:r>
                  <a:rPr lang="en-US" sz="2600" dirty="0" err="1" smtClean="0"/>
                  <a:t>eigenfunctions</a:t>
                </a:r>
                <a:r>
                  <a:rPr lang="en-US" sz="2600" dirty="0" smtClean="0"/>
                  <a:t> explicitly.</a:t>
                </a:r>
              </a:p>
              <a:p>
                <a:pPr marL="342900" indent="-342900">
                  <a:buFont typeface="+mj-lt"/>
                  <a:buAutoNum type="alphaLcParenR"/>
                </a:pPr>
                <a:r>
                  <a:rPr lang="en-US" sz="2600" dirty="0" smtClean="0">
                    <a:solidFill>
                      <a:srgbClr val="FF0000"/>
                    </a:solidFill>
                  </a:rPr>
                  <a:t> </a:t>
                </a:r>
                <a14:m>
                  <m:oMath xmlns:m="http://schemas.openxmlformats.org/officeDocument/2006/math">
                    <m:sSub>
                      <m:sSubPr>
                        <m:ctrlPr>
                          <a:rPr lang="en-US" sz="2600" i="1" smtClean="0">
                            <a:solidFill>
                              <a:srgbClr val="FF0000"/>
                            </a:solidFill>
                            <a:latin typeface="Cambria Math"/>
                          </a:rPr>
                        </m:ctrlPr>
                      </m:sSubPr>
                      <m:e>
                        <m:r>
                          <a:rPr lang="en-US" sz="2600" b="0" i="1" smtClean="0">
                            <a:solidFill>
                              <a:srgbClr val="FF0000"/>
                            </a:solidFill>
                            <a:latin typeface="Cambria Math"/>
                          </a:rPr>
                          <m:t>𝐸</m:t>
                        </m:r>
                      </m:e>
                      <m:sub>
                        <m:r>
                          <a:rPr lang="en-US" sz="2600" b="0" i="1" smtClean="0">
                            <a:solidFill>
                              <a:srgbClr val="FF0000"/>
                            </a:solidFill>
                            <a:latin typeface="Cambria Math"/>
                          </a:rPr>
                          <m:t>𝑛</m:t>
                        </m:r>
                      </m:sub>
                    </m:sSub>
                    <m:sSub>
                      <m:sSubPr>
                        <m:ctrlPr>
                          <a:rPr lang="en-US" sz="2600" i="1" smtClean="0">
                            <a:solidFill>
                              <a:srgbClr val="FF0000"/>
                            </a:solidFill>
                            <a:latin typeface="Cambria Math"/>
                          </a:rPr>
                        </m:ctrlPr>
                      </m:sSubPr>
                      <m:e>
                        <m:r>
                          <a:rPr lang="en-US" sz="2600" i="1" smtClean="0">
                            <a:solidFill>
                              <a:srgbClr val="FF0000"/>
                            </a:solidFill>
                            <a:latin typeface="Cambria Math"/>
                            <a:ea typeface="Cambria Math"/>
                          </a:rPr>
                          <m:t>𝜓</m:t>
                        </m:r>
                      </m:e>
                      <m:sub>
                        <m:r>
                          <a:rPr lang="en-US" sz="2600" b="0" i="1" smtClean="0">
                            <a:solidFill>
                              <a:srgbClr val="FF0000"/>
                            </a:solidFill>
                            <a:latin typeface="Cambria Math"/>
                          </a:rPr>
                          <m:t>𝑛</m:t>
                        </m:r>
                      </m:sub>
                    </m:sSub>
                  </m:oMath>
                </a14:m>
                <a:r>
                  <a:rPr lang="en-US" sz="2600" dirty="0" smtClean="0">
                    <a:solidFill>
                      <a:srgbClr val="FF0000"/>
                    </a:solidFill>
                  </a:rPr>
                  <a:t>, where </a:t>
                </a:r>
                <a14:m>
                  <m:oMath xmlns:m="http://schemas.openxmlformats.org/officeDocument/2006/math">
                    <m:sSub>
                      <m:sSubPr>
                        <m:ctrlPr>
                          <a:rPr lang="en-US" sz="2600" i="1" smtClean="0">
                            <a:solidFill>
                              <a:srgbClr val="FF0000"/>
                            </a:solidFill>
                            <a:latin typeface="Cambria Math"/>
                          </a:rPr>
                        </m:ctrlPr>
                      </m:sSubPr>
                      <m:e>
                        <m:r>
                          <a:rPr lang="en-US" sz="2600" b="0" i="1" smtClean="0">
                            <a:solidFill>
                              <a:srgbClr val="FF0000"/>
                            </a:solidFill>
                            <a:latin typeface="Cambria Math"/>
                          </a:rPr>
                          <m:t>𝐸</m:t>
                        </m:r>
                      </m:e>
                      <m:sub>
                        <m:r>
                          <a:rPr lang="en-US" sz="2600" b="0" i="1" smtClean="0">
                            <a:solidFill>
                              <a:srgbClr val="FF0000"/>
                            </a:solidFill>
                            <a:latin typeface="Cambria Math"/>
                          </a:rPr>
                          <m:t>𝑛</m:t>
                        </m:r>
                      </m:sub>
                    </m:sSub>
                  </m:oMath>
                </a14:m>
                <a:r>
                  <a:rPr lang="en-US" sz="2600" dirty="0" smtClean="0">
                    <a:solidFill>
                      <a:srgbClr val="FF0000"/>
                    </a:solidFill>
                  </a:rPr>
                  <a:t> is the energy corresponding to the </a:t>
                </a:r>
                <a14:m>
                  <m:oMath xmlns:m="http://schemas.openxmlformats.org/officeDocument/2006/math">
                    <m:sSup>
                      <m:sSupPr>
                        <m:ctrlPr>
                          <a:rPr lang="en-US" sz="2600" i="1" smtClean="0">
                            <a:solidFill>
                              <a:srgbClr val="FF0000"/>
                            </a:solidFill>
                            <a:latin typeface="Cambria Math"/>
                          </a:rPr>
                        </m:ctrlPr>
                      </m:sSupPr>
                      <m:e>
                        <m:r>
                          <a:rPr lang="en-US" sz="2600" b="0" i="1" smtClean="0">
                            <a:solidFill>
                              <a:srgbClr val="FF0000"/>
                            </a:solidFill>
                            <a:latin typeface="Cambria Math"/>
                          </a:rPr>
                          <m:t>𝑛</m:t>
                        </m:r>
                      </m:e>
                      <m:sup>
                        <m:r>
                          <a:rPr lang="en-US" sz="2600" b="0" i="1" smtClean="0">
                            <a:solidFill>
                              <a:srgbClr val="FF0000"/>
                            </a:solidFill>
                            <a:latin typeface="Cambria Math"/>
                          </a:rPr>
                          <m:t>𝑡h</m:t>
                        </m:r>
                      </m:sup>
                    </m:sSup>
                  </m:oMath>
                </a14:m>
                <a:r>
                  <a:rPr lang="en-US" sz="2600" dirty="0" smtClean="0">
                    <a:solidFill>
                      <a:srgbClr val="FF0000"/>
                    </a:solidFill>
                  </a:rPr>
                  <a:t> stationary state.</a:t>
                </a:r>
              </a:p>
              <a:p>
                <a:pPr marL="342900" indent="-342900">
                  <a:buFont typeface="+mj-lt"/>
                  <a:buAutoNum type="alphaLcParenR"/>
                </a:pPr>
                <a:r>
                  <a:rPr lang="en-US" sz="2600" b="0" dirty="0" smtClean="0"/>
                  <a:t> </a:t>
                </a:r>
                <a14:m>
                  <m:oMath xmlns:m="http://schemas.openxmlformats.org/officeDocument/2006/math">
                    <m:r>
                      <a:rPr lang="en-US" sz="2600" b="0" i="1" smtClean="0">
                        <a:latin typeface="Cambria Math"/>
                      </a:rPr>
                      <m:t>𝐸</m:t>
                    </m:r>
                    <m:r>
                      <a:rPr lang="el-GR" sz="2600" i="1">
                        <a:latin typeface="Cambria Math"/>
                        <a:ea typeface="Cambria Math"/>
                      </a:rPr>
                      <m:t>𝜓</m:t>
                    </m:r>
                  </m:oMath>
                </a14:m>
                <a:r>
                  <a:rPr lang="en-US" sz="2600" dirty="0" smtClean="0"/>
                  <a:t>, where </a:t>
                </a:r>
                <a14:m>
                  <m:oMath xmlns:m="http://schemas.openxmlformats.org/officeDocument/2006/math">
                    <m:r>
                      <a:rPr lang="en-US" sz="2600" i="1" dirty="0" smtClean="0">
                        <a:latin typeface="Cambria Math"/>
                      </a:rPr>
                      <m:t>𝐸</m:t>
                    </m:r>
                  </m:oMath>
                </a14:m>
                <a:r>
                  <a:rPr lang="en-US" sz="2600" dirty="0" smtClean="0"/>
                  <a:t> is the average of all the possible energies of the system.</a:t>
                </a:r>
              </a:p>
              <a:p>
                <a:pPr marL="342900" indent="-342900">
                  <a:buFont typeface="+mj-lt"/>
                  <a:buAutoNum type="alphaLcParenR"/>
                </a:pPr>
                <a:r>
                  <a:rPr lang="en-US" sz="2600" dirty="0" smtClean="0"/>
                  <a:t>None of the above.</a:t>
                </a:r>
                <a:endParaRPr lang="en-US" sz="2600" dirty="0"/>
              </a:p>
            </p:txBody>
          </p:sp>
        </mc:Choice>
        <mc:Fallback>
          <p:sp>
            <p:nvSpPr>
              <p:cNvPr id="2" name="TextBox 1"/>
              <p:cNvSpPr txBox="1">
                <a:spLocks noRot="1" noChangeAspect="1" noMove="1" noResize="1" noEditPoints="1" noAdjustHandles="1" noChangeArrowheads="1" noChangeShapeType="1" noTextEdit="1"/>
              </p:cNvSpPr>
              <p:nvPr/>
            </p:nvSpPr>
            <p:spPr>
              <a:xfrm>
                <a:off x="23648" y="127768"/>
                <a:ext cx="9144000" cy="5718938"/>
              </a:xfrm>
              <a:prstGeom prst="rect">
                <a:avLst/>
              </a:prstGeom>
              <a:blipFill rotWithShape="1">
                <a:blip r:embed="rId2"/>
                <a:stretch>
                  <a:fillRect l="-1267" t="-853" b="-1919"/>
                </a:stretch>
              </a:blipFill>
            </p:spPr>
            <p:txBody>
              <a:bodyPr/>
              <a:lstStyle/>
              <a:p>
                <a:r>
                  <a:rPr lang="en-US">
                    <a:noFill/>
                  </a:rPr>
                  <a:t> </a:t>
                </a:r>
              </a:p>
            </p:txBody>
          </p:sp>
        </mc:Fallback>
      </mc:AlternateContent>
    </p:spTree>
    <p:extLst>
      <p:ext uri="{BB962C8B-B14F-4D97-AF65-F5344CB8AC3E}">
        <p14:creationId xmlns:p14="http://schemas.microsoft.com/office/powerpoint/2010/main" val="1702103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0" y="0"/>
                <a:ext cx="9144000" cy="6225807"/>
              </a:xfrm>
              <a:prstGeom prst="rect">
                <a:avLst/>
              </a:prstGeom>
              <a:noFill/>
            </p:spPr>
            <p:txBody>
              <a:bodyPr wrap="square" rtlCol="0">
                <a:spAutoFit/>
              </a:bodyPr>
              <a:lstStyle/>
              <a:p>
                <a:pPr algn="ctr"/>
                <a:r>
                  <a:rPr lang="en-US" sz="2600" i="1" dirty="0" smtClean="0"/>
                  <a:t>Concept test 11.6</a:t>
                </a:r>
              </a:p>
              <a:p>
                <a:endParaRPr lang="en-US" dirty="0"/>
              </a:p>
              <a:p>
                <a:r>
                  <a:rPr lang="en-US" sz="2600" dirty="0" smtClean="0"/>
                  <a:t>If in a 1D square well, the stationary states corresponding </a:t>
                </a:r>
                <a:r>
                  <a:rPr lang="en-US" sz="2600" dirty="0"/>
                  <a:t>to the lowest two allowed energies </a:t>
                </a:r>
                <a:r>
                  <a:rPr lang="en-US" sz="2600" dirty="0" smtClean="0"/>
                  <a:t>are </a:t>
                </a:r>
                <a14:m>
                  <m:oMath xmlns:m="http://schemas.openxmlformats.org/officeDocument/2006/math">
                    <m:sSub>
                      <m:sSubPr>
                        <m:ctrlPr>
                          <a:rPr lang="en-US" sz="2600" b="0" i="1" smtClean="0">
                            <a:latin typeface="Cambria Math"/>
                            <a:ea typeface="Cambria Math"/>
                          </a:rPr>
                        </m:ctrlPr>
                      </m:sSubPr>
                      <m:e>
                        <m:r>
                          <a:rPr lang="en-US" sz="2600" b="0" i="1" smtClean="0">
                            <a:latin typeface="Cambria Math"/>
                            <a:ea typeface="Cambria Math"/>
                          </a:rPr>
                          <m:t>𝜓</m:t>
                        </m:r>
                      </m:e>
                      <m:sub>
                        <m:r>
                          <a:rPr lang="en-US" sz="2600" b="0" i="1" smtClean="0">
                            <a:latin typeface="Cambria Math"/>
                            <a:ea typeface="Cambria Math"/>
                          </a:rPr>
                          <m:t>1</m:t>
                        </m:r>
                      </m:sub>
                    </m:sSub>
                  </m:oMath>
                </a14:m>
                <a:r>
                  <a:rPr lang="en-US" sz="2600" dirty="0" smtClean="0"/>
                  <a:t>and </a:t>
                </a:r>
                <a14:m>
                  <m:oMath xmlns:m="http://schemas.openxmlformats.org/officeDocument/2006/math">
                    <m:sSub>
                      <m:sSubPr>
                        <m:ctrlPr>
                          <a:rPr lang="en-US" sz="2600" b="0" i="1" smtClean="0">
                            <a:latin typeface="Cambria Math"/>
                            <a:ea typeface="Cambria Math"/>
                          </a:rPr>
                        </m:ctrlPr>
                      </m:sSubPr>
                      <m:e>
                        <m:r>
                          <a:rPr lang="en-US" sz="2600" b="0" i="1" smtClean="0">
                            <a:latin typeface="Cambria Math"/>
                            <a:ea typeface="Cambria Math"/>
                          </a:rPr>
                          <m:t>𝜓</m:t>
                        </m:r>
                      </m:e>
                      <m:sub>
                        <m:r>
                          <a:rPr lang="en-US" sz="2600" b="0" i="1" smtClean="0">
                            <a:latin typeface="Cambria Math"/>
                            <a:ea typeface="Cambria Math"/>
                          </a:rPr>
                          <m:t>2</m:t>
                        </m:r>
                      </m:sub>
                    </m:sSub>
                  </m:oMath>
                </a14:m>
                <a:r>
                  <a:rPr lang="en-US" sz="2600" dirty="0" smtClean="0"/>
                  <a:t> , choose all of the following statements that are correct.</a:t>
                </a:r>
              </a:p>
              <a:p>
                <a:pPr marL="400050" indent="-400050">
                  <a:buFont typeface="+mj-lt"/>
                  <a:buAutoNum type="romanUcPeriod"/>
                </a:pPr>
                <a:r>
                  <a:rPr lang="en-US" sz="2800" dirty="0" smtClean="0">
                    <a:ea typeface="Cambria Math"/>
                  </a:rPr>
                  <a:t> </a:t>
                </a:r>
                <a14:m>
                  <m:oMath xmlns:m="http://schemas.openxmlformats.org/officeDocument/2006/math">
                    <m:r>
                      <m:rPr>
                        <m:sty m:val="p"/>
                      </m:rPr>
                      <a:rPr lang="el-GR" sz="2800" i="1" smtClean="0">
                        <a:latin typeface="Cambria Math"/>
                        <a:ea typeface="Cambria Math"/>
                      </a:rPr>
                      <m:t>Ψ</m:t>
                    </m:r>
                    <m:d>
                      <m:dPr>
                        <m:ctrlPr>
                          <a:rPr lang="en-US" sz="2800" b="0" i="1" smtClean="0">
                            <a:latin typeface="Cambria Math"/>
                            <a:ea typeface="Cambria Math"/>
                          </a:rPr>
                        </m:ctrlPr>
                      </m:dPr>
                      <m:e>
                        <m:r>
                          <a:rPr lang="en-US" sz="2800" b="0" i="1" smtClean="0">
                            <a:latin typeface="Cambria Math"/>
                            <a:ea typeface="Cambria Math"/>
                          </a:rPr>
                          <m:t>𝑥</m:t>
                        </m:r>
                      </m:e>
                    </m:d>
                    <m:r>
                      <a:rPr lang="en-US" sz="2800" b="0" i="1" smtClean="0">
                        <a:latin typeface="Cambria Math"/>
                        <a:ea typeface="Cambria Math"/>
                      </a:rPr>
                      <m:t>=</m:t>
                    </m:r>
                    <m:f>
                      <m:fPr>
                        <m:ctrlPr>
                          <a:rPr lang="en-US" sz="2800" b="0" i="1" smtClean="0">
                            <a:latin typeface="Cambria Math"/>
                            <a:ea typeface="Cambria Math"/>
                          </a:rPr>
                        </m:ctrlPr>
                      </m:fPr>
                      <m:num>
                        <m:r>
                          <a:rPr lang="en-US" sz="2800" b="0" i="1" smtClean="0">
                            <a:latin typeface="Cambria Math"/>
                            <a:ea typeface="Cambria Math"/>
                          </a:rPr>
                          <m:t>1</m:t>
                        </m:r>
                      </m:num>
                      <m:den>
                        <m:rad>
                          <m:radPr>
                            <m:degHide m:val="on"/>
                            <m:ctrlPr>
                              <a:rPr lang="en-US" sz="2800" b="0" i="1" smtClean="0">
                                <a:latin typeface="Cambria Math"/>
                                <a:ea typeface="Cambria Math"/>
                              </a:rPr>
                            </m:ctrlPr>
                          </m:radPr>
                          <m:deg/>
                          <m:e>
                            <m:r>
                              <a:rPr lang="en-US" sz="2800" b="0" i="1" smtClean="0">
                                <a:latin typeface="Cambria Math"/>
                                <a:ea typeface="Cambria Math"/>
                              </a:rPr>
                              <m:t>2</m:t>
                            </m:r>
                          </m:e>
                        </m:rad>
                      </m:den>
                    </m:f>
                    <m:r>
                      <a:rPr lang="en-US" sz="2800" b="0" i="1" smtClean="0">
                        <a:latin typeface="Cambria Math"/>
                        <a:ea typeface="Cambria Math"/>
                      </a:rPr>
                      <m:t>[</m:t>
                    </m:r>
                    <m:sSub>
                      <m:sSubPr>
                        <m:ctrlPr>
                          <a:rPr lang="en-US" sz="2800" b="0" i="1" smtClean="0">
                            <a:latin typeface="Cambria Math"/>
                            <a:ea typeface="Cambria Math"/>
                          </a:rPr>
                        </m:ctrlPr>
                      </m:sSubPr>
                      <m:e>
                        <m:r>
                          <a:rPr lang="en-US" sz="2800" b="0" i="1" smtClean="0">
                            <a:latin typeface="Cambria Math"/>
                            <a:ea typeface="Cambria Math"/>
                          </a:rPr>
                          <m:t>𝜓</m:t>
                        </m:r>
                      </m:e>
                      <m:sub>
                        <m:r>
                          <a:rPr lang="en-US" sz="2800" b="0" i="1" smtClean="0">
                            <a:latin typeface="Cambria Math"/>
                            <a:ea typeface="Cambria Math"/>
                          </a:rPr>
                          <m:t>1</m:t>
                        </m:r>
                      </m:sub>
                    </m:sSub>
                    <m:d>
                      <m:dPr>
                        <m:ctrlPr>
                          <a:rPr lang="en-US" sz="2800" b="0" i="1" smtClean="0">
                            <a:latin typeface="Cambria Math"/>
                            <a:ea typeface="Cambria Math"/>
                          </a:rPr>
                        </m:ctrlPr>
                      </m:dPr>
                      <m:e>
                        <m:r>
                          <a:rPr lang="en-US" sz="2800" b="0" i="1" smtClean="0">
                            <a:latin typeface="Cambria Math"/>
                            <a:ea typeface="Cambria Math"/>
                          </a:rPr>
                          <m:t>𝑥</m:t>
                        </m:r>
                      </m:e>
                    </m:d>
                    <m:r>
                      <a:rPr lang="en-US" sz="2800" b="0" i="1" smtClean="0">
                        <a:latin typeface="Cambria Math"/>
                        <a:ea typeface="Cambria Math"/>
                      </a:rPr>
                      <m:t>+</m:t>
                    </m:r>
                    <m:sSub>
                      <m:sSubPr>
                        <m:ctrlPr>
                          <a:rPr lang="en-US" sz="2800" b="0" i="1" smtClean="0">
                            <a:latin typeface="Cambria Math"/>
                            <a:ea typeface="Cambria Math"/>
                          </a:rPr>
                        </m:ctrlPr>
                      </m:sSubPr>
                      <m:e>
                        <m:r>
                          <a:rPr lang="en-US" sz="2800" b="0" i="1" smtClean="0">
                            <a:latin typeface="Cambria Math"/>
                            <a:ea typeface="Cambria Math"/>
                          </a:rPr>
                          <m:t>𝜓</m:t>
                        </m:r>
                      </m:e>
                      <m:sub>
                        <m:r>
                          <a:rPr lang="en-US" sz="2800" b="0" i="1" smtClean="0">
                            <a:latin typeface="Cambria Math"/>
                            <a:ea typeface="Cambria Math"/>
                          </a:rPr>
                          <m:t>2</m:t>
                        </m:r>
                      </m:sub>
                    </m:sSub>
                    <m:d>
                      <m:dPr>
                        <m:ctrlPr>
                          <a:rPr lang="en-US" sz="2800" b="0" i="1" smtClean="0">
                            <a:latin typeface="Cambria Math"/>
                            <a:ea typeface="Cambria Math"/>
                          </a:rPr>
                        </m:ctrlPr>
                      </m:dPr>
                      <m:e>
                        <m:r>
                          <a:rPr lang="en-US" sz="2800" b="0" i="1" smtClean="0">
                            <a:latin typeface="Cambria Math"/>
                            <a:ea typeface="Cambria Math"/>
                          </a:rPr>
                          <m:t>𝑥</m:t>
                        </m:r>
                      </m:e>
                    </m:d>
                    <m:r>
                      <a:rPr lang="en-US" sz="2800" b="0" i="1" smtClean="0">
                        <a:latin typeface="Cambria Math"/>
                        <a:ea typeface="Cambria Math"/>
                      </a:rPr>
                      <m:t>]</m:t>
                    </m:r>
                  </m:oMath>
                </a14:m>
                <a:r>
                  <a:rPr lang="en-US" sz="2800" dirty="0" smtClean="0"/>
                  <a:t> is a possible wave function for the particle at time </a:t>
                </a:r>
                <a14:m>
                  <m:oMath xmlns:m="http://schemas.openxmlformats.org/officeDocument/2006/math">
                    <m:r>
                      <a:rPr lang="en-US" sz="2800" i="1" dirty="0" smtClean="0">
                        <a:latin typeface="Cambria Math"/>
                      </a:rPr>
                      <m:t>𝑡</m:t>
                    </m:r>
                    <m:r>
                      <a:rPr lang="en-US" sz="2800" i="1" dirty="0" smtClean="0">
                        <a:latin typeface="Cambria Math"/>
                      </a:rPr>
                      <m:t>=0</m:t>
                    </m:r>
                  </m:oMath>
                </a14:m>
                <a:r>
                  <a:rPr lang="en-US" sz="2800" dirty="0" smtClean="0"/>
                  <a:t>.</a:t>
                </a:r>
              </a:p>
              <a:p>
                <a:pPr marL="400050" indent="-400050">
                  <a:buFont typeface="+mj-lt"/>
                  <a:buAutoNum type="romanUcPeriod"/>
                </a:pPr>
                <a:r>
                  <a:rPr lang="en-US" sz="2800" dirty="0" smtClean="0">
                    <a:ea typeface="Cambria Math"/>
                  </a:rPr>
                  <a:t> </a:t>
                </a:r>
                <a14:m>
                  <m:oMath xmlns:m="http://schemas.openxmlformats.org/officeDocument/2006/math">
                    <m:r>
                      <m:rPr>
                        <m:sty m:val="p"/>
                      </m:rPr>
                      <a:rPr lang="el-GR" sz="2800" i="1" smtClean="0">
                        <a:latin typeface="Cambria Math"/>
                        <a:ea typeface="Cambria Math"/>
                      </a:rPr>
                      <m:t>Ψ</m:t>
                    </m:r>
                    <m:d>
                      <m:dPr>
                        <m:ctrlPr>
                          <a:rPr lang="en-US" sz="2800" b="0" i="1" smtClean="0">
                            <a:latin typeface="Cambria Math"/>
                            <a:ea typeface="Cambria Math"/>
                          </a:rPr>
                        </m:ctrlPr>
                      </m:dPr>
                      <m:e>
                        <m:r>
                          <a:rPr lang="en-US" sz="2800" b="0" i="1" smtClean="0">
                            <a:latin typeface="Cambria Math"/>
                            <a:ea typeface="Cambria Math"/>
                          </a:rPr>
                          <m:t>𝑥</m:t>
                        </m:r>
                      </m:e>
                    </m:d>
                    <m:r>
                      <a:rPr lang="en-US" sz="2800" b="0" i="1" smtClean="0">
                        <a:latin typeface="Cambria Math"/>
                        <a:ea typeface="Cambria Math"/>
                      </a:rPr>
                      <m:t>=</m:t>
                    </m:r>
                    <m:f>
                      <m:fPr>
                        <m:ctrlPr>
                          <a:rPr lang="en-US" sz="2800" b="0" i="1" smtClean="0">
                            <a:latin typeface="Cambria Math"/>
                            <a:ea typeface="Cambria Math"/>
                          </a:rPr>
                        </m:ctrlPr>
                      </m:fPr>
                      <m:num>
                        <m:r>
                          <a:rPr lang="en-US" sz="2800" b="0" i="1" smtClean="0">
                            <a:latin typeface="Cambria Math"/>
                            <a:ea typeface="Cambria Math"/>
                          </a:rPr>
                          <m:t>1</m:t>
                        </m:r>
                      </m:num>
                      <m:den>
                        <m:rad>
                          <m:radPr>
                            <m:degHide m:val="on"/>
                            <m:ctrlPr>
                              <a:rPr lang="en-US" sz="2800" b="0" i="1" smtClean="0">
                                <a:latin typeface="Cambria Math"/>
                                <a:ea typeface="Cambria Math"/>
                              </a:rPr>
                            </m:ctrlPr>
                          </m:radPr>
                          <m:deg/>
                          <m:e>
                            <m:r>
                              <a:rPr lang="en-US" sz="2800" b="0" i="1" smtClean="0">
                                <a:latin typeface="Cambria Math"/>
                                <a:ea typeface="Cambria Math"/>
                              </a:rPr>
                              <m:t>2</m:t>
                            </m:r>
                          </m:e>
                        </m:rad>
                      </m:den>
                    </m:f>
                    <m:r>
                      <a:rPr lang="en-US" sz="2800" b="0" i="1" smtClean="0">
                        <a:latin typeface="Cambria Math"/>
                        <a:ea typeface="Cambria Math"/>
                      </a:rPr>
                      <m:t>[</m:t>
                    </m:r>
                    <m:sSub>
                      <m:sSubPr>
                        <m:ctrlPr>
                          <a:rPr lang="en-US" sz="2800" b="0" i="1" smtClean="0">
                            <a:latin typeface="Cambria Math"/>
                            <a:ea typeface="Cambria Math"/>
                          </a:rPr>
                        </m:ctrlPr>
                      </m:sSubPr>
                      <m:e>
                        <m:r>
                          <a:rPr lang="en-US" sz="2800" b="0" i="1" smtClean="0">
                            <a:latin typeface="Cambria Math"/>
                            <a:ea typeface="Cambria Math"/>
                          </a:rPr>
                          <m:t>𝜓</m:t>
                        </m:r>
                      </m:e>
                      <m:sub>
                        <m:r>
                          <a:rPr lang="en-US" sz="2800" b="0" i="1" smtClean="0">
                            <a:latin typeface="Cambria Math"/>
                            <a:ea typeface="Cambria Math"/>
                          </a:rPr>
                          <m:t>1</m:t>
                        </m:r>
                      </m:sub>
                    </m:sSub>
                    <m:d>
                      <m:dPr>
                        <m:ctrlPr>
                          <a:rPr lang="en-US" sz="2800" b="0" i="1" smtClean="0">
                            <a:latin typeface="Cambria Math"/>
                            <a:ea typeface="Cambria Math"/>
                          </a:rPr>
                        </m:ctrlPr>
                      </m:dPr>
                      <m:e>
                        <m:r>
                          <a:rPr lang="en-US" sz="2800" b="0" i="1" smtClean="0">
                            <a:latin typeface="Cambria Math"/>
                            <a:ea typeface="Cambria Math"/>
                          </a:rPr>
                          <m:t>𝑥</m:t>
                        </m:r>
                      </m:e>
                    </m:d>
                    <m:r>
                      <a:rPr lang="en-US" sz="2800" b="0" i="1" smtClean="0">
                        <a:latin typeface="Cambria Math"/>
                        <a:ea typeface="Cambria Math"/>
                      </a:rPr>
                      <m:t>+</m:t>
                    </m:r>
                    <m:sSub>
                      <m:sSubPr>
                        <m:ctrlPr>
                          <a:rPr lang="en-US" sz="2800" b="0" i="1" smtClean="0">
                            <a:latin typeface="Cambria Math"/>
                            <a:ea typeface="Cambria Math"/>
                          </a:rPr>
                        </m:ctrlPr>
                      </m:sSubPr>
                      <m:e>
                        <m:r>
                          <a:rPr lang="en-US" sz="2800" b="0" i="1" smtClean="0">
                            <a:latin typeface="Cambria Math"/>
                            <a:ea typeface="Cambria Math"/>
                          </a:rPr>
                          <m:t>𝜓</m:t>
                        </m:r>
                      </m:e>
                      <m:sub>
                        <m:r>
                          <a:rPr lang="en-US" sz="2800" b="0" i="1" smtClean="0">
                            <a:latin typeface="Cambria Math"/>
                            <a:ea typeface="Cambria Math"/>
                          </a:rPr>
                          <m:t>2</m:t>
                        </m:r>
                      </m:sub>
                    </m:sSub>
                    <m:d>
                      <m:dPr>
                        <m:ctrlPr>
                          <a:rPr lang="en-US" sz="2800" b="0" i="1" smtClean="0">
                            <a:latin typeface="Cambria Math"/>
                            <a:ea typeface="Cambria Math"/>
                          </a:rPr>
                        </m:ctrlPr>
                      </m:dPr>
                      <m:e>
                        <m:r>
                          <a:rPr lang="en-US" sz="2800" b="0" i="1" smtClean="0">
                            <a:latin typeface="Cambria Math"/>
                            <a:ea typeface="Cambria Math"/>
                          </a:rPr>
                          <m:t>𝑥</m:t>
                        </m:r>
                      </m:e>
                    </m:d>
                    <m:r>
                      <a:rPr lang="en-US" sz="2800" b="0" i="1" smtClean="0">
                        <a:latin typeface="Cambria Math"/>
                        <a:ea typeface="Cambria Math"/>
                      </a:rPr>
                      <m:t>]</m:t>
                    </m:r>
                  </m:oMath>
                </a14:m>
                <a:r>
                  <a:rPr lang="en-US" sz="2800" dirty="0" smtClean="0"/>
                  <a:t> satisfies the time independent </a:t>
                </a:r>
                <a:r>
                  <a:rPr lang="en-US" sz="2800" dirty="0"/>
                  <a:t>Schrödinger </a:t>
                </a:r>
                <a:r>
                  <a:rPr lang="en-US" sz="2800" dirty="0" smtClean="0"/>
                  <a:t>equation, </a:t>
                </a:r>
                <a14:m>
                  <m:oMath xmlns:m="http://schemas.openxmlformats.org/officeDocument/2006/math">
                    <m:acc>
                      <m:accPr>
                        <m:chr m:val="̂"/>
                        <m:ctrlPr>
                          <a:rPr lang="en-US" sz="2800" i="1" smtClean="0">
                            <a:latin typeface="Cambria Math"/>
                          </a:rPr>
                        </m:ctrlPr>
                      </m:accPr>
                      <m:e>
                        <m:r>
                          <a:rPr lang="en-US" sz="2800" b="0" i="1" smtClean="0">
                            <a:latin typeface="Cambria Math"/>
                          </a:rPr>
                          <m:t>𝐻</m:t>
                        </m:r>
                      </m:e>
                    </m:acc>
                    <m:r>
                      <m:rPr>
                        <m:sty m:val="p"/>
                      </m:rPr>
                      <a:rPr lang="el-GR" sz="2800" i="1" smtClean="0">
                        <a:latin typeface="Cambria Math"/>
                        <a:ea typeface="Cambria Math"/>
                      </a:rPr>
                      <m:t>Ψ</m:t>
                    </m:r>
                    <m:r>
                      <a:rPr lang="en-US" sz="2800" b="0" i="1" smtClean="0">
                        <a:latin typeface="Cambria Math"/>
                        <a:ea typeface="Cambria Math"/>
                      </a:rPr>
                      <m:t>=</m:t>
                    </m:r>
                    <m:r>
                      <a:rPr lang="en-US" sz="2800" b="0" i="1" smtClean="0">
                        <a:latin typeface="Cambria Math"/>
                        <a:ea typeface="Cambria Math"/>
                      </a:rPr>
                      <m:t>𝐸</m:t>
                    </m:r>
                    <m:r>
                      <m:rPr>
                        <m:sty m:val="p"/>
                      </m:rPr>
                      <a:rPr lang="el-GR" sz="2800" b="0" i="1" smtClean="0">
                        <a:latin typeface="Cambria Math"/>
                        <a:ea typeface="Cambria Math"/>
                      </a:rPr>
                      <m:t>Ψ</m:t>
                    </m:r>
                  </m:oMath>
                </a14:m>
                <a:endParaRPr lang="en-US" sz="2800" dirty="0" smtClean="0"/>
              </a:p>
              <a:p>
                <a:pPr marL="400050" indent="-400050">
                  <a:buFont typeface="+mj-lt"/>
                  <a:buAutoNum type="romanUcPeriod"/>
                </a:pPr>
                <a:r>
                  <a:rPr lang="en-US" sz="2800" dirty="0" smtClean="0">
                    <a:ea typeface="Cambria Math"/>
                  </a:rPr>
                  <a:t> </a:t>
                </a:r>
                <a14:m>
                  <m:oMath xmlns:m="http://schemas.openxmlformats.org/officeDocument/2006/math">
                    <m:r>
                      <m:rPr>
                        <m:sty m:val="p"/>
                      </m:rPr>
                      <a:rPr lang="el-GR" sz="2800" i="1" smtClean="0">
                        <a:latin typeface="Cambria Math"/>
                        <a:ea typeface="Cambria Math"/>
                      </a:rPr>
                      <m:t>Ψ</m:t>
                    </m:r>
                    <m:d>
                      <m:dPr>
                        <m:ctrlPr>
                          <a:rPr lang="en-US" sz="2800" b="0" i="1" smtClean="0">
                            <a:latin typeface="Cambria Math"/>
                            <a:ea typeface="Cambria Math"/>
                          </a:rPr>
                        </m:ctrlPr>
                      </m:dPr>
                      <m:e>
                        <m:r>
                          <a:rPr lang="en-US" sz="2800" b="0" i="1" smtClean="0">
                            <a:latin typeface="Cambria Math"/>
                            <a:ea typeface="Cambria Math"/>
                          </a:rPr>
                          <m:t>𝑥</m:t>
                        </m:r>
                        <m:r>
                          <a:rPr lang="en-US" sz="2800" b="0" i="1" smtClean="0">
                            <a:latin typeface="Cambria Math"/>
                            <a:ea typeface="Cambria Math"/>
                          </a:rPr>
                          <m:t>, </m:t>
                        </m:r>
                        <m:r>
                          <a:rPr lang="en-US" sz="2800" b="0" i="1" smtClean="0">
                            <a:latin typeface="Cambria Math"/>
                            <a:ea typeface="Cambria Math"/>
                          </a:rPr>
                          <m:t>𝑡</m:t>
                        </m:r>
                      </m:e>
                    </m:d>
                    <m:r>
                      <a:rPr lang="en-US" sz="2800" b="0" i="1" smtClean="0">
                        <a:latin typeface="Cambria Math"/>
                        <a:ea typeface="Cambria Math"/>
                      </a:rPr>
                      <m:t>=</m:t>
                    </m:r>
                    <m:f>
                      <m:fPr>
                        <m:ctrlPr>
                          <a:rPr lang="en-US" sz="2800" b="0" i="1" smtClean="0">
                            <a:latin typeface="Cambria Math"/>
                            <a:ea typeface="Cambria Math"/>
                          </a:rPr>
                        </m:ctrlPr>
                      </m:fPr>
                      <m:num>
                        <m:r>
                          <a:rPr lang="en-US" sz="2800" b="0" i="1" smtClean="0">
                            <a:latin typeface="Cambria Math"/>
                            <a:ea typeface="Cambria Math"/>
                          </a:rPr>
                          <m:t>1</m:t>
                        </m:r>
                      </m:num>
                      <m:den>
                        <m:rad>
                          <m:radPr>
                            <m:degHide m:val="on"/>
                            <m:ctrlPr>
                              <a:rPr lang="en-US" sz="2800" b="0" i="1" smtClean="0">
                                <a:latin typeface="Cambria Math"/>
                                <a:ea typeface="Cambria Math"/>
                              </a:rPr>
                            </m:ctrlPr>
                          </m:radPr>
                          <m:deg/>
                          <m:e>
                            <m:r>
                              <a:rPr lang="en-US" sz="2800" b="0" i="1" smtClean="0">
                                <a:latin typeface="Cambria Math"/>
                                <a:ea typeface="Cambria Math"/>
                              </a:rPr>
                              <m:t>2</m:t>
                            </m:r>
                          </m:e>
                        </m:rad>
                      </m:den>
                    </m:f>
                    <m:r>
                      <a:rPr lang="en-US" sz="2800" b="0" i="1" smtClean="0">
                        <a:latin typeface="Cambria Math"/>
                        <a:ea typeface="Cambria Math"/>
                      </a:rPr>
                      <m:t>[</m:t>
                    </m:r>
                    <m:sSub>
                      <m:sSubPr>
                        <m:ctrlPr>
                          <a:rPr lang="en-US" sz="2800" b="0" i="1" smtClean="0">
                            <a:latin typeface="Cambria Math"/>
                            <a:ea typeface="Cambria Math"/>
                          </a:rPr>
                        </m:ctrlPr>
                      </m:sSubPr>
                      <m:e>
                        <m:r>
                          <a:rPr lang="en-US" sz="2800" b="0" i="1" smtClean="0">
                            <a:latin typeface="Cambria Math"/>
                            <a:ea typeface="Cambria Math"/>
                          </a:rPr>
                          <m:t>𝜓</m:t>
                        </m:r>
                      </m:e>
                      <m:sub>
                        <m:r>
                          <a:rPr lang="en-US" sz="2800" b="0" i="1" smtClean="0">
                            <a:latin typeface="Cambria Math"/>
                            <a:ea typeface="Cambria Math"/>
                          </a:rPr>
                          <m:t>1</m:t>
                        </m:r>
                      </m:sub>
                    </m:sSub>
                    <m:d>
                      <m:dPr>
                        <m:ctrlPr>
                          <a:rPr lang="en-US" sz="2800" b="0" i="1" smtClean="0">
                            <a:latin typeface="Cambria Math"/>
                            <a:ea typeface="Cambria Math"/>
                          </a:rPr>
                        </m:ctrlPr>
                      </m:dPr>
                      <m:e>
                        <m:r>
                          <a:rPr lang="en-US" sz="2800" b="0" i="1" smtClean="0">
                            <a:latin typeface="Cambria Math"/>
                            <a:ea typeface="Cambria Math"/>
                          </a:rPr>
                          <m:t>𝑥</m:t>
                        </m:r>
                      </m:e>
                    </m:d>
                    <m:sSup>
                      <m:sSupPr>
                        <m:ctrlPr>
                          <a:rPr lang="en-US" sz="2800" b="0" i="1" smtClean="0">
                            <a:latin typeface="Cambria Math"/>
                            <a:ea typeface="Cambria Math"/>
                          </a:rPr>
                        </m:ctrlPr>
                      </m:sSupPr>
                      <m:e>
                        <m:r>
                          <a:rPr lang="en-US" sz="2800" b="0" i="1" smtClean="0">
                            <a:latin typeface="Cambria Math"/>
                            <a:ea typeface="Cambria Math"/>
                          </a:rPr>
                          <m:t>𝑒</m:t>
                        </m:r>
                      </m:e>
                      <m:sup>
                        <m:f>
                          <m:fPr>
                            <m:ctrlPr>
                              <a:rPr lang="en-US" sz="2800" b="0" i="1" smtClean="0">
                                <a:latin typeface="Cambria Math"/>
                                <a:ea typeface="Cambria Math"/>
                              </a:rPr>
                            </m:ctrlPr>
                          </m:fPr>
                          <m:num>
                            <m:r>
                              <a:rPr lang="en-US" sz="2800" b="0" i="1" smtClean="0">
                                <a:latin typeface="Cambria Math"/>
                                <a:ea typeface="Cambria Math"/>
                              </a:rPr>
                              <m:t>−</m:t>
                            </m:r>
                            <m:r>
                              <a:rPr lang="en-US" sz="2800" b="0" i="1" smtClean="0">
                                <a:latin typeface="Cambria Math"/>
                                <a:ea typeface="Cambria Math"/>
                              </a:rPr>
                              <m:t>𝑖</m:t>
                            </m:r>
                            <m:sSub>
                              <m:sSubPr>
                                <m:ctrlPr>
                                  <a:rPr lang="en-US" sz="2800" b="0" i="1" smtClean="0">
                                    <a:latin typeface="Cambria Math"/>
                                    <a:ea typeface="Cambria Math"/>
                                  </a:rPr>
                                </m:ctrlPr>
                              </m:sSubPr>
                              <m:e>
                                <m:r>
                                  <a:rPr lang="en-US" sz="2800" b="0" i="1" smtClean="0">
                                    <a:latin typeface="Cambria Math"/>
                                    <a:ea typeface="Cambria Math"/>
                                  </a:rPr>
                                  <m:t>𝐸</m:t>
                                </m:r>
                              </m:e>
                              <m:sub>
                                <m:r>
                                  <a:rPr lang="en-US" sz="2800" b="0" i="1" smtClean="0">
                                    <a:latin typeface="Cambria Math"/>
                                    <a:ea typeface="Cambria Math"/>
                                  </a:rPr>
                                  <m:t>1</m:t>
                                </m:r>
                              </m:sub>
                            </m:sSub>
                            <m:r>
                              <a:rPr lang="en-US" sz="2800" b="0" i="1" smtClean="0">
                                <a:latin typeface="Cambria Math"/>
                                <a:ea typeface="Cambria Math"/>
                              </a:rPr>
                              <m:t>𝑡</m:t>
                            </m:r>
                          </m:num>
                          <m:den>
                            <m:r>
                              <a:rPr lang="en-US" sz="2800" b="0" i="1" smtClean="0">
                                <a:latin typeface="Cambria Math"/>
                                <a:ea typeface="Cambria Math"/>
                              </a:rPr>
                              <m:t>ℏ</m:t>
                            </m:r>
                          </m:den>
                        </m:f>
                      </m:sup>
                    </m:sSup>
                    <m:r>
                      <a:rPr lang="en-US" sz="2800" b="0" i="1" smtClean="0">
                        <a:latin typeface="Cambria Math"/>
                        <a:ea typeface="Cambria Math"/>
                      </a:rPr>
                      <m:t>+</m:t>
                    </m:r>
                    <m:sSub>
                      <m:sSubPr>
                        <m:ctrlPr>
                          <a:rPr lang="en-US" sz="2800" b="0" i="1" smtClean="0">
                            <a:latin typeface="Cambria Math"/>
                            <a:ea typeface="Cambria Math"/>
                          </a:rPr>
                        </m:ctrlPr>
                      </m:sSubPr>
                      <m:e>
                        <m:r>
                          <a:rPr lang="en-US" sz="2800" b="0" i="1" smtClean="0">
                            <a:latin typeface="Cambria Math"/>
                            <a:ea typeface="Cambria Math"/>
                          </a:rPr>
                          <m:t>𝜓</m:t>
                        </m:r>
                      </m:e>
                      <m:sub>
                        <m:r>
                          <a:rPr lang="en-US" sz="2800" b="0" i="1" smtClean="0">
                            <a:latin typeface="Cambria Math"/>
                            <a:ea typeface="Cambria Math"/>
                          </a:rPr>
                          <m:t>2</m:t>
                        </m:r>
                      </m:sub>
                    </m:sSub>
                    <m:d>
                      <m:dPr>
                        <m:ctrlPr>
                          <a:rPr lang="en-US" sz="2800" b="0" i="1" smtClean="0">
                            <a:latin typeface="Cambria Math"/>
                            <a:ea typeface="Cambria Math"/>
                          </a:rPr>
                        </m:ctrlPr>
                      </m:dPr>
                      <m:e>
                        <m:r>
                          <a:rPr lang="en-US" sz="2800" b="0" i="1" smtClean="0">
                            <a:latin typeface="Cambria Math"/>
                            <a:ea typeface="Cambria Math"/>
                          </a:rPr>
                          <m:t>𝑥</m:t>
                        </m:r>
                      </m:e>
                    </m:d>
                    <m:sSup>
                      <m:sSupPr>
                        <m:ctrlPr>
                          <a:rPr lang="en-US" sz="2800" b="0" i="1" smtClean="0">
                            <a:latin typeface="Cambria Math"/>
                            <a:ea typeface="Cambria Math"/>
                          </a:rPr>
                        </m:ctrlPr>
                      </m:sSupPr>
                      <m:e>
                        <m:r>
                          <a:rPr lang="en-US" sz="2800" b="0" i="1" smtClean="0">
                            <a:latin typeface="Cambria Math"/>
                            <a:ea typeface="Cambria Math"/>
                          </a:rPr>
                          <m:t>𝑒</m:t>
                        </m:r>
                      </m:e>
                      <m:sup>
                        <m:f>
                          <m:fPr>
                            <m:ctrlPr>
                              <a:rPr lang="en-US" sz="2800" b="0" i="1" smtClean="0">
                                <a:latin typeface="Cambria Math"/>
                                <a:ea typeface="Cambria Math"/>
                              </a:rPr>
                            </m:ctrlPr>
                          </m:fPr>
                          <m:num>
                            <m:r>
                              <a:rPr lang="en-US" sz="2800" b="0" i="1" smtClean="0">
                                <a:latin typeface="Cambria Math"/>
                                <a:ea typeface="Cambria Math"/>
                              </a:rPr>
                              <m:t>−</m:t>
                            </m:r>
                            <m:r>
                              <a:rPr lang="en-US" sz="2800" b="0" i="1" smtClean="0">
                                <a:latin typeface="Cambria Math"/>
                                <a:ea typeface="Cambria Math"/>
                              </a:rPr>
                              <m:t>𝑖</m:t>
                            </m:r>
                            <m:sSub>
                              <m:sSubPr>
                                <m:ctrlPr>
                                  <a:rPr lang="en-US" sz="2800" b="0" i="1" smtClean="0">
                                    <a:latin typeface="Cambria Math"/>
                                    <a:ea typeface="Cambria Math"/>
                                  </a:rPr>
                                </m:ctrlPr>
                              </m:sSubPr>
                              <m:e>
                                <m:r>
                                  <a:rPr lang="en-US" sz="2800" b="0" i="1" smtClean="0">
                                    <a:latin typeface="Cambria Math"/>
                                    <a:ea typeface="Cambria Math"/>
                                  </a:rPr>
                                  <m:t>𝐸</m:t>
                                </m:r>
                              </m:e>
                              <m:sub>
                                <m:r>
                                  <a:rPr lang="en-US" sz="2800" b="0" i="1" smtClean="0">
                                    <a:latin typeface="Cambria Math"/>
                                    <a:ea typeface="Cambria Math"/>
                                  </a:rPr>
                                  <m:t>2</m:t>
                                </m:r>
                              </m:sub>
                            </m:sSub>
                            <m:r>
                              <a:rPr lang="en-US" sz="2800" b="0" i="1" smtClean="0">
                                <a:latin typeface="Cambria Math"/>
                                <a:ea typeface="Cambria Math"/>
                              </a:rPr>
                              <m:t>𝑡</m:t>
                            </m:r>
                          </m:num>
                          <m:den>
                            <m:r>
                              <a:rPr lang="en-US" sz="2800" b="0" i="1" smtClean="0">
                                <a:latin typeface="Cambria Math"/>
                                <a:ea typeface="Cambria Math"/>
                              </a:rPr>
                              <m:t>ℏ</m:t>
                            </m:r>
                          </m:den>
                        </m:f>
                      </m:sup>
                    </m:sSup>
                    <m:r>
                      <a:rPr lang="en-US" sz="2800" b="0" i="1" smtClean="0">
                        <a:latin typeface="Cambria Math"/>
                        <a:ea typeface="Cambria Math"/>
                      </a:rPr>
                      <m:t>]</m:t>
                    </m:r>
                  </m:oMath>
                </a14:m>
                <a:r>
                  <a:rPr lang="en-US" sz="2800" dirty="0" smtClean="0"/>
                  <a:t> satisfies the </a:t>
                </a:r>
                <a:r>
                  <a:rPr lang="en-US" sz="2800" dirty="0" smtClean="0"/>
                  <a:t>time-dependent </a:t>
                </a:r>
                <a:r>
                  <a:rPr lang="en-US" sz="2800" dirty="0"/>
                  <a:t>Schrödinger </a:t>
                </a:r>
                <a:r>
                  <a:rPr lang="en-US" sz="2800" dirty="0" smtClean="0"/>
                  <a:t>equation, </a:t>
                </a:r>
                <a14:m>
                  <m:oMath xmlns:m="http://schemas.openxmlformats.org/officeDocument/2006/math">
                    <m:r>
                      <a:rPr lang="en-US" sz="2800" b="0" i="1" smtClean="0">
                        <a:latin typeface="Cambria Math"/>
                      </a:rPr>
                      <m:t>𝑖</m:t>
                    </m:r>
                    <m:r>
                      <a:rPr lang="en-US" sz="2800" b="0" i="1" smtClean="0">
                        <a:latin typeface="Cambria Math"/>
                        <a:ea typeface="Cambria Math"/>
                      </a:rPr>
                      <m:t>ℏ</m:t>
                    </m:r>
                    <m:f>
                      <m:fPr>
                        <m:ctrlPr>
                          <a:rPr lang="en-US" sz="2800" b="0" i="1" smtClean="0">
                            <a:latin typeface="Cambria Math"/>
                            <a:ea typeface="Cambria Math"/>
                          </a:rPr>
                        </m:ctrlPr>
                      </m:fPr>
                      <m:num>
                        <m:r>
                          <a:rPr lang="en-US" sz="2800" b="0" i="1" smtClean="0">
                            <a:latin typeface="Cambria Math"/>
                            <a:ea typeface="Cambria Math"/>
                          </a:rPr>
                          <m:t>𝜕</m:t>
                        </m:r>
                        <m:r>
                          <m:rPr>
                            <m:sty m:val="p"/>
                          </m:rPr>
                          <a:rPr lang="el-GR" sz="2800" b="0" i="1" smtClean="0">
                            <a:latin typeface="Cambria Math"/>
                            <a:ea typeface="Cambria Math"/>
                          </a:rPr>
                          <m:t>Ψ</m:t>
                        </m:r>
                      </m:num>
                      <m:den>
                        <m:r>
                          <a:rPr lang="en-US" sz="2800" b="0" i="1" smtClean="0">
                            <a:latin typeface="Cambria Math"/>
                            <a:ea typeface="Cambria Math"/>
                          </a:rPr>
                          <m:t>𝜕</m:t>
                        </m:r>
                        <m:r>
                          <a:rPr lang="en-US" sz="2800" b="0" i="1" smtClean="0">
                            <a:latin typeface="Cambria Math"/>
                            <a:ea typeface="Cambria Math"/>
                          </a:rPr>
                          <m:t>𝑡</m:t>
                        </m:r>
                      </m:den>
                    </m:f>
                    <m:r>
                      <a:rPr lang="en-US" sz="2800" b="0" i="1" smtClean="0">
                        <a:latin typeface="Cambria Math"/>
                        <a:ea typeface="Cambria Math"/>
                      </a:rPr>
                      <m:t>=</m:t>
                    </m:r>
                    <m:acc>
                      <m:accPr>
                        <m:chr m:val="̂"/>
                        <m:ctrlPr>
                          <a:rPr lang="en-US" sz="2800" b="0" i="1" smtClean="0">
                            <a:latin typeface="Cambria Math"/>
                            <a:ea typeface="Cambria Math"/>
                          </a:rPr>
                        </m:ctrlPr>
                      </m:accPr>
                      <m:e>
                        <m:r>
                          <a:rPr lang="en-US" sz="2800" b="0" i="1" smtClean="0">
                            <a:latin typeface="Cambria Math"/>
                            <a:ea typeface="Cambria Math"/>
                          </a:rPr>
                          <m:t>𝐻</m:t>
                        </m:r>
                      </m:e>
                    </m:acc>
                    <m:r>
                      <m:rPr>
                        <m:sty m:val="p"/>
                      </m:rPr>
                      <a:rPr lang="el-GR" sz="2800" b="0" i="1" smtClean="0">
                        <a:latin typeface="Cambria Math"/>
                        <a:ea typeface="Cambria Math"/>
                      </a:rPr>
                      <m:t>Ψ</m:t>
                    </m:r>
                  </m:oMath>
                </a14:m>
                <a:r>
                  <a:rPr lang="en-US" sz="2800" dirty="0" smtClean="0"/>
                  <a:t>.</a:t>
                </a:r>
              </a:p>
              <a:p>
                <a:pPr marL="400050" indent="-400050">
                  <a:buFont typeface="+mj-lt"/>
                  <a:buAutoNum type="romanUcPeriod"/>
                </a:pPr>
                <a:endParaRPr lang="en-US" dirty="0"/>
              </a:p>
              <a:p>
                <a:r>
                  <a:rPr lang="en-US" sz="2600" dirty="0"/>
                  <a:t>A</a:t>
                </a:r>
                <a:r>
                  <a:rPr lang="en-US" sz="2600" dirty="0" smtClean="0"/>
                  <a:t>.  1 only  B.  2 only  C.  3 only  D.  1 and 2 only  </a:t>
                </a:r>
                <a:r>
                  <a:rPr lang="en-US" sz="2600" dirty="0" smtClean="0">
                    <a:solidFill>
                      <a:srgbClr val="FF0000"/>
                    </a:solidFill>
                  </a:rPr>
                  <a:t>E.   1 and 3 only</a:t>
                </a:r>
                <a:endParaRPr lang="en-US" sz="2600" dirty="0">
                  <a:solidFill>
                    <a:srgbClr val="FF0000"/>
                  </a:solidFill>
                </a:endParaRPr>
              </a:p>
            </p:txBody>
          </p:sp>
        </mc:Choice>
        <mc:Fallback>
          <p:sp>
            <p:nvSpPr>
              <p:cNvPr id="2" name="TextBox 1"/>
              <p:cNvSpPr txBox="1">
                <a:spLocks noRot="1" noChangeAspect="1" noMove="1" noResize="1" noEditPoints="1" noAdjustHandles="1" noChangeArrowheads="1" noChangeShapeType="1" noTextEdit="1"/>
              </p:cNvSpPr>
              <p:nvPr/>
            </p:nvSpPr>
            <p:spPr>
              <a:xfrm>
                <a:off x="0" y="0"/>
                <a:ext cx="9144000" cy="6225807"/>
              </a:xfrm>
              <a:prstGeom prst="rect">
                <a:avLst/>
              </a:prstGeom>
              <a:blipFill rotWithShape="1">
                <a:blip r:embed="rId2"/>
                <a:stretch>
                  <a:fillRect l="-1333" t="-784" b="-588"/>
                </a:stretch>
              </a:blipFill>
            </p:spPr>
            <p:txBody>
              <a:bodyPr/>
              <a:lstStyle/>
              <a:p>
                <a:r>
                  <a:rPr lang="en-US">
                    <a:noFill/>
                  </a:rPr>
                  <a:t> </a:t>
                </a:r>
              </a:p>
            </p:txBody>
          </p:sp>
        </mc:Fallback>
      </mc:AlternateContent>
    </p:spTree>
    <p:extLst>
      <p:ext uri="{BB962C8B-B14F-4D97-AF65-F5344CB8AC3E}">
        <p14:creationId xmlns:p14="http://schemas.microsoft.com/office/powerpoint/2010/main" val="1702103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28903" y="0"/>
                <a:ext cx="9144000" cy="6544484"/>
              </a:xfrm>
              <a:prstGeom prst="rect">
                <a:avLst/>
              </a:prstGeom>
              <a:noFill/>
            </p:spPr>
            <p:txBody>
              <a:bodyPr wrap="square" rtlCol="0">
                <a:spAutoFit/>
              </a:bodyPr>
              <a:lstStyle/>
              <a:p>
                <a:pPr algn="ctr"/>
                <a:r>
                  <a:rPr lang="en-US" sz="2600" i="1" dirty="0" smtClean="0"/>
                  <a:t>Concept test 11.7</a:t>
                </a:r>
              </a:p>
              <a:p>
                <a:endParaRPr lang="en-US" sz="2600" dirty="0"/>
              </a:p>
              <a:p>
                <a:r>
                  <a:rPr lang="en-US" sz="2600" dirty="0" smtClean="0"/>
                  <a:t>Choose all of the following statements that are correct about the Hamiltonian  </a:t>
                </a:r>
                <a14:m>
                  <m:oMath xmlns:m="http://schemas.openxmlformats.org/officeDocument/2006/math">
                    <m:acc>
                      <m:accPr>
                        <m:chr m:val="̂"/>
                        <m:ctrlPr>
                          <a:rPr lang="en-US" sz="2600" i="1" smtClean="0">
                            <a:latin typeface="Cambria Math"/>
                          </a:rPr>
                        </m:ctrlPr>
                      </m:accPr>
                      <m:e>
                        <m:r>
                          <a:rPr lang="en-US" sz="2600" b="0" i="1" smtClean="0">
                            <a:latin typeface="Cambria Math"/>
                          </a:rPr>
                          <m:t>𝐻</m:t>
                        </m:r>
                      </m:e>
                    </m:acc>
                  </m:oMath>
                </a14:m>
                <a:r>
                  <a:rPr lang="en-US" sz="2600" dirty="0" smtClean="0"/>
                  <a:t> of a quantum system.  </a:t>
                </a:r>
              </a:p>
              <a:p>
                <a:pPr marL="400050" indent="-400050">
                  <a:buFont typeface="+mj-lt"/>
                  <a:buAutoNum type="romanUcPeriod"/>
                </a:pPr>
                <a:r>
                  <a:rPr lang="en-US" sz="2600" dirty="0" smtClean="0"/>
                  <a:t>The </a:t>
                </a:r>
                <a:r>
                  <a:rPr lang="en-US" sz="2600" dirty="0" smtClean="0"/>
                  <a:t>time-dependent </a:t>
                </a:r>
                <a:r>
                  <a:rPr lang="en-US" sz="2600" dirty="0"/>
                  <a:t>Schrödinger </a:t>
                </a:r>
                <a:r>
                  <a:rPr lang="en-US" sz="2600" dirty="0" smtClean="0"/>
                  <a:t>equation </a:t>
                </a:r>
                <a14:m>
                  <m:oMath xmlns:m="http://schemas.openxmlformats.org/officeDocument/2006/math">
                    <m:r>
                      <a:rPr lang="en-US" sz="2600" b="0" i="1" smtClean="0">
                        <a:latin typeface="Cambria Math"/>
                      </a:rPr>
                      <m:t>𝑖</m:t>
                    </m:r>
                    <m:r>
                      <a:rPr lang="en-US" sz="2600" b="0" i="1" smtClean="0">
                        <a:latin typeface="Cambria Math"/>
                        <a:ea typeface="Cambria Math"/>
                      </a:rPr>
                      <m:t>ℏ</m:t>
                    </m:r>
                    <m:f>
                      <m:fPr>
                        <m:ctrlPr>
                          <a:rPr lang="en-US" sz="2600" b="0" i="1" smtClean="0">
                            <a:latin typeface="Cambria Math"/>
                            <a:ea typeface="Cambria Math"/>
                          </a:rPr>
                        </m:ctrlPr>
                      </m:fPr>
                      <m:num>
                        <m:r>
                          <a:rPr lang="en-US" sz="2600" b="0" i="1" smtClean="0">
                            <a:latin typeface="Cambria Math"/>
                            <a:ea typeface="Cambria Math"/>
                          </a:rPr>
                          <m:t>𝜕</m:t>
                        </m:r>
                        <m:r>
                          <m:rPr>
                            <m:sty m:val="p"/>
                          </m:rPr>
                          <a:rPr lang="el-GR" sz="2600" b="0" i="1" smtClean="0">
                            <a:latin typeface="Cambria Math"/>
                            <a:ea typeface="Cambria Math"/>
                          </a:rPr>
                          <m:t>Ψ</m:t>
                        </m:r>
                      </m:num>
                      <m:den>
                        <m:r>
                          <a:rPr lang="en-US" sz="2600" b="0" i="1" smtClean="0">
                            <a:latin typeface="Cambria Math"/>
                            <a:ea typeface="Cambria Math"/>
                          </a:rPr>
                          <m:t>𝜕</m:t>
                        </m:r>
                        <m:r>
                          <a:rPr lang="en-US" sz="2600" b="0" i="1" smtClean="0">
                            <a:latin typeface="Cambria Math"/>
                            <a:ea typeface="Cambria Math"/>
                          </a:rPr>
                          <m:t>𝑡</m:t>
                        </m:r>
                      </m:den>
                    </m:f>
                    <m:r>
                      <a:rPr lang="en-US" sz="2600" b="0" i="1" smtClean="0">
                        <a:latin typeface="Cambria Math"/>
                        <a:ea typeface="Cambria Math"/>
                      </a:rPr>
                      <m:t>=</m:t>
                    </m:r>
                    <m:acc>
                      <m:accPr>
                        <m:chr m:val="̂"/>
                        <m:ctrlPr>
                          <a:rPr lang="en-US" sz="2600" b="0" i="1" smtClean="0">
                            <a:latin typeface="Cambria Math"/>
                            <a:ea typeface="Cambria Math"/>
                          </a:rPr>
                        </m:ctrlPr>
                      </m:accPr>
                      <m:e>
                        <m:r>
                          <a:rPr lang="en-US" sz="2600" b="0" i="1" smtClean="0">
                            <a:latin typeface="Cambria Math"/>
                            <a:ea typeface="Cambria Math"/>
                          </a:rPr>
                          <m:t>𝐻</m:t>
                        </m:r>
                      </m:e>
                    </m:acc>
                    <m:r>
                      <m:rPr>
                        <m:sty m:val="p"/>
                      </m:rPr>
                      <a:rPr lang="el-GR" sz="2600" b="0" i="1" smtClean="0">
                        <a:latin typeface="Cambria Math"/>
                        <a:ea typeface="Cambria Math"/>
                      </a:rPr>
                      <m:t>Ψ</m:t>
                    </m:r>
                  </m:oMath>
                </a14:m>
                <a:r>
                  <a:rPr lang="en-US" sz="2600" dirty="0" smtClean="0"/>
                  <a:t> implies that </a:t>
                </a:r>
                <a14:m>
                  <m:oMath xmlns:m="http://schemas.openxmlformats.org/officeDocument/2006/math">
                    <m:acc>
                      <m:accPr>
                        <m:chr m:val="̂"/>
                        <m:ctrlPr>
                          <a:rPr lang="en-US" sz="2600" i="1" smtClean="0">
                            <a:latin typeface="Cambria Math"/>
                          </a:rPr>
                        </m:ctrlPr>
                      </m:accPr>
                      <m:e>
                        <m:r>
                          <a:rPr lang="en-US" sz="2600" b="0" i="1" smtClean="0">
                            <a:latin typeface="Cambria Math"/>
                          </a:rPr>
                          <m:t>𝐻</m:t>
                        </m:r>
                      </m:e>
                    </m:acc>
                    <m:r>
                      <a:rPr lang="en-US" sz="2600" b="0" i="1" smtClean="0">
                        <a:latin typeface="Cambria Math"/>
                      </a:rPr>
                      <m:t>=</m:t>
                    </m:r>
                    <m:r>
                      <a:rPr lang="en-US" sz="2600" b="0" i="1" smtClean="0">
                        <a:latin typeface="Cambria Math"/>
                      </a:rPr>
                      <m:t>𝑖</m:t>
                    </m:r>
                    <m:r>
                      <a:rPr lang="en-US" sz="2600" b="0" i="1" smtClean="0">
                        <a:latin typeface="Cambria Math"/>
                        <a:ea typeface="Cambria Math"/>
                      </a:rPr>
                      <m:t>ℏ</m:t>
                    </m:r>
                    <m:f>
                      <m:fPr>
                        <m:ctrlPr>
                          <a:rPr lang="en-US" sz="2600" b="0" i="1" smtClean="0">
                            <a:latin typeface="Cambria Math"/>
                            <a:ea typeface="Cambria Math"/>
                          </a:rPr>
                        </m:ctrlPr>
                      </m:fPr>
                      <m:num>
                        <m:r>
                          <a:rPr lang="en-US" sz="2600" b="0" i="1" smtClean="0">
                            <a:latin typeface="Cambria Math"/>
                            <a:ea typeface="Cambria Math"/>
                          </a:rPr>
                          <m:t>𝜕</m:t>
                        </m:r>
                      </m:num>
                      <m:den>
                        <m:r>
                          <a:rPr lang="en-US" sz="2600" b="0" i="1" smtClean="0">
                            <a:latin typeface="Cambria Math"/>
                            <a:ea typeface="Cambria Math"/>
                          </a:rPr>
                          <m:t>𝜕</m:t>
                        </m:r>
                        <m:r>
                          <a:rPr lang="en-US" sz="2600" b="0" i="1" smtClean="0">
                            <a:latin typeface="Cambria Math"/>
                            <a:ea typeface="Cambria Math"/>
                          </a:rPr>
                          <m:t>𝑡</m:t>
                        </m:r>
                      </m:den>
                    </m:f>
                  </m:oMath>
                </a14:m>
                <a:r>
                  <a:rPr lang="en-US" sz="2600" dirty="0" smtClean="0"/>
                  <a:t>.</a:t>
                </a:r>
              </a:p>
              <a:p>
                <a:pPr marL="400050" indent="-400050">
                  <a:buFont typeface="+mj-lt"/>
                  <a:buAutoNum type="romanUcPeriod"/>
                </a:pPr>
                <a:r>
                  <a:rPr lang="en-US" sz="2600" dirty="0" smtClean="0"/>
                  <a:t>The </a:t>
                </a:r>
                <a:r>
                  <a:rPr lang="en-US" sz="2600" dirty="0" smtClean="0"/>
                  <a:t>time-independent </a:t>
                </a:r>
                <a:r>
                  <a:rPr lang="en-US" sz="2600" dirty="0"/>
                  <a:t>Schrödinger </a:t>
                </a:r>
                <a:r>
                  <a:rPr lang="en-US" sz="2600" dirty="0" smtClean="0"/>
                  <a:t>equation, </a:t>
                </a:r>
                <a14:m>
                  <m:oMath xmlns:m="http://schemas.openxmlformats.org/officeDocument/2006/math">
                    <m:acc>
                      <m:accPr>
                        <m:chr m:val="̂"/>
                        <m:ctrlPr>
                          <a:rPr lang="en-US" sz="2600" i="1" smtClean="0">
                            <a:latin typeface="Cambria Math"/>
                          </a:rPr>
                        </m:ctrlPr>
                      </m:accPr>
                      <m:e>
                        <m:r>
                          <a:rPr lang="en-US" sz="2600" b="0" i="1" smtClean="0">
                            <a:latin typeface="Cambria Math"/>
                          </a:rPr>
                          <m:t>𝐻</m:t>
                        </m:r>
                      </m:e>
                    </m:acc>
                    <m:sSub>
                      <m:sSubPr>
                        <m:ctrlPr>
                          <a:rPr lang="en-US" sz="2600" b="0" i="1" smtClean="0">
                            <a:latin typeface="Cambria Math"/>
                          </a:rPr>
                        </m:ctrlPr>
                      </m:sSubPr>
                      <m:e>
                        <m:r>
                          <a:rPr lang="en-US" sz="2600" b="0" i="1" smtClean="0">
                            <a:latin typeface="Cambria Math"/>
                            <a:ea typeface="Cambria Math"/>
                          </a:rPr>
                          <m:t>𝜓</m:t>
                        </m:r>
                      </m:e>
                      <m:sub>
                        <m:r>
                          <a:rPr lang="en-US" sz="2600" b="0" i="1" smtClean="0">
                            <a:latin typeface="Cambria Math"/>
                          </a:rPr>
                          <m:t>𝑛</m:t>
                        </m:r>
                      </m:sub>
                    </m:sSub>
                    <m:r>
                      <a:rPr lang="en-US" sz="2600" b="0" i="1" smtClean="0">
                        <a:latin typeface="Cambria Math"/>
                        <a:ea typeface="Cambria Math"/>
                      </a:rPr>
                      <m:t>=</m:t>
                    </m:r>
                    <m:sSub>
                      <m:sSubPr>
                        <m:ctrlPr>
                          <a:rPr lang="en-US" sz="2600" b="0" i="1" smtClean="0">
                            <a:latin typeface="Cambria Math"/>
                            <a:ea typeface="Cambria Math"/>
                          </a:rPr>
                        </m:ctrlPr>
                      </m:sSubPr>
                      <m:e>
                        <m:r>
                          <a:rPr lang="en-US" sz="2600" b="0" i="1" smtClean="0">
                            <a:latin typeface="Cambria Math"/>
                            <a:ea typeface="Cambria Math"/>
                          </a:rPr>
                          <m:t>𝐸</m:t>
                        </m:r>
                      </m:e>
                      <m:sub>
                        <m:r>
                          <a:rPr lang="en-US" sz="2600" b="0" i="1" smtClean="0">
                            <a:latin typeface="Cambria Math"/>
                            <a:ea typeface="Cambria Math"/>
                          </a:rPr>
                          <m:t>𝑛</m:t>
                        </m:r>
                      </m:sub>
                    </m:sSub>
                    <m:sSub>
                      <m:sSubPr>
                        <m:ctrlPr>
                          <a:rPr lang="en-US" sz="2600" b="0" i="1" smtClean="0">
                            <a:latin typeface="Cambria Math"/>
                            <a:ea typeface="Cambria Math"/>
                          </a:rPr>
                        </m:ctrlPr>
                      </m:sSubPr>
                      <m:e>
                        <m:r>
                          <a:rPr lang="en-US" sz="2600" b="0" i="1" smtClean="0">
                            <a:latin typeface="Cambria Math"/>
                            <a:ea typeface="Cambria Math"/>
                          </a:rPr>
                          <m:t>𝜓</m:t>
                        </m:r>
                      </m:e>
                      <m:sub>
                        <m:r>
                          <a:rPr lang="en-US" sz="2600" b="0" i="1" smtClean="0">
                            <a:latin typeface="Cambria Math"/>
                            <a:ea typeface="Cambria Math"/>
                          </a:rPr>
                          <m:t>𝑛</m:t>
                        </m:r>
                      </m:sub>
                    </m:sSub>
                  </m:oMath>
                </a14:m>
                <a:r>
                  <a:rPr lang="en-US" sz="2600" dirty="0" smtClean="0"/>
                  <a:t> implies that </a:t>
                </a:r>
                <a14:m>
                  <m:oMath xmlns:m="http://schemas.openxmlformats.org/officeDocument/2006/math">
                    <m:acc>
                      <m:accPr>
                        <m:chr m:val="̂"/>
                        <m:ctrlPr>
                          <a:rPr lang="en-US" sz="2600" i="1" smtClean="0">
                            <a:latin typeface="Cambria Math"/>
                          </a:rPr>
                        </m:ctrlPr>
                      </m:accPr>
                      <m:e>
                        <m:r>
                          <a:rPr lang="en-US" sz="2600" b="0" i="1" smtClean="0">
                            <a:latin typeface="Cambria Math"/>
                          </a:rPr>
                          <m:t>𝐻</m:t>
                        </m:r>
                      </m:e>
                    </m:acc>
                    <m:r>
                      <a:rPr lang="en-US" sz="2600" b="0" i="1" smtClean="0">
                        <a:latin typeface="Cambria Math"/>
                      </a:rPr>
                      <m:t>=</m:t>
                    </m:r>
                    <m:sSub>
                      <m:sSubPr>
                        <m:ctrlPr>
                          <a:rPr lang="en-US" sz="2600" b="0" i="1" smtClean="0">
                            <a:latin typeface="Cambria Math"/>
                          </a:rPr>
                        </m:ctrlPr>
                      </m:sSubPr>
                      <m:e>
                        <m:r>
                          <a:rPr lang="en-US" sz="2600" b="0" i="1" smtClean="0">
                            <a:latin typeface="Cambria Math"/>
                          </a:rPr>
                          <m:t>𝐸</m:t>
                        </m:r>
                      </m:e>
                      <m:sub>
                        <m:r>
                          <a:rPr lang="en-US" sz="2600" b="0" i="1" smtClean="0">
                            <a:latin typeface="Cambria Math"/>
                          </a:rPr>
                          <m:t>𝑛</m:t>
                        </m:r>
                      </m:sub>
                    </m:sSub>
                  </m:oMath>
                </a14:m>
                <a:r>
                  <a:rPr lang="en-US" sz="2600" dirty="0" smtClean="0"/>
                  <a:t>.</a:t>
                </a:r>
              </a:p>
              <a:p>
                <a:pPr marL="400050" indent="-400050">
                  <a:buFont typeface="+mj-lt"/>
                  <a:buAutoNum type="romanUcPeriod"/>
                </a:pPr>
                <a:r>
                  <a:rPr lang="en-US" sz="2600" dirty="0" smtClean="0"/>
                  <a:t>Any possible wave function </a:t>
                </a:r>
                <a14:m>
                  <m:oMath xmlns:m="http://schemas.openxmlformats.org/officeDocument/2006/math">
                    <m:r>
                      <m:rPr>
                        <m:sty m:val="p"/>
                      </m:rPr>
                      <a:rPr lang="el-GR" sz="2600" i="1" smtClean="0">
                        <a:latin typeface="Cambria Math"/>
                        <a:ea typeface="Cambria Math"/>
                      </a:rPr>
                      <m:t>Ψ</m:t>
                    </m:r>
                    <m:r>
                      <a:rPr lang="en-US" sz="2600" b="0" i="1" smtClean="0">
                        <a:latin typeface="Cambria Math"/>
                        <a:ea typeface="Cambria Math"/>
                      </a:rPr>
                      <m:t>(</m:t>
                    </m:r>
                    <m:r>
                      <a:rPr lang="en-US" sz="2600" b="0" i="1" smtClean="0">
                        <a:latin typeface="Cambria Math"/>
                        <a:ea typeface="Cambria Math"/>
                      </a:rPr>
                      <m:t>𝑥</m:t>
                    </m:r>
                    <m:r>
                      <a:rPr lang="en-US" sz="2600" b="0" i="1" smtClean="0">
                        <a:latin typeface="Cambria Math"/>
                        <a:ea typeface="Cambria Math"/>
                      </a:rPr>
                      <m:t>, </m:t>
                    </m:r>
                    <m:r>
                      <a:rPr lang="en-US" sz="2600" b="0" i="1" smtClean="0">
                        <a:latin typeface="Cambria Math"/>
                        <a:ea typeface="Cambria Math"/>
                      </a:rPr>
                      <m:t>𝑡</m:t>
                    </m:r>
                    <m:r>
                      <a:rPr lang="en-US" sz="2600" b="0" i="1" smtClean="0">
                        <a:latin typeface="Cambria Math"/>
                        <a:ea typeface="Cambria Math"/>
                      </a:rPr>
                      <m:t>)</m:t>
                    </m:r>
                  </m:oMath>
                </a14:m>
                <a:r>
                  <a:rPr lang="en-US" sz="2600" dirty="0" smtClean="0"/>
                  <a:t> for a quantum system must satisfy </a:t>
                </a:r>
                <a14:m>
                  <m:oMath xmlns:m="http://schemas.openxmlformats.org/officeDocument/2006/math">
                    <m:acc>
                      <m:accPr>
                        <m:chr m:val="̂"/>
                        <m:ctrlPr>
                          <a:rPr lang="en-US" sz="2600" i="1" smtClean="0">
                            <a:latin typeface="Cambria Math"/>
                          </a:rPr>
                        </m:ctrlPr>
                      </m:accPr>
                      <m:e>
                        <m:r>
                          <a:rPr lang="en-US" sz="2600" b="0" i="1" smtClean="0">
                            <a:latin typeface="Cambria Math"/>
                          </a:rPr>
                          <m:t>𝐻</m:t>
                        </m:r>
                      </m:e>
                    </m:acc>
                    <m:r>
                      <m:rPr>
                        <m:sty m:val="p"/>
                      </m:rPr>
                      <a:rPr lang="el-GR" sz="2600" i="1" smtClean="0">
                        <a:latin typeface="Cambria Math"/>
                        <a:ea typeface="Cambria Math"/>
                      </a:rPr>
                      <m:t>Ψ</m:t>
                    </m:r>
                    <m:r>
                      <a:rPr lang="en-US" sz="2600" b="0" i="1" smtClean="0">
                        <a:latin typeface="Cambria Math"/>
                        <a:ea typeface="Cambria Math"/>
                      </a:rPr>
                      <m:t>=</m:t>
                    </m:r>
                    <m:r>
                      <a:rPr lang="en-US" sz="2600" b="0" i="1" smtClean="0">
                        <a:latin typeface="Cambria Math"/>
                        <a:ea typeface="Cambria Math"/>
                      </a:rPr>
                      <m:t>𝐸</m:t>
                    </m:r>
                    <m:r>
                      <m:rPr>
                        <m:sty m:val="p"/>
                      </m:rPr>
                      <a:rPr lang="el-GR" sz="2600" b="0" i="1" smtClean="0">
                        <a:latin typeface="Cambria Math"/>
                        <a:ea typeface="Cambria Math"/>
                      </a:rPr>
                      <m:t>Ψ</m:t>
                    </m:r>
                  </m:oMath>
                </a14:m>
                <a:r>
                  <a:rPr lang="en-US" sz="2600" dirty="0" smtClean="0"/>
                  <a:t>, where </a:t>
                </a:r>
                <a14:m>
                  <m:oMath xmlns:m="http://schemas.openxmlformats.org/officeDocument/2006/math">
                    <m:r>
                      <a:rPr lang="en-US" sz="2600" i="1" dirty="0" smtClean="0">
                        <a:latin typeface="Cambria Math"/>
                      </a:rPr>
                      <m:t>𝐸</m:t>
                    </m:r>
                  </m:oMath>
                </a14:m>
                <a:r>
                  <a:rPr lang="en-US" sz="2600" dirty="0" smtClean="0"/>
                  <a:t> is the average energy of the system.</a:t>
                </a:r>
              </a:p>
              <a:p>
                <a:pPr marL="400050" indent="-400050">
                  <a:buFont typeface="+mj-lt"/>
                  <a:buAutoNum type="romanUcPeriod"/>
                </a:pPr>
                <a:endParaRPr lang="en-US" sz="2600" dirty="0"/>
              </a:p>
              <a:p>
                <a:pPr marL="514350" indent="-514350">
                  <a:buAutoNum type="alphaUcPeriod"/>
                </a:pPr>
                <a:r>
                  <a:rPr lang="en-US" sz="2600" dirty="0" smtClean="0"/>
                  <a:t>1 only  B.  2 only  C.  </a:t>
                </a:r>
                <a:r>
                  <a:rPr lang="en-US" sz="2600" dirty="0"/>
                  <a:t>3</a:t>
                </a:r>
                <a:r>
                  <a:rPr lang="en-US" sz="2600" dirty="0" smtClean="0"/>
                  <a:t> only  </a:t>
                </a:r>
                <a:r>
                  <a:rPr lang="en-US" sz="2600" dirty="0" smtClean="0"/>
                  <a:t>D.  </a:t>
                </a:r>
                <a:r>
                  <a:rPr lang="en-US" sz="2600" dirty="0" smtClean="0"/>
                  <a:t>1 and 3 only  </a:t>
                </a:r>
              </a:p>
              <a:p>
                <a:r>
                  <a:rPr lang="en-US" sz="2600" dirty="0" smtClean="0">
                    <a:solidFill>
                      <a:srgbClr val="FF0000"/>
                    </a:solidFill>
                  </a:rPr>
                  <a:t>E.  None of the above</a:t>
                </a:r>
              </a:p>
              <a:p>
                <a:pPr marL="400050" indent="-400050">
                  <a:buFont typeface="+mj-lt"/>
                  <a:buAutoNum type="romanUcPeriod"/>
                </a:pPr>
                <a:endParaRPr lang="en-US" dirty="0" smtClean="0"/>
              </a:p>
              <a:p>
                <a:pPr marL="400050" indent="-400050">
                  <a:buFont typeface="+mj-lt"/>
                  <a:buAutoNum type="romanUcPeriod"/>
                </a:pPr>
                <a:endParaRPr lang="en-US" dirty="0" smtClean="0"/>
              </a:p>
              <a:p>
                <a:endParaRPr lang="en-US" dirty="0"/>
              </a:p>
            </p:txBody>
          </p:sp>
        </mc:Choice>
        <mc:Fallback>
          <p:sp>
            <p:nvSpPr>
              <p:cNvPr id="2" name="TextBox 1"/>
              <p:cNvSpPr txBox="1">
                <a:spLocks noRot="1" noChangeAspect="1" noMove="1" noResize="1" noEditPoints="1" noAdjustHandles="1" noChangeArrowheads="1" noChangeShapeType="1" noTextEdit="1"/>
              </p:cNvSpPr>
              <p:nvPr/>
            </p:nvSpPr>
            <p:spPr>
              <a:xfrm>
                <a:off x="-28903" y="0"/>
                <a:ext cx="9144000" cy="6544484"/>
              </a:xfrm>
              <a:prstGeom prst="rect">
                <a:avLst/>
              </a:prstGeom>
              <a:blipFill rotWithShape="1">
                <a:blip r:embed="rId2"/>
                <a:stretch>
                  <a:fillRect l="-1200" t="-745" r="-1067"/>
                </a:stretch>
              </a:blipFill>
            </p:spPr>
            <p:txBody>
              <a:bodyPr/>
              <a:lstStyle/>
              <a:p>
                <a:r>
                  <a:rPr lang="en-US">
                    <a:noFill/>
                  </a:rPr>
                  <a:t> </a:t>
                </a:r>
              </a:p>
            </p:txBody>
          </p:sp>
        </mc:Fallback>
      </mc:AlternateContent>
    </p:spTree>
    <p:extLst>
      <p:ext uri="{BB962C8B-B14F-4D97-AF65-F5344CB8AC3E}">
        <p14:creationId xmlns:p14="http://schemas.microsoft.com/office/powerpoint/2010/main" val="1702103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1267</Words>
  <Application>Microsoft Office PowerPoint</Application>
  <PresentationFormat>On-screen Show (4:3)</PresentationFormat>
  <Paragraphs>63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dc:creator>
  <cp:lastModifiedBy>emily</cp:lastModifiedBy>
  <cp:revision>11</cp:revision>
  <dcterms:created xsi:type="dcterms:W3CDTF">2013-10-25T18:01:40Z</dcterms:created>
  <dcterms:modified xsi:type="dcterms:W3CDTF">2013-10-26T22:54:44Z</dcterms:modified>
</cp:coreProperties>
</file>