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3E194-8928-4100-9426-D1F6431EC2C2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2BE36-E6C3-49CC-BBB1-CAB23FE0E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23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2BE36-E6C3-49CC-BBB1-CAB23FE0EC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50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1EA72-B02A-45AC-B1F7-10225C5976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71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1EA72-B02A-45AC-B1F7-10225C5976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7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59CF-2643-482B-A550-83C0E88732E3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EBEA-9BC5-4D76-B9FB-E4C0CEB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59CF-2643-482B-A550-83C0E88732E3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EBEA-9BC5-4D76-B9FB-E4C0CEB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5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59CF-2643-482B-A550-83C0E88732E3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EBEA-9BC5-4D76-B9FB-E4C0CEB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1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59CF-2643-482B-A550-83C0E88732E3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EBEA-9BC5-4D76-B9FB-E4C0CEB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8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59CF-2643-482B-A550-83C0E88732E3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EBEA-9BC5-4D76-B9FB-E4C0CEB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9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59CF-2643-482B-A550-83C0E88732E3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EBEA-9BC5-4D76-B9FB-E4C0CEB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8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59CF-2643-482B-A550-83C0E88732E3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EBEA-9BC5-4D76-B9FB-E4C0CEB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4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59CF-2643-482B-A550-83C0E88732E3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EBEA-9BC5-4D76-B9FB-E4C0CEB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59CF-2643-482B-A550-83C0E88732E3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EBEA-9BC5-4D76-B9FB-E4C0CEB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59CF-2643-482B-A550-83C0E88732E3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EBEA-9BC5-4D76-B9FB-E4C0CEB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5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59CF-2643-482B-A550-83C0E88732E3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EBEA-9BC5-4D76-B9FB-E4C0CEB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2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159CF-2643-482B-A550-83C0E88732E3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7EBEA-9BC5-4D76-B9FB-E4C0CEB84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3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-15240"/>
                <a:ext cx="9144000" cy="6667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11.1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a 3D Hilbert space,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unperturbed Hamiltonian.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</m:d>
                    <m:d>
                      <m:dPr>
                        <m:begChr m:val=""/>
                        <m:endChr m:val="⟩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and</m:t>
                        </m:r>
                        <m:r>
                          <a:rPr lang="en-US" sz="2800" b="0" i="0" smtClean="0">
                            <a:latin typeface="Cambria Math"/>
                          </a:rPr>
                          <m:t> </m:t>
                        </m:r>
                        <m:d>
                          <m:dPr>
                            <m:begChr m:val="|"/>
                            <m:endChr m:val="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2-fold degenerate energy eigenstates with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𝑐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energy eigenstate with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</m:d>
                    <m:d>
                      <m:dPr>
                        <m:begChr m:val=""/>
                        <m:endChr m:val="⟩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</a:rPr>
                          <m:t>and</m:t>
                        </m:r>
                        <m:r>
                          <a:rPr lang="en-US" sz="2800">
                            <a:latin typeface="Cambria Math"/>
                          </a:rPr>
                          <m:t> </m:t>
                        </m:r>
                        <m:d>
                          <m:dPr>
                            <m:begChr m:val="|"/>
                            <m:endChr m:val="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</m:d>
                    <m:r>
                      <a:rPr lang="en-US" sz="28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</a:t>
                </a:r>
                <a:r>
                  <a:rPr lang="en-US" sz="28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“good” states for the perturbation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</m:acc>
                    <m:r>
                      <a:rPr lang="en-US" sz="2800" i="1">
                        <a:latin typeface="Cambria Math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must be correct.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+mj-lt"/>
                  <a:buAutoNum type="arabi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𝐻</m:t>
                        </m:r>
                        <m:r>
                          <a:rPr lang="en-US" sz="2800" i="1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𝐻</m:t>
                        </m:r>
                        <m:r>
                          <a:rPr lang="en-US" sz="2800" i="1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sz="2800" i="1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800" b="0" i="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sz="2800" b="0" dirty="0" smtClean="0">
                    <a:latin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𝑖</m:t>
                        </m:r>
                      </m:e>
                      <m:e>
                        <m:acc>
                          <m:accPr>
                            <m:chr m:val="̂"/>
                            <m:ctrlPr>
                              <a:rPr lang="en-US" sz="2800" i="1" dirty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 dirty="0">
                                <a:latin typeface="Cambria Math"/>
                              </a:rPr>
                              <m:t>𝐻</m:t>
                            </m:r>
                          </m:e>
                        </m:acc>
                        <m:r>
                          <a:rPr lang="en-US" sz="2800" i="1" dirty="0">
                            <a:latin typeface="Cambria Math"/>
                          </a:rPr>
                          <m:t>’</m:t>
                        </m:r>
                      </m:e>
                      <m:e>
                        <m:r>
                          <a:rPr lang="en-US" sz="2800" i="1">
                            <a:latin typeface="Cambria Math"/>
                          </a:rPr>
                          <m:t>𝑗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𝐻</m:t>
                        </m:r>
                        <m:r>
                          <a:rPr lang="en-US" sz="2800" i="1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800" b="0" dirty="0" smtClean="0">
                    <a:latin typeface="Times New Roman" panose="02020603050405020304" pitchFamily="18" charset="0"/>
                  </a:rPr>
                  <a:t>.</a:t>
                </a:r>
              </a:p>
              <a:p>
                <a:pPr marL="457200" indent="-457200">
                  <a:buFont typeface="+mj-lt"/>
                  <a:buAutoNum type="arabi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𝐻</m:t>
                        </m:r>
                        <m:r>
                          <a:rPr lang="en-US" sz="2800" i="1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sSup>
                                  <m:sSupPr>
                                    <m:ctrlPr>
                                      <a:rPr lang="en-US" sz="28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p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endParaRPr lang="en-US" sz="2800" b="0" dirty="0" smtClean="0">
                  <a:latin typeface="Times New Roman" panose="02020603050405020304" pitchFamily="18" charset="0"/>
                  <a:ea typeface="Cambria Math"/>
                </a:endParaRP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sz="2800" b="0" dirty="0" smtClean="0">
                    <a:latin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800" b="0" dirty="0" smtClean="0">
                    <a:latin typeface="Times New Roman" panose="02020603050405020304" pitchFamily="18" charset="0"/>
                  </a:rPr>
                  <a:t> does not commute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b="0" dirty="0" smtClean="0">
                    <a:latin typeface="Times New Roman" panose="02020603050405020304" pitchFamily="18" charset="0"/>
                  </a:rPr>
                  <a:t>, we can never find a proper set of coefficients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b="0" dirty="0" smtClean="0">
                    <a:latin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m:rPr>
                        <m:nor/>
                      </m:rPr>
                      <a:rPr lang="en-US" sz="2800" dirty="0">
                        <a:latin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b="0" dirty="0" smtClean="0">
                    <a:latin typeface="Times New Roman" panose="02020603050405020304" pitchFamily="18" charset="0"/>
                  </a:rPr>
                  <a:t> to </a:t>
                </a:r>
                <a:r>
                  <a:rPr lang="en-US" sz="2800" b="0" dirty="0" err="1" smtClean="0">
                    <a:latin typeface="Times New Roman" panose="02020603050405020304" pitchFamily="18" charset="0"/>
                  </a:rPr>
                  <a:t>diagonalize</a:t>
                </a:r>
                <a:r>
                  <a:rPr lang="en-US" sz="2800" b="0" dirty="0" smtClean="0">
                    <a:latin typeface="Times New Roman" panose="02020603050405020304" pitchFamily="18" charset="0"/>
                  </a:rPr>
                  <a:t> both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cs typeface="Times New Roman" panose="02020603050405020304" pitchFamily="18" charset="0"/>
                      </a:rPr>
                      <m:t>and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  <a:cs typeface="Times New Roman" panose="02020603050405020304" pitchFamily="18" charset="0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800" b="0" dirty="0" smtClean="0">
                    <a:latin typeface="Times New Roman" panose="02020603050405020304" pitchFamily="18" charset="0"/>
                  </a:rPr>
                  <a:t> completely using the basis 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begChr m:val=""/>
                        <m:endChr m:val="⟩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</m:d>
                    <m:r>
                      <a:rPr lang="en-US" sz="2800" b="0" i="0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begChr m:val=""/>
                        <m:endChr m:val="⟩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b="0" dirty="0" smtClean="0">
                    <a:latin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d>
                      <m:dPr>
                        <m:begChr m:val=""/>
                        <m:endChr m:val="⟩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</m:d>
                    <m:r>
                      <a:rPr lang="en-US" sz="280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d>
                      <m:dPr>
                        <m:begChr m:val=""/>
                        <m:endChr m:val="⟩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>
                    <a:latin typeface="Times New Roman" panose="02020603050405020304" pitchFamily="18" charset="0"/>
                  </a:rPr>
                  <a:t>, </a:t>
                </a:r>
                <a:r>
                  <a:rPr lang="en-US" sz="2800" dirty="0" smtClean="0">
                    <a:latin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𝑐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b="0" dirty="0" smtClean="0">
                    <a:latin typeface="Times New Roman" panose="02020603050405020304" pitchFamily="18" charset="0"/>
                  </a:rPr>
                  <a:t>.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2 only B. 3 only C. 1 and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only 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2 and 3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only E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all of the above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15240"/>
                <a:ext cx="9144000" cy="6667338"/>
              </a:xfrm>
              <a:prstGeom prst="rect">
                <a:avLst/>
              </a:prstGeom>
              <a:blipFill rotWithShape="1">
                <a:blip r:embed="rId2"/>
                <a:stretch>
                  <a:fillRect l="-1333" t="-823" r="-933" b="-15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5792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66248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11.2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correct. 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</m:acc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’ 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commute with each other , we can always find a basis to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diagonalize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matrices for both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latin typeface="Cambria Math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</m:acc>
                    <m:r>
                      <a:rPr lang="en-US" sz="2800" i="1" dirty="0">
                        <a:latin typeface="Cambria Math"/>
                        <a:cs typeface="Times New Roman" panose="02020603050405020304" pitchFamily="18" charset="0"/>
                      </a:rPr>
                      <m:t>’ 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simultaneously.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𝐻</m:t>
                    </m:r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’ 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not commute with each other , we cannot find a basis to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diagonalize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matrices for both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 dirty="0">
                            <a:latin typeface="Cambria Math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</m:acc>
                    <m:r>
                      <a:rPr lang="en-US" sz="2800" i="1" dirty="0">
                        <a:latin typeface="Cambria Math"/>
                        <a:cs typeface="Times New Roman" panose="02020603050405020304" pitchFamily="18" charset="0"/>
                      </a:rPr>
                      <m:t>’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simultaneously.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perturbation theory,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chosen to be a diagonal matrix and the basis vectors are chosen as the orthonormal eigenstates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 1 only  B.  3 only C.  1 and 2 only  D.  1 and 3 only  E.  All of the above.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624891"/>
              </a:xfrm>
              <a:prstGeom prst="rect">
                <a:avLst/>
              </a:prstGeom>
              <a:blipFill rotWithShape="1">
                <a:blip r:embed="rId3"/>
                <a:stretch>
                  <a:fillRect l="-1333" t="-920" r="-1933" b="-1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413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-8021" y="0"/>
                <a:ext cx="9144000" cy="7055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11.3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𝐻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</a:rPr>
                      <m:t>′</m:t>
                    </m:r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commute with each other.  Choose all of the following statements that are correct.  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diagonal in a given basis and there is no degeneracy in the eigenvalue spectrum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𝐻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𝐻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must be diagonal in that basis.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diagonal in a given basis and there is a degeneracy in the eigenvalue spectrum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then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𝐻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must be diagonal in that basis.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can always find a special basis in which both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𝐻</m:t>
                            </m:r>
                          </m:e>
                        </m:acc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𝐻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</a:rPr>
                      <m:t>′</m:t>
                    </m:r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diagonal simultaneously.</a:t>
                </a:r>
              </a:p>
              <a:p>
                <a:pPr marL="342900" indent="-342900">
                  <a:buFont typeface="+mj-lt"/>
                  <a:buAutoNum type="arabicParenR"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 1 only B.  1 and 2 only  C.  1 and 3 only  D.  2 and 3 only  E.  All of the above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021" y="0"/>
                <a:ext cx="9144000" cy="7055778"/>
              </a:xfrm>
              <a:prstGeom prst="rect">
                <a:avLst/>
              </a:prstGeom>
              <a:blipFill rotWithShape="1">
                <a:blip r:embed="rId2"/>
                <a:stretch>
                  <a:fillRect l="-1400" t="-864" r="-1667" b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30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8021"/>
                <a:ext cx="9144000" cy="6026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11.4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 about the spin-orbit coupling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𝐻</m:t>
                            </m:r>
                          </m:e>
                        </m:acc>
                        <m:r>
                          <a:rPr lang="en-US" sz="2800" b="0" i="1" smtClean="0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𝑆𝑂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8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d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acc>
                      <m:accPr>
                        <m:chr m:val="⃗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𝑆</m:t>
                        </m:r>
                      </m:e>
                    </m:acc>
                    <m:r>
                      <a:rPr lang="en-US" sz="2800" i="1" smtClean="0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𝐿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the Hamiltonian of the hydrogen atom (including the fine structure correction).  </a:t>
                </a: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𝐻</m:t>
                            </m:r>
                          </m:e>
                        </m:acc>
                        <m:r>
                          <a:rPr lang="en-US" sz="2800" i="1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𝑆𝑂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commutes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𝐿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𝐻</m:t>
                            </m:r>
                          </m:e>
                        </m:acc>
                        <m:r>
                          <a:rPr lang="en-US" sz="2800" i="1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𝑆𝑂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commutes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𝐽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𝐿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𝑆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𝑧</m:t>
                        </m:r>
                      </m:sub>
                    </m:sSub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𝐻</m:t>
                            </m:r>
                          </m:e>
                        </m:acc>
                        <m:r>
                          <a:rPr lang="en-US" sz="2800" i="1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𝑆𝑂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commutes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𝐿</m:t>
                            </m:r>
                          </m:e>
                        </m:acc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 1 only  B.  2 only  C.  1 and 2 only  D.  2 and 3 only  E.  All of the above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021"/>
                <a:ext cx="9144000" cy="6026009"/>
              </a:xfrm>
              <a:prstGeom prst="rect">
                <a:avLst/>
              </a:prstGeom>
              <a:blipFill rotWithShape="1">
                <a:blip r:embed="rId3"/>
                <a:stretch>
                  <a:fillRect l="-1333" t="-1011" r="-2267" b="-18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98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6892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11.5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fine structure correction for the hydrogen atom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𝑓𝑠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𝑆𝑂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𝑚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3−</m:t>
                        </m:r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type m:val="skw"/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den>
                        </m:f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𝑗</m:t>
                    </m:r>
                    <m:r>
                      <a:rPr lang="en-US" sz="2800" i="1" dirty="0" smtClean="0">
                        <a:latin typeface="Cambria Math"/>
                      </a:rPr>
                      <m:t>=</m:t>
                    </m:r>
                    <m:r>
                      <a:rPr lang="en-US" sz="2800" i="1" dirty="0" err="1" smtClean="0">
                        <a:latin typeface="Cambria Math"/>
                      </a:rPr>
                      <m:t>𝑙</m:t>
                    </m:r>
                    <m:r>
                      <a:rPr lang="en-US" sz="2800" i="1" dirty="0" err="1" smtClean="0">
                        <a:latin typeface="Cambria Math"/>
                      </a:rPr>
                      <m:t>+</m:t>
                    </m:r>
                    <m:r>
                      <a:rPr lang="en-US" sz="2800" i="1" dirty="0" err="1" smtClean="0">
                        <a:latin typeface="Cambria Math"/>
                      </a:rPr>
                      <m:t>𝑠</m:t>
                    </m:r>
                    <m:r>
                      <a:rPr lang="en-US" sz="2800" i="1" dirty="0" smtClean="0">
                        <a:latin typeface="Cambria Math"/>
                      </a:rPr>
                      <m:t>, </m:t>
                    </m:r>
                    <m:r>
                      <a:rPr lang="en-US" sz="2800" i="1" dirty="0" smtClean="0">
                        <a:latin typeface="Cambria Math"/>
                      </a:rPr>
                      <m:t>𝑙</m:t>
                    </m:r>
                    <m:r>
                      <a:rPr lang="en-US" sz="2800" i="1" dirty="0" smtClean="0">
                        <a:latin typeface="Cambria Math"/>
                      </a:rPr>
                      <m:t>+</m:t>
                    </m:r>
                    <m:r>
                      <a:rPr lang="en-US" sz="2800" i="1" dirty="0" smtClean="0">
                        <a:latin typeface="Cambria Math"/>
                      </a:rPr>
                      <m:t>𝑠</m:t>
                    </m:r>
                    <m:r>
                      <a:rPr lang="en-US" sz="2800" i="1" dirty="0" smtClean="0">
                        <a:latin typeface="Cambria Math"/>
                      </a:rPr>
                      <m:t>−1, …</m:t>
                    </m:r>
                    <m:d>
                      <m:dPr>
                        <m:begChr m:val="|"/>
                        <m:endChr m:val="|"/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𝑙</m:t>
                        </m:r>
                        <m:r>
                          <a:rPr lang="en-US" sz="2800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dirty="0" smtClean="0">
                            <a:latin typeface="Cambria Math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quantum number corresponding to the total angular momentum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</a:rPr>
                      <m:t>=1,2,3…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Choose all of the following statements that are correct including fine structure.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𝑓𝑠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always negative for any possible value of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𝑗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there are 2 distinct values of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𝑗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is no degeneracy left for the energy level with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=3, </m:t>
                    </m:r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𝑗</m:t>
                    </m:r>
                    <m:r>
                      <a:rPr lang="en-US" sz="2800" i="1" dirty="0" smtClean="0">
                        <a:latin typeface="Cambria Math"/>
                        <a:cs typeface="Times New Roman" panose="02020603050405020304" pitchFamily="18" charset="0"/>
                      </a:rPr>
                      <m:t>=3/2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after we account for fine structure correction.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 1 only  B.  2 only  C.  1 and 2 only  D.  2 and 3 only  E.  All of the above.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92849"/>
              </a:xfrm>
              <a:prstGeom prst="rect">
                <a:avLst/>
              </a:prstGeom>
              <a:blipFill rotWithShape="1">
                <a:blip r:embed="rId3"/>
                <a:stretch>
                  <a:fillRect l="-1333" t="-884" b="-15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9246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-20472" y="64168"/>
                <a:ext cx="9144000" cy="6545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11.6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Without considering the fine structure, the energy for a hydrogen atom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−13.6 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𝑒𝑉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Choose all of the following statements that are correct. 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Ignoring spin, the energy level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=2 is four-fold degenerate corresponding to (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𝑙</m:t>
                    </m:r>
                    <m:r>
                      <a:rPr lang="en-US" sz="2400" i="1" dirty="0" smtClean="0">
                        <a:latin typeface="Cambria Math"/>
                      </a:rPr>
                      <m:t>=1, </m:t>
                    </m:r>
                    <m:sSub>
                      <m:sSub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sz="2400" i="1" dirty="0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(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𝑙</m:t>
                    </m:r>
                    <m:r>
                      <a:rPr lang="en-US" sz="2400" i="1" dirty="0" smtClean="0">
                        <a:latin typeface="Cambria Math"/>
                      </a:rPr>
                      <m:t>=1, </m:t>
                    </m:r>
                    <m:sSub>
                      <m:sSub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sz="2400" i="1" dirty="0" smtClean="0">
                        <a:latin typeface="Cambria Math"/>
                      </a:rPr>
                      <m:t>=</m:t>
                    </m:r>
                    <m:r>
                      <a:rPr lang="en-US" sz="2400" b="0" i="1" dirty="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(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𝑙</m:t>
                    </m:r>
                    <m:r>
                      <a:rPr lang="en-US" sz="2400" i="1" dirty="0" smtClean="0">
                        <a:latin typeface="Cambria Math"/>
                      </a:rPr>
                      <m:t>=1, </m:t>
                    </m:r>
                    <m:sSub>
                      <m:sSub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sz="2400" i="1" dirty="0" smtClean="0">
                        <a:latin typeface="Cambria Math"/>
                      </a:rPr>
                      <m:t>=</m:t>
                    </m:r>
                    <m:r>
                      <a:rPr lang="en-US" sz="2400" b="0" i="1" dirty="0" smtClean="0">
                        <a:latin typeface="Cambria Math"/>
                      </a:rPr>
                      <m:t>−</m:t>
                    </m:r>
                    <m:r>
                      <a:rPr lang="en-US" sz="2400" i="1" dirty="0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and (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𝑙</m:t>
                    </m:r>
                    <m:r>
                      <a:rPr lang="en-US" sz="2400" i="1" dirty="0" smtClean="0">
                        <a:latin typeface="Cambria Math"/>
                      </a:rPr>
                      <m:t>=0, </m:t>
                    </m:r>
                    <m:sSub>
                      <m:sSub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sz="2400" i="1" dirty="0" smtClean="0">
                        <a:latin typeface="Cambria Math"/>
                      </a:rPr>
                      <m:t>=</m:t>
                    </m:r>
                    <m:r>
                      <a:rPr lang="en-US" sz="2400" b="0" i="1" dirty="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  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Including the fine structure, when the electron is in the state (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𝑛</m:t>
                    </m:r>
                    <m:r>
                      <a:rPr lang="en-US" sz="2400" i="1" dirty="0" smtClean="0">
                        <a:latin typeface="Cambria Math"/>
                      </a:rPr>
                      <m:t>=2, </m:t>
                    </m:r>
                    <m:r>
                      <a:rPr lang="en-US" sz="2400" i="1" dirty="0" smtClean="0">
                        <a:latin typeface="Cambria Math"/>
                      </a:rPr>
                      <m:t>𝑗</m:t>
                    </m:r>
                    <m:r>
                      <a:rPr lang="en-US" sz="2400" i="1" dirty="0" smtClean="0">
                        <a:latin typeface="Cambria Math"/>
                      </a:rPr>
                      <m:t>=1/2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we will definitely obtain zero if we measure the square of the magnitude of the angular momentum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𝐿</m:t>
                            </m:r>
                          </m:e>
                        </m:acc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arenR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Including the fine structure correction, when the electron is in the state (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𝑛</m:t>
                    </m:r>
                    <m:r>
                      <a:rPr lang="en-US" sz="2400" i="1" dirty="0" smtClean="0">
                        <a:latin typeface="Cambria Math"/>
                      </a:rPr>
                      <m:t>=2, </m:t>
                    </m:r>
                    <m:r>
                      <a:rPr lang="en-US" sz="2400" i="1" dirty="0" smtClean="0">
                        <a:latin typeface="Cambria Math"/>
                      </a:rPr>
                      <m:t>𝑗</m:t>
                    </m:r>
                    <m:r>
                      <a:rPr lang="en-US" sz="2400" i="1" dirty="0" smtClean="0">
                        <a:latin typeface="Cambria Math"/>
                      </a:rPr>
                      <m:t>=3/2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we will definitely obtain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ℏ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we measure the square of the magnitude of the angular momentum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𝐿</m:t>
                            </m:r>
                          </m:e>
                        </m:acc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 1 only  B.  1 and 2 only  C.  1 and 3 only  D.  2 and 3 only  E.  All of the above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0472" y="64168"/>
                <a:ext cx="9144000" cy="6545895"/>
              </a:xfrm>
              <a:prstGeom prst="rect">
                <a:avLst/>
              </a:prstGeom>
              <a:blipFill rotWithShape="1">
                <a:blip r:embed="rId2"/>
                <a:stretch>
                  <a:fillRect l="-1067" t="-746" r="-1667" b="-13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6696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6733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6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11.7</a:t>
                </a:r>
              </a:p>
              <a:p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hydrogen atom, the Zeeman term in the perturbation is given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𝐻</m:t>
                        </m:r>
                        <m:r>
                          <a:rPr lang="en-US" sz="2600" i="1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𝑍</m:t>
                        </m:r>
                      </m:sub>
                    </m:sSub>
                    <m:r>
                      <a:rPr lang="en-US" sz="2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i="1">
                            <a:latin typeface="Cambria Math"/>
                          </a:rPr>
                          <m:t>𝑒</m:t>
                        </m:r>
                      </m:num>
                      <m:den>
                        <m:r>
                          <a:rPr lang="en-US" sz="2600" i="1">
                            <a:latin typeface="Cambria Math"/>
                          </a:rPr>
                          <m:t>2</m:t>
                        </m:r>
                        <m:r>
                          <a:rPr lang="en-US" sz="2600" i="1">
                            <a:latin typeface="Cambria Math"/>
                          </a:rPr>
                          <m:t>𝑚</m:t>
                        </m:r>
                      </m:den>
                    </m:f>
                    <m:d>
                      <m:dPr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𝐿</m:t>
                            </m:r>
                          </m:e>
                        </m:acc>
                        <m:r>
                          <a:rPr lang="en-US" sz="2600" i="1">
                            <a:latin typeface="Cambria Math"/>
                          </a:rPr>
                          <m:t>+2</m:t>
                        </m:r>
                        <m:acc>
                          <m:accPr>
                            <m:chr m:val="⃗"/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𝑆</m:t>
                            </m:r>
                          </m:e>
                        </m:acc>
                      </m:e>
                    </m:d>
                    <m:r>
                      <a:rPr lang="en-US" sz="2600" i="1">
                        <a:latin typeface="Cambria Math"/>
                      </a:rPr>
                      <m:t>∙</m:t>
                    </m:r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𝐵</m:t>
                            </m:r>
                          </m:e>
                        </m:acc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𝑒𝑥𝑡</m:t>
                        </m:r>
                      </m:sub>
                    </m:sSub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Choose all of the following statements that are true about the intermediate field Zeeman effect, where neither the Zeeman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𝐻</m:t>
                        </m:r>
                        <m:r>
                          <a:rPr lang="en-US" sz="2600" i="1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𝑍</m:t>
                        </m:r>
                      </m:sub>
                    </m:sSub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nor the fine structure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𝐻</m:t>
                        </m:r>
                        <m:r>
                          <a:rPr lang="en-US" sz="2600" i="1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𝑓𝑠</m:t>
                        </m:r>
                      </m:sub>
                    </m:sSub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dominates.</a:t>
                </a:r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“good” basis states for the perturbation are the coupled states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, 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, 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, 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26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“good” basis states for the perturbation are the uncoupled states </a:t>
                </a:r>
                <a14:m>
                  <m:oMath xmlns:m="http://schemas.openxmlformats.org/officeDocument/2006/math">
                    <m:d>
                      <m:dPr>
                        <m:begChr m:val=""/>
                        <m:endChr m:val="⟩"/>
                        <m:ctrlPr>
                          <a:rPr lang="en-US" sz="2600" i="1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"/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, 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𝑙</m:t>
                            </m:r>
                            <m:r>
                              <a:rPr lang="en-US" sz="2600" i="1">
                                <a:latin typeface="Cambria Math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26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𝑙</m:t>
                                </m:r>
                              </m:sub>
                            </m:sSub>
                            <m:r>
                              <a:rPr lang="en-US" sz="2600" i="1">
                                <a:latin typeface="Cambria Math"/>
                              </a:rPr>
                              <m:t>, 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𝑠</m:t>
                            </m:r>
                            <m:r>
                              <a:rPr lang="en-US" sz="2600" b="0" i="1" smtClean="0"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sz="2600" b="0" i="1" smtClean="0">
                                    <a:latin typeface="Cambria Math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+mj-lt"/>
                  <a:buAutoNum type="arabicParenR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Both the coupled and uncoupled states are equally “good” states for the perturbation.</a:t>
                </a:r>
              </a:p>
              <a:p>
                <a:pPr marL="457200" indent="-457200">
                  <a:buFont typeface="+mj-lt"/>
                  <a:buAutoNum type="arabicParenR"/>
                </a:pPr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only  B.  2 only C.  3 only  D.  Not enough information  </a:t>
                </a:r>
              </a:p>
              <a:p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None of the above</a:t>
                </a:r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733895"/>
              </a:xfrm>
              <a:prstGeom prst="rect">
                <a:avLst/>
              </a:prstGeom>
              <a:blipFill rotWithShape="1">
                <a:blip r:embed="rId2"/>
                <a:stretch>
                  <a:fillRect l="-1133" t="-814" r="-1800" b="-1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2746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1264</Words>
  <Application>Microsoft Office PowerPoint</Application>
  <PresentationFormat>On-screen Show (4:3)</PresentationFormat>
  <Paragraphs>62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</dc:creator>
  <cp:lastModifiedBy>emily</cp:lastModifiedBy>
  <cp:revision>12</cp:revision>
  <dcterms:created xsi:type="dcterms:W3CDTF">2014-03-04T00:19:36Z</dcterms:created>
  <dcterms:modified xsi:type="dcterms:W3CDTF">2014-03-06T22:02:11Z</dcterms:modified>
</cp:coreProperties>
</file>