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9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815D8-C049-4737-851D-80622848AFB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09299-A89A-45AF-A32D-41038429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10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9299-A89A-45AF-A32D-4103842971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81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1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6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8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1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6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1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7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1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0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9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38A7A-590D-4204-BAE8-C7EC7B5744D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4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6763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15.1</a:t>
                </a:r>
              </a:p>
              <a:p>
                <a:endParaRPr lang="en-US" sz="260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𝑛𝑙𝑚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two different states of an isolated hydrogen atom.  The electric dipole transition between these states is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proportional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the absolute square of the matrix element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en-US" sz="2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600" i="1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Assume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𝑛𝑙𝑚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has a higher energy than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Choose all of the following statements that are correct.</a:t>
                </a:r>
              </a:p>
              <a:p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first order perturbation theory, the transition between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𝑛𝑙𝑚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only occur when 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en-US" sz="26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non-zero.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n-US" sz="2600" b="0" i="1" smtClean="0">
                                <a:latin typeface="Cambria Math"/>
                              </a:rPr>
                              <m:t>, </m:t>
                            </m:r>
                            <m:acc>
                              <m:accPr>
                                <m:chr m:val="̂"/>
                                <m:ctrlPr>
                                  <a:rPr lang="en-US" sz="26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acc>
                          </m:e>
                        </m:d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=(</m:t>
                    </m:r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−</m:t>
                    </m:r>
                    <m:r>
                      <a:rPr lang="en-US" sz="2600" b="0" i="1" smtClean="0">
                        <a:latin typeface="Cambria Math"/>
                      </a:rPr>
                      <m:t>𝑚</m:t>
                    </m:r>
                    <m:r>
                      <a:rPr lang="en-US" sz="2600" b="0" i="1" smtClean="0">
                        <a:latin typeface="Cambria Math"/>
                      </a:rPr>
                      <m:t>)ℏ</m:t>
                    </m:r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𝑧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n-US" sz="2600" b="0" i="1" smtClean="0">
                                <a:latin typeface="Cambria Math"/>
                              </a:rPr>
                              <m:t>, </m:t>
                            </m:r>
                            <m:acc>
                              <m:accPr>
                                <m:chr m:val="̂"/>
                                <m:ctrlPr>
                                  <a:rPr lang="en-US" sz="26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acc>
                          </m:e>
                        </m:d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either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𝑧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only  B.  1 and 2 only  C.  1 and 3 only  D.  2 and 3 only  </a:t>
                </a:r>
              </a:p>
              <a:p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All of the above.</a:t>
                </a:r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763775"/>
              </a:xfrm>
              <a:prstGeom prst="rect">
                <a:avLst/>
              </a:prstGeom>
              <a:blipFill rotWithShape="1">
                <a:blip r:embed="rId3"/>
                <a:stretch>
                  <a:fillRect l="-1200" t="-811" r="-667" b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4949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7612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15.2</a:t>
                </a:r>
              </a:p>
              <a:p>
                <a:endParaRPr lang="en-US" sz="2600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𝑛𝑙𝑚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two different states of an isolated hydrogen atom. Assume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𝑛𝑙𝑚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has a higher energy than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We know that since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6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6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𝐿</m:t>
                                </m:r>
                              </m:e>
                            </m:acc>
                          </m:e>
                          <m:sub>
                            <m:r>
                              <a:rPr lang="en-US" sz="26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en-US" sz="2600" i="1">
                            <a:latin typeface="Cambria Math"/>
                            <a:cs typeface="Times New Roman" panose="02020603050405020304" pitchFamily="18" charset="0"/>
                          </a:rPr>
                          <m:t>, </m:t>
                        </m:r>
                        <m:acc>
                          <m:accPr>
                            <m:chr m:val="̂"/>
                            <m:ctrlPr>
                              <a:rPr lang="en-US" sz="26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6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lang="en-US" sz="26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600" i="1">
                        <a:latin typeface="Cambria Math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ℏ</m:t>
                    </m:r>
                    <m:acc>
                      <m:accPr>
                        <m:chr m:val="̂"/>
                        <m:ctrlPr>
                          <a:rPr lang="en-US" sz="26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6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en-US" sz="26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we</m:t>
                    </m:r>
                    <m:r>
                      <a:rPr lang="en-US" sz="26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have</m:t>
                    </m:r>
                    <m:r>
                      <a:rPr lang="en-US" sz="26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 </m:t>
                    </m:r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n-US" sz="2600" b="0" i="1" smtClean="0">
                                <a:latin typeface="Cambria Math"/>
                              </a:rPr>
                              <m:t>, </m:t>
                            </m:r>
                            <m:acc>
                              <m:accPr>
                                <m:chr m:val="̂"/>
                                <m:ctrlPr>
                                  <a:rPr lang="en-US" sz="26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26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−</m:t>
                    </m:r>
                    <m:r>
                      <a:rPr lang="en-US" sz="2600" b="0" i="1" smtClean="0">
                        <a:latin typeface="Cambria Math"/>
                      </a:rPr>
                      <m:t>𝑚</m:t>
                    </m:r>
                    <m:r>
                      <a:rPr lang="en-US" sz="2600" b="0" i="1" smtClean="0">
                        <a:latin typeface="Cambria Math"/>
                      </a:rPr>
                      <m:t>)ℏ</m:t>
                    </m:r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𝑖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ℏ</m:t>
                    </m:r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Choose all of the following statements that are correct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ssuming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6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6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𝐿</m:t>
                                </m:r>
                              </m:e>
                            </m:acc>
                          </m:e>
                          <m:sub>
                            <m:r>
                              <a:rPr lang="en-US" sz="26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en-US" sz="2600" i="1">
                            <a:latin typeface="Cambria Math"/>
                            <a:cs typeface="Times New Roman" panose="02020603050405020304" pitchFamily="18" charset="0"/>
                          </a:rPr>
                          <m:t>, </m:t>
                        </m:r>
                        <m:acc>
                          <m:accPr>
                            <m:chr m:val="̂"/>
                            <m:ctrlPr>
                              <a:rPr lang="en-US" sz="26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6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</m:d>
                    <m:r>
                      <a:rPr lang="en-US" sz="2600" i="1">
                        <a:latin typeface="Cambria Math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2600" i="1">
                        <a:latin typeface="Cambria Math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ℏ</m:t>
                    </m:r>
                    <m:acc>
                      <m:accPr>
                        <m:chr m:val="̂"/>
                        <m:ctrlPr>
                          <a:rPr lang="en-US" sz="26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6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b="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ℏ</m:t>
                    </m:r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=−</m:t>
                    </m:r>
                    <m:r>
                      <a:rPr lang="en-US" sz="2600" b="0" i="1" smtClean="0">
                        <a:latin typeface="Cambria Math"/>
                      </a:rPr>
                      <m:t>𝑖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ℏ</m:t>
                    </m:r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𝑖</m:t>
                    </m:r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 1 only  B.  2 only  C.  3 only  D.  1 and 2 only  E.  1 and 3  only 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7612853"/>
              </a:xfrm>
              <a:prstGeom prst="rect">
                <a:avLst/>
              </a:prstGeom>
              <a:blipFill rotWithShape="1">
                <a:blip r:embed="rId2"/>
                <a:stretch>
                  <a:fillRect l="-1200" t="-721" r="-1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379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8991600" cy="602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15.3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a hydrogen atom, given that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/>
                              </a:rPr>
                              <m:t>, </m:t>
                            </m:r>
                            <m:acc>
                              <m:accPr>
                                <m:chr m:val="̂"/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e>
                      <m:e>
                        <m:r>
                          <a:rPr lang="en-US" sz="28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=(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)ℏ</m:t>
                    </m:r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choose all of the following statements that are correct.  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𝑧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be non-zero.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be non-zero.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800" b="0" i="1" dirty="0" smtClean="0">
                        <a:latin typeface="Cambria Math"/>
                      </a:rPr>
                      <m:t>−</m:t>
                    </m:r>
                    <m:r>
                      <a:rPr lang="en-US" sz="2800" b="0" i="1" dirty="0" smtClean="0">
                        <a:latin typeface="Cambria Math"/>
                      </a:rPr>
                      <m:t>𝑚</m:t>
                    </m:r>
                    <m:r>
                      <a:rPr lang="en-US" sz="2800" i="1" dirty="0" smtClean="0">
                        <a:latin typeface="Cambria Math"/>
                      </a:rPr>
                      <m:t>=±1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be non-zero.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only  B.  2 only  C.  3 only  D.  1 and  2 only  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1 and 3 only</a:t>
                </a:r>
              </a:p>
              <a:p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991600" cy="6026330"/>
              </a:xfrm>
              <a:prstGeom prst="rect">
                <a:avLst/>
              </a:prstGeom>
              <a:blipFill rotWithShape="1">
                <a:blip r:embed="rId2"/>
                <a:stretch>
                  <a:fillRect l="-1356" t="-10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251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698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15.4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a hydrogen atom transitions from a higher energy state to a lower energy state, it emits a photon (which is a spin-one particle).  Choose all of the following statements that are correct.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-component of the spin of the photon can only be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ℏ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ℏ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when the polar axis is along the direction of propagation.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first order perturbation theory, the change in the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-component of the orbital angular momentum of the atom can be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ℏ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ℏ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first order perturbation theory, the change in the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-component of the orbital angular momentum of the atom can be zero.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only  B.  2 only  C.  1 and 2 only  D.  1 and 3 only  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All of the above.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986528"/>
              </a:xfrm>
              <a:prstGeom prst="rect">
                <a:avLst/>
              </a:prstGeom>
              <a:blipFill rotWithShape="1">
                <a:blip r:embed="rId2"/>
                <a:stretch>
                  <a:fillRect l="-1333" t="-873" b="-1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1684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6824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15.5</a:t>
                </a:r>
              </a:p>
              <a:p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calculating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6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6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600" b="0" i="1" smtClean="0">
                                <a:latin typeface="Cambria Math"/>
                              </a:rPr>
                              <m:t>,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6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6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2600" i="1" smtClean="0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600" b="0" i="1" smtClean="0">
                                            <a:latin typeface="Cambria Math"/>
                                          </a:rPr>
                                          <m:t>𝐿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,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sz="2600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6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</m:acc>
                              </m:e>
                            </m:d>
                          </m:e>
                        </m:d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a hydrogen atom, we can conclude that either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en-US" sz="2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600" i="1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60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6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𝑙</m:t>
                                    </m:r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60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6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𝑙</m:t>
                                    </m:r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</m:e>
                            </m:d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en-US" sz="2600" b="0" i="1" smtClean="0">
                        <a:latin typeface="Cambria Math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Choose all of the following statements that are correct about the selection rules for the orbital angular momentum quantum number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  <a:cs typeface="Times New Roman" panose="02020603050405020304" pitchFamily="18" charset="0"/>
                      </a:rPr>
                      <m:t>𝑙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electric dipole transitions between states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𝑛𝑙𝑚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Transitions are allowed 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6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𝑙</m:t>
                        </m:r>
                      </m:e>
                      <m:sup>
                        <m:r>
                          <a:rPr lang="en-US" sz="26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600" b="0" i="1" dirty="0" smtClean="0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600" b="0" i="1" dirty="0" smtClean="0">
                        <a:latin typeface="Cambria Math"/>
                        <a:cs typeface="Times New Roman" panose="02020603050405020304" pitchFamily="18" charset="0"/>
                      </a:rPr>
                      <m:t>𝑙</m:t>
                    </m:r>
                    <m:r>
                      <a:rPr lang="en-US" sz="2600" i="1" dirty="0" smtClean="0">
                        <a:latin typeface="Cambria Math"/>
                        <a:cs typeface="Times New Roman" panose="02020603050405020304" pitchFamily="18" charset="0"/>
                      </a:rPr>
                      <m:t>=±1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Transitions are allowed when </a:t>
                </a:r>
                <a14:m>
                  <m:oMath xmlns:m="http://schemas.openxmlformats.org/officeDocument/2006/math">
                    <m:r>
                      <a:rPr lang="en-US" sz="2600" b="0" i="1" dirty="0" smtClean="0">
                        <a:latin typeface="Cambria Math"/>
                        <a:cs typeface="Times New Roman" panose="02020603050405020304" pitchFamily="18" charset="0"/>
                      </a:rPr>
                      <m:t>𝑙</m:t>
                    </m:r>
                    <m:r>
                      <a:rPr lang="en-US" sz="2600" b="0" i="1" dirty="0" smtClean="0">
                        <a:latin typeface="Cambria Math"/>
                        <a:cs typeface="Times New Roman" panose="02020603050405020304" pitchFamily="18" charset="0"/>
                      </a:rPr>
                      <m:t>′=</m:t>
                    </m:r>
                    <m:r>
                      <a:rPr lang="en-US" sz="2600" b="0" i="1" dirty="0" smtClean="0">
                        <a:latin typeface="Cambria Math"/>
                        <a:cs typeface="Times New Roman" panose="02020603050405020304" pitchFamily="18" charset="0"/>
                      </a:rPr>
                      <m:t>𝑙</m:t>
                    </m:r>
                    <m:r>
                      <a:rPr lang="en-US" sz="2600" i="1" dirty="0" smtClean="0">
                        <a:latin typeface="Cambria Math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6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𝑙</m:t>
                        </m:r>
                      </m:e>
                      <m:sup>
                        <m:r>
                          <a:rPr lang="en-US" sz="26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600" b="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600" b="0" i="1" dirty="0" smtClean="0">
                        <a:latin typeface="Cambria Math"/>
                        <a:cs typeface="Times New Roman" panose="02020603050405020304" pitchFamily="18" charset="0"/>
                      </a:rPr>
                      <m:t>𝑙</m:t>
                    </m:r>
                    <m:r>
                      <a:rPr lang="en-US" sz="2600" i="1" dirty="0" smtClean="0">
                        <a:latin typeface="Cambria Math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00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en-US" sz="2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600" i="1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00</m:t>
                        </m:r>
                      </m:e>
                    </m:d>
                    <m:r>
                      <a:rPr lang="en-US" sz="26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d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d>
                        <m:d>
                          <m:d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acc>
                              <m:accPr>
                                <m:chr m:val="̂"/>
                                <m:ctrlP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e>
                            </m:acc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acc>
                              <m:accPr>
                                <m:chr m:val="̂"/>
                                <m:ctrlP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e>
                            </m:acc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𝑧</m:t>
                            </m:r>
                            <m:acc>
                              <m:accPr>
                                <m:chr m:val="̂"/>
                                <m:ctrlP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</m:d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𝑑𝑥𝑑𝑦𝑑𝑧</m:t>
                        </m:r>
                      </m:e>
                    </m:nary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only  B.  2 only  C.  1 and 2 only  D.  1 and 3 only  </a:t>
                </a:r>
              </a:p>
              <a:p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None of the above.</a:t>
                </a:r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24432"/>
              </a:xfrm>
              <a:prstGeom prst="rect">
                <a:avLst/>
              </a:prstGeom>
              <a:blipFill rotWithShape="1">
                <a:blip r:embed="rId2"/>
                <a:stretch>
                  <a:fillRect l="-1133" t="-804" b="-13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6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5539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15.6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matrix elements between the given states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𝑛𝑙𝑚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that are zero for a spherically symmetric potential energy such as a hydrogen atom.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211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21−1</m:t>
                        </m:r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310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210</m:t>
                        </m:r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311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200</m:t>
                        </m:r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only  B.  2 only  C.  3 only  D.  1 and 2 only  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All of the above.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5539978"/>
              </a:xfrm>
              <a:prstGeom prst="rect">
                <a:avLst/>
              </a:prstGeom>
              <a:blipFill rotWithShape="1">
                <a:blip r:embed="rId2"/>
                <a:stretch>
                  <a:fillRect l="-1333" t="-1100" r="-1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2965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-25400"/>
                <a:ext cx="9144000" cy="6641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15.7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calculate the transition probability between states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311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200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hydrogen atom, we must evaluate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3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311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</m:acc>
                      </m:e>
                      <m:e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200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first order perturbation theory.  Choose all of the following matrix elements that are non-zero and MUST be calculated </a:t>
                </a:r>
                <a:r>
                  <a:rPr lang="en-US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independently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via appropriate integration.</a:t>
                </a: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311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200</m:t>
                        </m:r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311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200</m:t>
                        </m:r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311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200</m:t>
                        </m:r>
                      </m:e>
                    </m:d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only  </a:t>
                </a:r>
              </a:p>
              <a:p>
                <a:pPr marL="514350" indent="-514350">
                  <a:buAutoNum type="alphaUcPeriod" startAt="2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and 2 only  </a:t>
                </a:r>
              </a:p>
              <a:p>
                <a:pPr marL="514350" indent="-514350">
                  <a:buAutoNum type="alphaUcPeriod" startAt="3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Either 1 or 2 because these matrix elements are related to each other  </a:t>
                </a:r>
              </a:p>
              <a:p>
                <a:pPr marL="514350" indent="-514350">
                  <a:buAutoNum type="alphaUcPeriod" startAt="4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All of the above  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None of the above.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25400"/>
                <a:ext cx="9144000" cy="6641755"/>
              </a:xfrm>
              <a:prstGeom prst="rect">
                <a:avLst/>
              </a:prstGeom>
              <a:blipFill rotWithShape="1">
                <a:blip r:embed="rId2"/>
                <a:stretch>
                  <a:fillRect l="-1333" t="-918" b="-1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8429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13732"/>
                <a:ext cx="9144000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15.8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decay routes allowed for an electric dipole transition from state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300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100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hydrogen atom.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300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210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100</m:t>
                            </m:r>
                          </m:e>
                        </m:d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300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211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100</m:t>
                            </m:r>
                          </m:e>
                        </m:d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300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200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100</m:t>
                            </m:r>
                          </m:e>
                        </m:d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only  B.  2 only  C.  1 and 2 only  C.  1 and 3 only  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All of the above.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732"/>
                <a:ext cx="9144000" cy="6124754"/>
              </a:xfrm>
              <a:prstGeom prst="rect">
                <a:avLst/>
              </a:prstGeom>
              <a:blipFill rotWithShape="1">
                <a:blip r:embed="rId2"/>
                <a:stretch>
                  <a:fillRect l="-1333" t="-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4819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-5080" y="0"/>
                <a:ext cx="91440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15.9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decay routes allowed for an electric dipole transition from state 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410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100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hydrogen atom.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410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320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211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100</m:t>
                            </m:r>
                          </m:e>
                        </m:d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410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211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100</m:t>
                            </m:r>
                          </m:e>
                        </m:d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410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100</m:t>
                            </m:r>
                          </m:e>
                        </m:d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only  B.  2 only  C.  1 and 2 only  D.  1 and 3 only  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all of the above.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80" y="0"/>
                <a:ext cx="9144000" cy="5262979"/>
              </a:xfrm>
              <a:prstGeom prst="rect">
                <a:avLst/>
              </a:prstGeom>
              <a:blipFill rotWithShape="1">
                <a:blip r:embed="rId2"/>
                <a:stretch>
                  <a:fillRect l="-1333" t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3805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1371</Words>
  <Application>Microsoft Office PowerPoint</Application>
  <PresentationFormat>On-screen Show (4:3)</PresentationFormat>
  <Paragraphs>94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</dc:creator>
  <cp:lastModifiedBy>emily</cp:lastModifiedBy>
  <cp:revision>13</cp:revision>
  <dcterms:created xsi:type="dcterms:W3CDTF">2014-03-25T22:15:45Z</dcterms:created>
  <dcterms:modified xsi:type="dcterms:W3CDTF">2014-03-27T13:50:57Z</dcterms:modified>
</cp:coreProperties>
</file>