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59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FF14-19FE-4F77-BA74-818231EED1BA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3199C-99E2-46E8-91ED-141D18CF2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37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FF14-19FE-4F77-BA74-818231EED1BA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3199C-99E2-46E8-91ED-141D18CF2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050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FF14-19FE-4F77-BA74-818231EED1BA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3199C-99E2-46E8-91ED-141D18CF2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32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FF14-19FE-4F77-BA74-818231EED1BA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3199C-99E2-46E8-91ED-141D18CF2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061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FF14-19FE-4F77-BA74-818231EED1BA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3199C-99E2-46E8-91ED-141D18CF2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92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FF14-19FE-4F77-BA74-818231EED1BA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3199C-99E2-46E8-91ED-141D18CF2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125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FF14-19FE-4F77-BA74-818231EED1BA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3199C-99E2-46E8-91ED-141D18CF2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046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FF14-19FE-4F77-BA74-818231EED1BA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3199C-99E2-46E8-91ED-141D18CF2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799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FF14-19FE-4F77-BA74-818231EED1BA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3199C-99E2-46E8-91ED-141D18CF2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031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FF14-19FE-4F77-BA74-818231EED1BA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3199C-99E2-46E8-91ED-141D18CF2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859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FF14-19FE-4F77-BA74-818231EED1BA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3199C-99E2-46E8-91ED-141D18CF2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986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FFF14-19FE-4F77-BA74-818231EED1BA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3199C-99E2-46E8-91ED-141D18CF2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226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0" y="0"/>
                <a:ext cx="9144000" cy="75673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QM2 Concept Test 8.1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total energy for </a:t>
                </a:r>
                <a:r>
                  <a:rPr lang="en-US" sz="2400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distinguishable particles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 a three dimensional harmonic oscillator potential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𝑉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𝑟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𝑚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𝜔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𝐸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𝑁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𝜔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1+</m:t>
                            </m:r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𝑒</m:t>
                                </m:r>
                              </m:e>
                              <m:sup>
                                <m:f>
                                  <m:fPr>
                                    <m:type m:val="skw"/>
                                    <m:ctrlP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−ℏ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𝜔</m:t>
                                    </m:r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sz="2400" b="0" i="1" smtClean="0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𝑘</m:t>
                                        </m:r>
                                      </m:e>
                                      <m:sub>
                                        <m:r>
                                          <a:rPr lang="en-US" sz="2400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𝐵</m:t>
                                        </m:r>
                                      </m:sub>
                                    </m:sSub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𝑇</m:t>
                                    </m:r>
                                  </m:den>
                                </m:f>
                              </m:sup>
                            </m:sSup>
                          </m:num>
                          <m:den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1−</m:t>
                            </m:r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𝑒</m:t>
                                </m:r>
                              </m:e>
                              <m:sup>
                                <m:f>
                                  <m:fPr>
                                    <m:type m:val="skw"/>
                                    <m:ctrlP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−ℏ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𝜔</m:t>
                                    </m:r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sz="2400" b="0" i="1" smtClean="0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𝑘</m:t>
                                        </m:r>
                                      </m:e>
                                      <m:sub>
                                        <m:r>
                                          <a:rPr lang="en-US" sz="2400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𝐵</m:t>
                                        </m:r>
                                      </m:sub>
                                    </m:sSub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𝑇</m:t>
                                    </m:r>
                                  </m:den>
                                </m:f>
                              </m:sup>
                            </m:sSup>
                          </m:den>
                        </m:f>
                      </m:e>
                    </m:d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 Choose all of the following statements that are correct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𝑘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𝐵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𝑇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≪ℏ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𝜔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+mj-lt"/>
                  <a:buAutoNum type="arabicParenR"/>
                </a:pPr>
                <a:r>
                  <a:rPr lang="en-US" sz="24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total energy is approximately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𝐸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≈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𝑁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ℏ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𝜔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342900" indent="-342900">
                  <a:buFont typeface="+mj-lt"/>
                  <a:buAutoNum type="arabicParenR"/>
                </a:pPr>
                <a:r>
                  <a:rPr lang="en-US" sz="2400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 The chemical potential is approximately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𝜇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≈</m:t>
                    </m:r>
                    <m:f>
                      <m:fPr>
                        <m:ctrlPr>
                          <a:rPr lang="en-US" sz="240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lang="en-US" sz="2400" i="1" smtClean="0">
                        <a:latin typeface="Cambria Math"/>
                        <a:ea typeface="Cambria Math"/>
                      </a:rPr>
                      <m:t>ℏ</m:t>
                    </m:r>
                    <m:r>
                      <a:rPr lang="en-US" sz="2400" i="1" smtClean="0">
                        <a:latin typeface="Cambria Math"/>
                        <a:ea typeface="Cambria Math"/>
                      </a:rPr>
                      <m:t>𝜔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342900" indent="-342900">
                  <a:buFont typeface="+mj-lt"/>
                  <a:buAutoNum type="arabicParenR"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All of the particles are in the ground state and each has energy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ℏ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𝜔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342900" indent="-342900">
                  <a:buFont typeface="+mj-lt"/>
                  <a:buAutoNum type="arabicParenR"/>
                </a:pPr>
                <a:endParaRPr lang="en-US" dirty="0" smtClean="0"/>
              </a:p>
              <a:p>
                <a:pPr marL="342900" indent="-342900">
                  <a:buFont typeface="+mj-lt"/>
                  <a:buAutoNum type="arabicParenR"/>
                </a:pP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A. 3 only  B.  1 and 2 only  C.  1 and 3 only  D.  2 and 3 only  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E.  All of the above.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pPr marL="342900" indent="-342900">
                  <a:buFont typeface="+mj-lt"/>
                  <a:buAutoNum type="arabicParenR"/>
                </a:pPr>
                <a:endParaRPr lang="en-US" dirty="0" smtClean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144000" cy="7567393"/>
              </a:xfrm>
              <a:prstGeom prst="rect">
                <a:avLst/>
              </a:prstGeom>
              <a:blipFill rotWithShape="1">
                <a:blip r:embed="rId2"/>
                <a:stretch>
                  <a:fillRect l="-1000" t="-645" r="-6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9250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0" y="0"/>
                <a:ext cx="9144000" cy="78146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QM2 Concept Test 8.2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total energy for </a:t>
                </a:r>
                <a:r>
                  <a:rPr lang="en-US" sz="2400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distinguishable particles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 a three dimensional harmonic oscillator potential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𝑉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𝑟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𝑚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𝜔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𝐸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𝑁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𝜔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1+</m:t>
                            </m:r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𝑒</m:t>
                                </m:r>
                              </m:e>
                              <m:sup>
                                <m:f>
                                  <m:fPr>
                                    <m:type m:val="skw"/>
                                    <m:ctrlP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−ℏ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𝜔</m:t>
                                    </m:r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sz="2400" b="0" i="1" smtClean="0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𝑘</m:t>
                                        </m:r>
                                      </m:e>
                                      <m:sub>
                                        <m:r>
                                          <a:rPr lang="en-US" sz="2400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𝐵</m:t>
                                        </m:r>
                                      </m:sub>
                                    </m:sSub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𝑇</m:t>
                                    </m:r>
                                  </m:den>
                                </m:f>
                              </m:sup>
                            </m:sSup>
                          </m:num>
                          <m:den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1−</m:t>
                            </m:r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𝑒</m:t>
                                </m:r>
                              </m:e>
                              <m:sup>
                                <m:f>
                                  <m:fPr>
                                    <m:type m:val="skw"/>
                                    <m:ctrlP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−ℏ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𝜔</m:t>
                                    </m:r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sz="2400" b="0" i="1" smtClean="0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𝑘</m:t>
                                        </m:r>
                                      </m:e>
                                      <m:sub>
                                        <m:r>
                                          <a:rPr lang="en-US" sz="2400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𝐵</m:t>
                                        </m:r>
                                      </m:sub>
                                    </m:sSub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𝑇</m:t>
                                    </m:r>
                                  </m:den>
                                </m:f>
                              </m:sup>
                            </m:sSup>
                          </m:den>
                        </m:f>
                      </m:e>
                    </m:d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 Choose all of the following statements that are correct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𝑘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𝐵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𝑇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≫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ℏ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𝜔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+mj-lt"/>
                  <a:buAutoNum type="arabicParenR"/>
                </a:pPr>
                <a:r>
                  <a:rPr lang="en-US" sz="24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total energy is approximately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𝐸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≈3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𝑁</m:t>
                    </m:r>
                    <m:sSub>
                      <m:sSubPr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𝑘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𝐵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𝑇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342900" indent="-342900">
                  <a:buFont typeface="+mj-lt"/>
                  <a:buAutoNum type="arabicParenR"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From the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equipartition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theorem (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cs typeface="Times New Roman" panose="02020603050405020304" pitchFamily="18" charset="0"/>
                      </a:rPr>
                      <m:t>𝐸</m:t>
                    </m:r>
                    <m:r>
                      <a:rPr lang="en-US" sz="2400" b="0" i="1" smtClean="0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  <a:cs typeface="Times New Roman" panose="02020603050405020304" pitchFamily="18" charset="0"/>
                      </a:rPr>
                      <m:t>𝑁𝑓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  <a:cs typeface="Times New Roman" panose="02020603050405020304" pitchFamily="18" charset="0"/>
                      </a:rPr>
                      <m:t>𝑇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cs typeface="Times New Roman" panose="02020603050405020304" pitchFamily="18" charset="0"/>
                      </a:rPr>
                      <m:t>𝑓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 the number of degrees of freedom for each particle), </a:t>
                </a:r>
                <a:r>
                  <a:rPr lang="en-US" sz="2400" dirty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t</a:t>
                </a:r>
                <a:r>
                  <a:rPr lang="en-US" sz="2400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he number of degrees of freedom of each particle is 6.</a:t>
                </a:r>
              </a:p>
              <a:p>
                <a:pPr marL="342900" indent="-342900">
                  <a:buFont typeface="+mj-lt"/>
                  <a:buAutoNum type="arabicParenR"/>
                </a:pPr>
                <a:r>
                  <a:rPr lang="en-US" sz="2400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The </a:t>
                </a:r>
                <a:r>
                  <a:rPr lang="en-US" sz="2400" dirty="0" err="1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equipartition</a:t>
                </a:r>
                <a:r>
                  <a:rPr lang="en-US" sz="2400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 theorem is valid in the limit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𝑘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𝐵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𝑇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≫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ℏ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𝜔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.</a:t>
                </a:r>
              </a:p>
              <a:p>
                <a:pPr marL="342900" indent="-342900">
                  <a:buFont typeface="+mj-lt"/>
                  <a:buAutoNum type="arabicParenR"/>
                </a:pPr>
                <a:endParaRPr lang="en-US" sz="2400" dirty="0">
                  <a:latin typeface="Times New Roman" panose="02020603050405020304" pitchFamily="18" charset="0"/>
                  <a:ea typeface="Cambria Math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A.  1 only  B.  1 and 2 only  C.  1 and 3 only  D.  2 and 3 only  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E.  All of the above.</a:t>
                </a:r>
              </a:p>
              <a:p>
                <a:pPr marL="342900" indent="-342900">
                  <a:buFont typeface="+mj-lt"/>
                  <a:buAutoNum type="arabicParenR"/>
                </a:pPr>
                <a:endParaRPr lang="en-US" sz="2400" dirty="0" smtClean="0">
                  <a:latin typeface="Times New Roman" panose="02020603050405020304" pitchFamily="18" charset="0"/>
                  <a:ea typeface="Cambria Math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+mj-lt"/>
                  <a:buAutoNum type="arabicParenR"/>
                </a:pPr>
                <a:endParaRPr lang="en-US" sz="2400" dirty="0" smtClean="0">
                  <a:latin typeface="Times New Roman" panose="02020603050405020304" pitchFamily="18" charset="0"/>
                  <a:ea typeface="Cambria Math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+mj-lt"/>
                  <a:buAutoNum type="arabicParenR"/>
                </a:pPr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144000" cy="7814640"/>
              </a:xfrm>
              <a:prstGeom prst="rect">
                <a:avLst/>
              </a:prstGeom>
              <a:blipFill rotWithShape="1">
                <a:blip r:embed="rId2"/>
                <a:stretch>
                  <a:fillRect l="-1000" t="-624" r="-10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4087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-20320" y="0"/>
                <a:ext cx="9144000" cy="61247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QM2 Concept test 8.3</a:t>
                </a:r>
              </a:p>
              <a:p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Choose all of the following statements that are correct about photons. </a:t>
                </a:r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(1) Photons are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spin-1 particles with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</a:t>
                </a:r>
                <a:r>
                  <a:rPr lang="en-US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-component of spin quantum number +1, 0 and -1. </a:t>
                </a: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(2) The energy of a photon with the magnitude of momentum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cs typeface="Times New Roman" panose="02020603050405020304" pitchFamily="18" charset="0"/>
                      </a:rPr>
                      <m:t>𝑝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  <a:cs typeface="Times New Roman" panose="02020603050405020304" pitchFamily="18" charset="0"/>
                      </a:rPr>
                      <m:t>𝐸</m:t>
                    </m:r>
                    <m:r>
                      <a:rPr lang="en-US" sz="2800" b="0" i="1" smtClean="0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800" b="0" i="1" smtClean="0">
                        <a:latin typeface="Cambria Math"/>
                        <a:cs typeface="Times New Roman" panose="02020603050405020304" pitchFamily="18" charset="0"/>
                      </a:rPr>
                      <m:t>𝑝𝑐</m:t>
                    </m:r>
                    <m:r>
                      <a:rPr lang="en-US" sz="2800" b="0" i="1" smtClean="0"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cs typeface="Times New Roman" panose="02020603050405020304" pitchFamily="18" charset="0"/>
                      </a:rPr>
                      <m:t>𝑐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speed of light. </a:t>
                </a:r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3) The number of photons emitted from a blackbody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 unit time will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increase when the temperature rises. </a:t>
                </a:r>
              </a:p>
              <a:p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A. 1 only B. 2 only C. 1 and 3 only </a:t>
                </a:r>
                <a:r>
                  <a:rPr lang="en-US" sz="28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D. 2 and 3 only </a:t>
                </a: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E. all of the above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0320" y="0"/>
                <a:ext cx="9144000" cy="6124754"/>
              </a:xfrm>
              <a:prstGeom prst="rect">
                <a:avLst/>
              </a:prstGeom>
              <a:blipFill rotWithShape="1">
                <a:blip r:embed="rId2"/>
                <a:stretch>
                  <a:fillRect l="-1400" t="-995" r="-67" b="-17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2550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0" y="0"/>
                <a:ext cx="9144000" cy="68259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QM2 Concept Test 8.4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Choose all of the following statements that are correct about photons.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+mj-lt"/>
                  <a:buAutoNum type="arabicParenR"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Since the number of photons is not conserved, the chemical potential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𝜇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=0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342900" indent="-342900">
                  <a:buFont typeface="+mj-lt"/>
                  <a:buAutoNum type="arabicParenR"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energy per unit volume in the frequency range </a:t>
                </a:r>
                <a:r>
                  <a:rPr lang="en-US" sz="2400" i="1" dirty="0">
                    <a:latin typeface="Symbol" panose="05050102010706020507" pitchFamily="18" charset="2"/>
                    <a:cs typeface="Times New Roman" panose="02020603050405020304" pitchFamily="18" charset="0"/>
                  </a:rPr>
                  <a:t>w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:r>
                  <a:rPr lang="en-US" sz="2400" i="1" dirty="0" err="1">
                    <a:latin typeface="Symbol" panose="05050102010706020507" pitchFamily="18" charset="2"/>
                    <a:cs typeface="Times New Roman" panose="02020603050405020304" pitchFamily="18" charset="0"/>
                  </a:rPr>
                  <a:t>w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en-US" sz="2400" i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sz="2400" i="1" dirty="0" err="1" smtClean="0">
                    <a:latin typeface="Symbol" panose="05050102010706020507" pitchFamily="18" charset="2"/>
                    <a:cs typeface="Times New Roman" panose="02020603050405020304" pitchFamily="18" charset="0"/>
                  </a:rPr>
                  <a:t>w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𝜌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𝜔</m:t>
                        </m:r>
                      </m:e>
                    </m:d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𝑑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𝜔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obtained from the Bose-Einstein  distribution if we use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𝐸</m:t>
                    </m:r>
                    <m:r>
                      <a:rPr lang="en-US" sz="2400" b="0" i="1" smtClean="0">
                        <a:latin typeface="Cambria Math"/>
                      </a:rPr>
                      <m:t>=ℏ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𝜔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𝜇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=0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342900" indent="-342900">
                  <a:buFont typeface="+mj-lt"/>
                  <a:buAutoNum type="arabicParenR"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energy per unit volume per unit frequency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𝜌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𝜔</m:t>
                        </m:r>
                      </m:e>
                    </m:d>
                    <m:r>
                      <a:rPr lang="en-US" sz="2400" i="1" smtClean="0">
                        <a:latin typeface="Cambria Math"/>
                        <a:ea typeface="Cambria Math"/>
                      </a:rPr>
                      <m:t>∝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𝜔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sup>
                        </m:sSup>
                      </m:num>
                      <m:den>
                        <m:d>
                          <m:dPr>
                            <m:ctrlP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𝑒</m:t>
                                </m:r>
                              </m:e>
                              <m:sup>
                                <m:f>
                                  <m:fPr>
                                    <m:type m:val="skw"/>
                                    <m:ctrlPr>
                                      <a:rPr lang="en-US" sz="2400" b="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ℏ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𝜔</m:t>
                                    </m:r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sz="2400" b="0" i="1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b="0" i="1" smtClean="0">
                                            <a:latin typeface="Cambria Math"/>
                                          </a:rPr>
                                          <m:t>𝑘</m:t>
                                        </m:r>
                                      </m:e>
                                      <m:sub>
                                        <m:r>
                                          <a:rPr lang="en-US" sz="2400" b="0" i="1" smtClean="0">
                                            <a:latin typeface="Cambria Math"/>
                                          </a:rPr>
                                          <m:t>𝐵</m:t>
                                        </m:r>
                                      </m:sub>
                                    </m:sSub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𝑇</m:t>
                                    </m:r>
                                  </m:den>
                                </m:f>
                              </m:sup>
                            </m:sSup>
                            <m:r>
                              <a:rPr lang="en-US" sz="2400" b="0" i="1" smtClean="0">
                                <a:latin typeface="Cambria Math"/>
                              </a:rPr>
                              <m:t>−1</m:t>
                            </m:r>
                          </m:e>
                        </m:d>
                      </m:den>
                    </m:f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is known as Planck’s blackbody formula.</a:t>
                </a:r>
              </a:p>
              <a:p>
                <a:pPr marL="342900" indent="-342900">
                  <a:buFont typeface="+mj-lt"/>
                  <a:buAutoNum type="arabicParenR"/>
                </a:pP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A.  1 only  B.  1 and 2 only  C.  1 and 3 only  D. 2 and 3 only  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E.  All of the above. </a:t>
                </a:r>
              </a:p>
              <a:p>
                <a:pPr marL="342900" indent="-342900">
                  <a:buFont typeface="+mj-lt"/>
                  <a:buAutoNum type="arabicParenR"/>
                </a:pP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 smtClean="0"/>
              </a:p>
              <a:p>
                <a:pPr marL="342900" indent="-342900">
                  <a:buFont typeface="+mj-lt"/>
                  <a:buAutoNum type="arabicParenR"/>
                </a:pPr>
                <a:endParaRPr lang="en-US" dirty="0" smtClean="0"/>
              </a:p>
              <a:p>
                <a:pPr marL="342900" indent="-342900">
                  <a:buFont typeface="+mj-lt"/>
                  <a:buAutoNum type="arabicParenR"/>
                </a:pPr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144000" cy="6825971"/>
              </a:xfrm>
              <a:prstGeom prst="rect">
                <a:avLst/>
              </a:prstGeom>
              <a:blipFill rotWithShape="1">
                <a:blip r:embed="rId2"/>
                <a:stretch>
                  <a:fillRect l="-1000" t="-714" r="-9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8168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0" y="0"/>
                <a:ext cx="9144000" cy="61538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QM2 Concept Test 8.5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Choose all of the following statements that are correct about Planck’s blackbody formula.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+mj-lt"/>
                  <a:buAutoNum type="arabicParenR"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Using Planck’s blackbody formula, we can derive the Wien displacement law relating wavelength to temperature at which blackbody energy density is a maximum and find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 smtClean="0">
                            <a:latin typeface="Cambria Math"/>
                            <a:ea typeface="Cambria Math"/>
                          </a:rPr>
                          <m:t>𝜆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𝑚𝑎𝑥</m:t>
                        </m:r>
                      </m:sub>
                    </m:sSub>
                    <m:r>
                      <a:rPr lang="en-US" sz="2400" i="1" smtClean="0">
                        <a:latin typeface="Cambria Math"/>
                        <a:ea typeface="Cambria Math"/>
                      </a:rPr>
                      <m:t>∝</m:t>
                    </m:r>
                    <m:f>
                      <m:fPr>
                        <m:ctrlPr>
                          <a:rPr lang="en-US" sz="240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𝑇</m:t>
                        </m:r>
                      </m:den>
                    </m:f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342900" indent="-342900">
                  <a:buFont typeface="+mj-lt"/>
                  <a:buAutoNum type="arabicParenR"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peak of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𝜌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𝜔</m:t>
                        </m:r>
                      </m:e>
                    </m:d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shifts to high frequency if temperature increases.</a:t>
                </a:r>
              </a:p>
              <a:p>
                <a:pPr marL="342900" indent="-342900">
                  <a:buFont typeface="+mj-lt"/>
                  <a:buAutoNum type="arabicParenR"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From Planck’s blackbody formula,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at room temperature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/>
                        <a:cs typeface="Times New Roman" panose="02020603050405020304" pitchFamily="18" charset="0"/>
                      </a:rPr>
                      <m:t>(~300 </m:t>
                    </m:r>
                    <m:r>
                      <a:rPr lang="en-US" sz="2400" i="1" dirty="0">
                        <a:latin typeface="Cambria Math"/>
                        <a:cs typeface="Times New Roman" panose="02020603050405020304" pitchFamily="18" charset="0"/>
                      </a:rPr>
                      <m:t>𝐾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), a blackbody in thermal equilibrium emits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thermal radiation that is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mostly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infrared.</a:t>
                </a:r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+mj-lt"/>
                  <a:buAutoNum type="arabicParenR"/>
                </a:pP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A. 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only  B. 1 and 2 only  C.  1 and 3 only  D.  2 and 3 only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E.  All of the above.</a:t>
                </a:r>
              </a:p>
              <a:p>
                <a:pPr marL="342900" indent="-342900">
                  <a:buFont typeface="+mj-lt"/>
                  <a:buAutoNum type="arabicParenR"/>
                </a:pP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144000" cy="6153864"/>
              </a:xfrm>
              <a:prstGeom prst="rect">
                <a:avLst/>
              </a:prstGeom>
              <a:blipFill rotWithShape="1">
                <a:blip r:embed="rId2"/>
                <a:stretch>
                  <a:fillRect l="-1000" t="-7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640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0" y="0"/>
                <a:ext cx="9144000" cy="74642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QM2 Concept Test 8.6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Choose all of the following statements that are correct. All symbols have usual meaning.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+mj-lt"/>
                  <a:buAutoNum type="arabicParenR"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total energy density radiated by a blackbody in equilibrium with its surroundings at temperature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</a:rPr>
                      <m:t>𝑇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given by </a:t>
                </a: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𝐸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𝑉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𝑁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𝜔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ℏ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𝜔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𝑉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nary>
                      <m:nary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b="0" i="1" smtClean="0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∞</m:t>
                        </m:r>
                      </m:sup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𝜌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𝜔</m:t>
                            </m:r>
                          </m:e>
                        </m:d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𝑑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𝜔</m:t>
                        </m:r>
                      </m:e>
                    </m:nary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∝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𝑇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2)  The peak wavelength radiated by a blackbody multiplied by its          temperature is a constant number.</a:t>
                </a:r>
              </a:p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3)  If the temperature of a blackbody is halved, the total energy emitted by the body will be reduced by a factor of 4.</a:t>
                </a:r>
              </a:p>
              <a:p>
                <a:pPr marL="342900" indent="-342900">
                  <a:buFont typeface="+mj-lt"/>
                  <a:buAutoNum type="arabicParenR"/>
                </a:pP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A.  1 only  B.  2 only  C.  3 only  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D.  1 and 2 only 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E.  1 and 3 only  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+mj-lt"/>
                  <a:buAutoNum type="arabicParenR"/>
                </a:pPr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+mj-lt"/>
                  <a:buAutoNum type="arabicParenR"/>
                </a:pPr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+mj-lt"/>
                  <a:buAutoNum type="arabicParenR"/>
                </a:pPr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144000" cy="7464223"/>
              </a:xfrm>
              <a:prstGeom prst="rect">
                <a:avLst/>
              </a:prstGeom>
              <a:blipFill rotWithShape="1">
                <a:blip r:embed="rId2"/>
                <a:stretch>
                  <a:fillRect l="-1000" t="-654" r="-7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0251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QM2 Concept </a:t>
            </a:r>
            <a:r>
              <a:rPr lang="en-US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 8.7</a:t>
            </a:r>
            <a:endParaRPr lang="en-US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Choose all of the following statements that are true about a blackbody in thermal equilibrium emitting radiation.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the temperature of a blackbody increases, the peak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wavelength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emitted by the blackbody decreases.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sun is almost a blackbody which emits  large amounts of ultraviolet and infrared radiation, and its emission is peaked in the visible spectrum.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Compared to our sun, a star that looks  blue-white emits more of shorter wavelength radiation such as ultraviolet light and x rays.</a:t>
            </a:r>
          </a:p>
          <a:p>
            <a:pPr marL="342900" indent="-342900">
              <a:buFont typeface="+mj-lt"/>
              <a:buAutoNum type="arabicParenR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 1 only  B.  1 and 2only  C.  1 and 3 only  D. 2 and 3 only 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  All of the above.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118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905</Words>
  <Application>Microsoft Office PowerPoint</Application>
  <PresentationFormat>On-screen Show (4:3)</PresentationFormat>
  <Paragraphs>75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</dc:creator>
  <cp:lastModifiedBy>emily</cp:lastModifiedBy>
  <cp:revision>24</cp:revision>
  <dcterms:created xsi:type="dcterms:W3CDTF">2014-02-20T14:45:30Z</dcterms:created>
  <dcterms:modified xsi:type="dcterms:W3CDTF">2014-02-26T17:48:29Z</dcterms:modified>
</cp:coreProperties>
</file>