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10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88943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4177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01820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3F344-EB88-4A9B-BD34-7F6181E3A5D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420499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3F344-EB88-4A9B-BD34-7F6181E3A5D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94164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13F344-EB88-4A9B-BD34-7F6181E3A5D9}"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422890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13F344-EB88-4A9B-BD34-7F6181E3A5D9}"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266284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3F344-EB88-4A9B-BD34-7F6181E3A5D9}"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355626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3F344-EB88-4A9B-BD34-7F6181E3A5D9}"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8547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3F344-EB88-4A9B-BD34-7F6181E3A5D9}"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139567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3F344-EB88-4A9B-BD34-7F6181E3A5D9}"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C736B-9648-40AD-A0B7-4F398D9F1418}" type="slidenum">
              <a:rPr lang="en-US" smtClean="0"/>
              <a:t>‹#›</a:t>
            </a:fld>
            <a:endParaRPr lang="en-US"/>
          </a:p>
        </p:txBody>
      </p:sp>
    </p:spTree>
    <p:extLst>
      <p:ext uri="{BB962C8B-B14F-4D97-AF65-F5344CB8AC3E}">
        <p14:creationId xmlns:p14="http://schemas.microsoft.com/office/powerpoint/2010/main" val="399717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3F344-EB88-4A9B-BD34-7F6181E3A5D9}" type="datetimeFigureOut">
              <a:rPr lang="en-US" smtClean="0"/>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C736B-9648-40AD-A0B7-4F398D9F1418}" type="slidenum">
              <a:rPr lang="en-US" smtClean="0"/>
              <a:t>‹#›</a:t>
            </a:fld>
            <a:endParaRPr lang="en-US"/>
          </a:p>
        </p:txBody>
      </p:sp>
    </p:spTree>
    <p:extLst>
      <p:ext uri="{BB962C8B-B14F-4D97-AF65-F5344CB8AC3E}">
        <p14:creationId xmlns:p14="http://schemas.microsoft.com/office/powerpoint/2010/main" val="261357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5079"/>
                <a:ext cx="9144000" cy="7391639"/>
              </a:xfrm>
              <a:prstGeom prst="rect">
                <a:avLst/>
              </a:prstGeom>
              <a:noFill/>
            </p:spPr>
            <p:txBody>
              <a:bodyPr wrap="square" rtlCol="0">
                <a:spAutoFit/>
              </a:bodyPr>
              <a:lstStyle/>
              <a:p>
                <a:pPr algn="ctr"/>
                <a:r>
                  <a:rPr lang="en-US" sz="2800" i="1" dirty="0" smtClean="0">
                    <a:latin typeface="Times New Roman" panose="02020603050405020304" pitchFamily="18" charset="0"/>
                    <a:cs typeface="Times New Roman" panose="02020603050405020304" pitchFamily="18" charset="0"/>
                  </a:rPr>
                  <a:t>QM2 Concept Test 14.1</a:t>
                </a:r>
              </a:p>
              <a:p>
                <a:r>
                  <a:rPr lang="en-US" sz="2800" dirty="0" smtClean="0">
                    <a:latin typeface="Times New Roman" panose="02020603050405020304" pitchFamily="18" charset="0"/>
                    <a:cs typeface="Times New Roman" panose="02020603050405020304" pitchFamily="18" charset="0"/>
                  </a:rPr>
                  <a:t>Choose all of the following statements that are correct about an atom with two energy levels subjected to an incoherent, thermal radiation bath as a perturbation (turned on at time </a:t>
                </a:r>
                <a14:m>
                  <m:oMath xmlns:m="http://schemas.openxmlformats.org/officeDocument/2006/math">
                    <m:r>
                      <a:rPr lang="en-US" sz="2800" i="1" dirty="0" smtClean="0">
                        <a:latin typeface="Cambria Math"/>
                        <a:cs typeface="Times New Roman" panose="02020603050405020304" pitchFamily="18" charset="0"/>
                      </a:rPr>
                      <m:t>𝑡</m:t>
                    </m:r>
                    <m:r>
                      <a:rPr lang="en-US" sz="2800" i="1" dirty="0" smtClean="0">
                        <a:latin typeface="Cambria Math"/>
                        <a:cs typeface="Times New Roman" panose="02020603050405020304" pitchFamily="18" charset="0"/>
                      </a:rPr>
                      <m:t>=0</m:t>
                    </m:r>
                  </m:oMath>
                </a14:m>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transition probability </a:t>
                </a:r>
                <a14:m>
                  <m:oMath xmlns:m="http://schemas.openxmlformats.org/officeDocument/2006/math">
                    <m:sSub>
                      <m:sSubPr>
                        <m:ctrlPr>
                          <a:rPr lang="en-US" sz="2800" i="1" smtClean="0">
                            <a:latin typeface="Cambria Math"/>
                          </a:rPr>
                        </m:ctrlPr>
                      </m:sSubPr>
                      <m:e>
                        <m:r>
                          <a:rPr lang="en-US" sz="2800" b="0" i="1" smtClean="0">
                            <a:latin typeface="Cambria Math"/>
                          </a:rPr>
                          <m:t>𝑃</m:t>
                        </m:r>
                      </m:e>
                      <m:sub>
                        <m:r>
                          <a:rPr lang="en-US" sz="2800" b="0" i="1" smtClean="0">
                            <a:latin typeface="Cambria Math"/>
                          </a:rPr>
                          <m:t>𝑎</m:t>
                        </m:r>
                        <m:r>
                          <a:rPr lang="en-US" sz="2800" b="0" i="1" smtClean="0">
                            <a:latin typeface="Cambria Math"/>
                            <a:ea typeface="Cambria Math"/>
                          </a:rPr>
                          <m:t>→</m:t>
                        </m:r>
                        <m:r>
                          <a:rPr lang="en-US" sz="2800" b="0" i="1" smtClean="0">
                            <a:latin typeface="Cambria Math"/>
                            <a:ea typeface="Cambria Math"/>
                          </a:rPr>
                          <m:t>𝑏</m:t>
                        </m:r>
                      </m:sub>
                    </m:sSub>
                    <m:d>
                      <m:dPr>
                        <m:ctrlPr>
                          <a:rPr lang="en-US" sz="2800" b="0" i="1" smtClean="0">
                            <a:latin typeface="Cambria Math"/>
                          </a:rPr>
                        </m:ctrlPr>
                      </m:dPr>
                      <m:e>
                        <m:r>
                          <a:rPr lang="en-US" sz="2800" b="0" i="1" smtClean="0">
                            <a:latin typeface="Cambria Math"/>
                          </a:rPr>
                          <m:t>𝑡</m:t>
                        </m:r>
                      </m:e>
                    </m:d>
                  </m:oMath>
                </a14:m>
                <a:r>
                  <a:rPr lang="en-US" sz="2800" dirty="0" smtClean="0">
                    <a:latin typeface="Times New Roman" panose="02020603050405020304" pitchFamily="18" charset="0"/>
                    <a:cs typeface="Times New Roman" panose="02020603050405020304" pitchFamily="18" charset="0"/>
                  </a:rPr>
                  <a:t> will oscillate </a:t>
                </a:r>
                <a:r>
                  <a:rPr lang="en-US" sz="2800" dirty="0" err="1" smtClean="0">
                    <a:latin typeface="Times New Roman" panose="02020603050405020304" pitchFamily="18" charset="0"/>
                    <a:cs typeface="Times New Roman" panose="02020603050405020304" pitchFamily="18" charset="0"/>
                  </a:rPr>
                  <a:t>sinusoidally</a:t>
                </a:r>
                <a:r>
                  <a:rPr lang="en-US" sz="2800" dirty="0" smtClean="0">
                    <a:latin typeface="Times New Roman" panose="02020603050405020304" pitchFamily="18" charset="0"/>
                    <a:cs typeface="Times New Roman" panose="02020603050405020304" pitchFamily="18" charset="0"/>
                  </a:rPr>
                  <a:t> with time </a:t>
                </a:r>
                <a14:m>
                  <m:oMath xmlns:m="http://schemas.openxmlformats.org/officeDocument/2006/math">
                    <m:r>
                      <a:rPr lang="en-US" sz="2800" i="1" dirty="0" smtClean="0">
                        <a:latin typeface="Cambria Math"/>
                        <a:cs typeface="Times New Roman" panose="02020603050405020304" pitchFamily="18" charset="0"/>
                      </a:rPr>
                      <m:t>𝑡</m:t>
                    </m:r>
                  </m:oMath>
                </a14:m>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transition rate (</a:t>
                </a:r>
                <a14:m>
                  <m:oMath xmlns:m="http://schemas.openxmlformats.org/officeDocument/2006/math">
                    <m:r>
                      <a:rPr lang="en-US" sz="2800" b="0" i="1" smtClean="0">
                        <a:latin typeface="Cambria Math"/>
                        <a:cs typeface="Times New Roman" panose="02020603050405020304" pitchFamily="18" charset="0"/>
                      </a:rPr>
                      <m:t>𝑅</m:t>
                    </m:r>
                    <m:r>
                      <a:rPr lang="en-US" sz="2800" b="0" i="1" smtClean="0">
                        <a:latin typeface="Cambria Math"/>
                        <a:cs typeface="Times New Roman" panose="02020603050405020304" pitchFamily="18" charset="0"/>
                      </a:rPr>
                      <m:t>=</m:t>
                    </m:r>
                    <m:f>
                      <m:fPr>
                        <m:ctrlPr>
                          <a:rPr lang="en-US" sz="2800" b="0" i="1" smtClean="0">
                            <a:latin typeface="Cambria Math"/>
                            <a:cs typeface="Times New Roman" panose="02020603050405020304" pitchFamily="18" charset="0"/>
                          </a:rPr>
                        </m:ctrlPr>
                      </m:fPr>
                      <m:num>
                        <m:r>
                          <a:rPr lang="en-US" sz="2800" b="0" i="1" smtClean="0">
                            <a:latin typeface="Cambria Math"/>
                            <a:cs typeface="Times New Roman" panose="02020603050405020304" pitchFamily="18" charset="0"/>
                          </a:rPr>
                          <m:t>𝑑𝑃</m:t>
                        </m:r>
                      </m:num>
                      <m:den>
                        <m:r>
                          <a:rPr lang="en-US" sz="2800" b="0" i="1" smtClean="0">
                            <a:latin typeface="Cambria Math"/>
                            <a:cs typeface="Times New Roman" panose="02020603050405020304" pitchFamily="18" charset="0"/>
                          </a:rPr>
                          <m:t>𝑑𝑡</m:t>
                        </m:r>
                      </m:den>
                    </m:f>
                  </m:oMath>
                </a14:m>
                <a:r>
                  <a:rPr lang="en-US" sz="2800" dirty="0" smtClean="0">
                    <a:latin typeface="Times New Roman" panose="02020603050405020304" pitchFamily="18" charset="0"/>
                    <a:cs typeface="Times New Roman" panose="02020603050405020304" pitchFamily="18" charset="0"/>
                  </a:rPr>
                  <a:t>) is constant in time and is proportional to the energy density </a:t>
                </a:r>
                <a14:m>
                  <m:oMath xmlns:m="http://schemas.openxmlformats.org/officeDocument/2006/math">
                    <m:r>
                      <a:rPr lang="en-US" sz="2800" i="1" smtClean="0">
                        <a:latin typeface="Cambria Math"/>
                        <a:ea typeface="Cambria Math"/>
                        <a:cs typeface="Times New Roman" panose="02020603050405020304" pitchFamily="18" charset="0"/>
                      </a:rPr>
                      <m:t>𝜌</m:t>
                    </m:r>
                    <m:d>
                      <m:dPr>
                        <m:ctrlPr>
                          <a:rPr lang="en-US" sz="2800" b="0" i="1" smtClean="0">
                            <a:latin typeface="Cambria Math"/>
                            <a:ea typeface="Cambria Math"/>
                            <a:cs typeface="Times New Roman" panose="02020603050405020304" pitchFamily="18" charset="0"/>
                          </a:rPr>
                        </m:ctrlPr>
                      </m:dPr>
                      <m:e>
                        <m:sSub>
                          <m:sSubPr>
                            <m:ctrlPr>
                              <a:rPr lang="en-US" sz="2800" b="0" i="1" smtClean="0">
                                <a:latin typeface="Cambria Math"/>
                                <a:ea typeface="Cambria Math"/>
                                <a:cs typeface="Times New Roman" panose="02020603050405020304" pitchFamily="18" charset="0"/>
                              </a:rPr>
                            </m:ctrlPr>
                          </m:sSubPr>
                          <m:e>
                            <m:r>
                              <a:rPr lang="en-US" sz="2800" b="0" i="1" smtClean="0">
                                <a:latin typeface="Cambria Math"/>
                                <a:ea typeface="Cambria Math"/>
                                <a:cs typeface="Times New Roman" panose="02020603050405020304" pitchFamily="18" charset="0"/>
                              </a:rPr>
                              <m:t>𝜔</m:t>
                            </m:r>
                          </m:e>
                          <m:sub>
                            <m:r>
                              <a:rPr lang="en-US" sz="2800" b="0" i="1" smtClean="0">
                                <a:latin typeface="Cambria Math"/>
                                <a:ea typeface="Cambria Math"/>
                                <a:cs typeface="Times New Roman" panose="02020603050405020304" pitchFamily="18" charset="0"/>
                              </a:rPr>
                              <m:t>0</m:t>
                            </m:r>
                          </m:sub>
                        </m:sSub>
                      </m:e>
                    </m:d>
                  </m:oMath>
                </a14:m>
                <a:r>
                  <a:rPr lang="en-US" sz="2800" dirty="0" smtClean="0">
                    <a:latin typeface="Times New Roman" panose="02020603050405020304" pitchFamily="18" charset="0"/>
                    <a:cs typeface="Times New Roman" panose="02020603050405020304" pitchFamily="18" charset="0"/>
                  </a:rPr>
                  <a:t> at the transition frequency </a:t>
                </a:r>
                <a14:m>
                  <m:oMath xmlns:m="http://schemas.openxmlformats.org/officeDocument/2006/math">
                    <m:sSub>
                      <m:sSubPr>
                        <m:ctrlPr>
                          <a:rPr lang="en-US" sz="2800" b="0" i="1" smtClean="0">
                            <a:latin typeface="Cambria Math"/>
                            <a:ea typeface="Cambria Math"/>
                            <a:cs typeface="Times New Roman" panose="02020603050405020304" pitchFamily="18" charset="0"/>
                          </a:rPr>
                        </m:ctrlPr>
                      </m:sSubPr>
                      <m:e>
                        <m:r>
                          <a:rPr lang="en-US" sz="2800" b="0" i="1" smtClean="0">
                            <a:latin typeface="Cambria Math"/>
                            <a:ea typeface="Cambria Math"/>
                            <a:cs typeface="Times New Roman" panose="02020603050405020304" pitchFamily="18" charset="0"/>
                          </a:rPr>
                          <m:t>𝜔</m:t>
                        </m:r>
                      </m:e>
                      <m:sub>
                        <m:r>
                          <a:rPr lang="en-US" sz="2800" b="0" i="1" smtClean="0">
                            <a:latin typeface="Cambria Math"/>
                            <a:ea typeface="Cambria Math"/>
                            <a:cs typeface="Times New Roman" panose="02020603050405020304" pitchFamily="18" charset="0"/>
                          </a:rPr>
                          <m:t>0</m:t>
                        </m:r>
                      </m:sub>
                    </m:sSub>
                  </m:oMath>
                </a14:m>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transition rate is proportional to time </a:t>
                </a:r>
                <a14:m>
                  <m:oMath xmlns:m="http://schemas.openxmlformats.org/officeDocument/2006/math">
                    <m:r>
                      <a:rPr lang="en-US" sz="2800" i="1" dirty="0" smtClean="0">
                        <a:latin typeface="Cambria Math"/>
                        <a:cs typeface="Times New Roman" panose="02020603050405020304" pitchFamily="18" charset="0"/>
                      </a:rPr>
                      <m:t>𝑡</m:t>
                    </m:r>
                  </m:oMath>
                </a14:m>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1 only  </a:t>
                </a:r>
                <a:r>
                  <a:rPr lang="en-US" sz="2800" dirty="0" smtClean="0">
                    <a:solidFill>
                      <a:srgbClr val="FF0000"/>
                    </a:solidFill>
                    <a:latin typeface="Times New Roman" panose="02020603050405020304" pitchFamily="18" charset="0"/>
                    <a:cs typeface="Times New Roman" panose="02020603050405020304" pitchFamily="18" charset="0"/>
                  </a:rPr>
                  <a:t>B.  2 only  </a:t>
                </a:r>
                <a:r>
                  <a:rPr lang="en-US" sz="2800" dirty="0" smtClean="0">
                    <a:latin typeface="Times New Roman" panose="02020603050405020304" pitchFamily="18" charset="0"/>
                    <a:cs typeface="Times New Roman" panose="02020603050405020304" pitchFamily="18" charset="0"/>
                  </a:rPr>
                  <a:t>C.  3 only  D.  1 and 2 only  E.  1 and 3  only</a:t>
                </a:r>
              </a:p>
              <a:p>
                <a:endParaRPr lang="en-US" sz="2400" dirty="0">
                  <a:latin typeface="Times New Roman" panose="02020603050405020304" pitchFamily="18" charset="0"/>
                  <a:cs typeface="Times New Roman" panose="02020603050405020304" pitchFamily="18" charset="0"/>
                </a:endParaRPr>
              </a:p>
              <a:p>
                <a:r>
                  <a:rPr lang="en-US" dirty="0" smtClean="0"/>
                  <a:t> </a:t>
                </a:r>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0" y="5079"/>
                <a:ext cx="9144000" cy="7391639"/>
              </a:xfrm>
              <a:prstGeom prst="rect">
                <a:avLst/>
              </a:prstGeom>
              <a:blipFill rotWithShape="1">
                <a:blip r:embed="rId2"/>
                <a:stretch>
                  <a:fillRect l="-1333" t="-825" r="-1067"/>
                </a:stretch>
              </a:blipFill>
            </p:spPr>
            <p:txBody>
              <a:bodyPr/>
              <a:lstStyle/>
              <a:p>
                <a:r>
                  <a:rPr lang="en-US">
                    <a:noFill/>
                  </a:rPr>
                  <a:t> </a:t>
                </a:r>
              </a:p>
            </p:txBody>
          </p:sp>
        </mc:Fallback>
      </mc:AlternateContent>
    </p:spTree>
    <p:extLst>
      <p:ext uri="{BB962C8B-B14F-4D97-AF65-F5344CB8AC3E}">
        <p14:creationId xmlns:p14="http://schemas.microsoft.com/office/powerpoint/2010/main" val="320645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144000" cy="7540526"/>
              </a:xfrm>
              <a:prstGeom prst="rect">
                <a:avLst/>
              </a:prstGeom>
              <a:noFill/>
            </p:spPr>
            <p:txBody>
              <a:bodyPr wrap="square" rtlCol="0">
                <a:spAutoFit/>
              </a:bodyPr>
              <a:lstStyle/>
              <a:p>
                <a:pPr algn="ctr"/>
                <a:r>
                  <a:rPr lang="en-US" sz="2800" i="1" dirty="0" smtClean="0">
                    <a:latin typeface="Times New Roman" panose="02020603050405020304" pitchFamily="18" charset="0"/>
                    <a:cs typeface="Times New Roman" panose="02020603050405020304" pitchFamily="18" charset="0"/>
                  </a:rPr>
                  <a:t>QM2 Concept Test 14.2</a:t>
                </a:r>
              </a:p>
              <a:p>
                <a:r>
                  <a:rPr lang="en-US" sz="2800" dirty="0" smtClean="0">
                    <a:latin typeface="Times New Roman" panose="02020603050405020304" pitchFamily="18" charset="0"/>
                    <a:cs typeface="Times New Roman" panose="02020603050405020304" pitchFamily="18" charset="0"/>
                  </a:rPr>
                  <a:t>Choose all of the following statements that are correct about the graphs below.  In all cases, </a:t>
                </a:r>
                <a14:m>
                  <m:oMath xmlns:m="http://schemas.openxmlformats.org/officeDocument/2006/math">
                    <m:r>
                      <a:rPr lang="en-US" sz="2800" b="0" i="1" smtClean="0">
                        <a:latin typeface="Cambria Math"/>
                      </a:rPr>
                      <m:t>𝑃</m:t>
                    </m:r>
                    <m:r>
                      <a:rPr lang="en-US" sz="2800" b="0" i="1" smtClean="0">
                        <a:latin typeface="Cambria Math"/>
                      </a:rPr>
                      <m:t>(</m:t>
                    </m:r>
                    <m:r>
                      <a:rPr lang="en-US" sz="2800" b="0" i="1" smtClean="0">
                        <a:latin typeface="Cambria Math"/>
                      </a:rPr>
                      <m:t>𝑡</m:t>
                    </m:r>
                    <m:r>
                      <a:rPr lang="en-US" sz="2800" b="0" i="1" smtClean="0">
                        <a:latin typeface="Cambria Math"/>
                      </a:rPr>
                      <m:t>)≪1</m:t>
                    </m:r>
                  </m:oMath>
                </a14:m>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Graph I may represent the transition probability in a two-level system due to a monochromatic sinusoidal perturbation.</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Graph II may represent the transition probability in a two-level system due to an incoherent perturbation.</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Graph III may represent the transition probability in a two-level system due to an incoherent thermal perturbation.</a:t>
                </a:r>
              </a:p>
              <a:p>
                <a:r>
                  <a:rPr lang="en-US" sz="2800" dirty="0" smtClean="0">
                    <a:latin typeface="Times New Roman" panose="02020603050405020304" pitchFamily="18" charset="0"/>
                    <a:cs typeface="Times New Roman" panose="02020603050405020304" pitchFamily="18" charset="0"/>
                  </a:rPr>
                  <a:t>A.  1 only  B.  2 only  C.  3 only  </a:t>
                </a:r>
                <a:r>
                  <a:rPr lang="en-US" sz="2800" dirty="0" smtClean="0">
                    <a:solidFill>
                      <a:srgbClr val="FF0000"/>
                    </a:solidFill>
                    <a:latin typeface="Times New Roman" panose="02020603050405020304" pitchFamily="18" charset="0"/>
                    <a:cs typeface="Times New Roman" panose="02020603050405020304" pitchFamily="18" charset="0"/>
                  </a:rPr>
                  <a:t>D.  1 and 2 only  </a:t>
                </a:r>
                <a:r>
                  <a:rPr lang="en-US" sz="2800" dirty="0" smtClean="0">
                    <a:latin typeface="Times New Roman" panose="02020603050405020304" pitchFamily="18" charset="0"/>
                    <a:cs typeface="Times New Roman" panose="02020603050405020304" pitchFamily="18" charset="0"/>
                  </a:rPr>
                  <a:t>E.  1 and 3 only</a:t>
                </a:r>
              </a:p>
              <a:p>
                <a:endParaRPr lang="en-US" dirty="0"/>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144000" cy="7540526"/>
              </a:xfrm>
              <a:prstGeom prst="rect">
                <a:avLst/>
              </a:prstGeom>
              <a:blipFill rotWithShape="1">
                <a:blip r:embed="rId2"/>
                <a:stretch>
                  <a:fillRect l="-1333" t="-808" r="-467"/>
                </a:stretch>
              </a:blipFill>
            </p:spPr>
            <p:txBody>
              <a:bodyPr/>
              <a:lstStyle/>
              <a:p>
                <a:r>
                  <a:rPr lang="en-US">
                    <a:noFill/>
                  </a:rPr>
                  <a:t> </a:t>
                </a:r>
              </a:p>
            </p:txBody>
          </p:sp>
        </mc:Fallback>
      </mc:AlternateContent>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8274"/>
            <a:ext cx="9144000" cy="1291126"/>
          </a:xfrm>
          <a:prstGeom prst="rect">
            <a:avLst/>
          </a:prstGeom>
        </p:spPr>
      </p:pic>
    </p:spTree>
    <p:extLst>
      <p:ext uri="{BB962C8B-B14F-4D97-AF65-F5344CB8AC3E}">
        <p14:creationId xmlns:p14="http://schemas.microsoft.com/office/powerpoint/2010/main" val="302749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48193"/>
          </a:xfrm>
          <a:prstGeom prst="rect">
            <a:avLst/>
          </a:prstGeom>
          <a:noFill/>
        </p:spPr>
        <p:txBody>
          <a:bodyPr wrap="square" rtlCol="0">
            <a:spAutoFit/>
          </a:bodyPr>
          <a:lstStyle/>
          <a:p>
            <a:pPr algn="ctr"/>
            <a:r>
              <a:rPr lang="en-US" sz="2600" i="1" dirty="0" smtClean="0">
                <a:latin typeface="Times New Roman" panose="02020603050405020304" pitchFamily="18" charset="0"/>
                <a:cs typeface="Times New Roman" panose="02020603050405020304" pitchFamily="18" charset="0"/>
              </a:rPr>
              <a:t>QM2 Concept Test 14.3</a:t>
            </a:r>
          </a:p>
          <a:p>
            <a:r>
              <a:rPr lang="en-US" sz="2600" dirty="0" smtClean="0">
                <a:latin typeface="Times New Roman" panose="02020603050405020304" pitchFamily="18" charset="0"/>
                <a:cs typeface="Times New Roman" panose="02020603050405020304" pitchFamily="18" charset="0"/>
              </a:rPr>
              <a:t>Choose all of the following statements that are correct when incoherent thermal radiation acts as a perturbation on the hydrogen atom.</a:t>
            </a:r>
          </a:p>
          <a:p>
            <a:endParaRPr lang="en-US" sz="26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600" dirty="0" smtClean="0">
                <a:latin typeface="Times New Roman" panose="02020603050405020304" pitchFamily="18" charset="0"/>
                <a:cs typeface="Times New Roman" panose="02020603050405020304" pitchFamily="18" charset="0"/>
              </a:rPr>
              <a:t>Between any two stationary states of the hydrogen atom, the rates of absorption and stimulated emission are the same.</a:t>
            </a:r>
          </a:p>
          <a:p>
            <a:pPr marL="514350" indent="-514350">
              <a:buFont typeface="+mj-lt"/>
              <a:buAutoNum type="arabicParenR"/>
            </a:pPr>
            <a:r>
              <a:rPr lang="en-US" sz="2600" dirty="0" smtClean="0">
                <a:latin typeface="Times New Roman" panose="02020603050405020304" pitchFamily="18" charset="0"/>
                <a:cs typeface="Times New Roman" panose="02020603050405020304" pitchFamily="18" charset="0"/>
              </a:rPr>
              <a:t>If the electric dipole matrix element that connects the perturbation to the two unperturbed stationary states is zero, the probability of transition between those states is zero to lowest order in perturbation theory.</a:t>
            </a:r>
          </a:p>
          <a:p>
            <a:pPr marL="514350" indent="-514350">
              <a:buFont typeface="+mj-lt"/>
              <a:buAutoNum type="arabicParenR"/>
            </a:pPr>
            <a:r>
              <a:rPr lang="en-US" sz="2600" dirty="0" smtClean="0">
                <a:latin typeface="Times New Roman" panose="02020603050405020304" pitchFamily="18" charset="0"/>
                <a:cs typeface="Times New Roman" panose="02020603050405020304" pitchFamily="18" charset="0"/>
              </a:rPr>
              <a:t>The same dipole matrix element is involved in determining the rates of absorption, stimulated emission, and spontaneous emission between two unperturbed stationary states.</a:t>
            </a:r>
          </a:p>
          <a:p>
            <a:endParaRPr lang="en-US" sz="2600" dirty="0" smtClean="0">
              <a:latin typeface="Times New Roman" panose="02020603050405020304" pitchFamily="18" charset="0"/>
              <a:cs typeface="Times New Roman" panose="02020603050405020304" pitchFamily="18" charset="0"/>
            </a:endParaRPr>
          </a:p>
          <a:p>
            <a:pPr marL="514350" indent="-514350">
              <a:buAutoNum type="alphaUcPeriod"/>
            </a:pPr>
            <a:r>
              <a:rPr lang="en-US" sz="2600" dirty="0" smtClean="0">
                <a:latin typeface="Times New Roman" panose="02020603050405020304" pitchFamily="18" charset="0"/>
                <a:cs typeface="Times New Roman" panose="02020603050405020304" pitchFamily="18" charset="0"/>
              </a:rPr>
              <a:t>1 only  B.  1 and 2 only  C.  1 and 3 only  D.  2 and 3 only  </a:t>
            </a:r>
          </a:p>
          <a:p>
            <a:r>
              <a:rPr lang="en-US" sz="2600" dirty="0" smtClean="0">
                <a:solidFill>
                  <a:srgbClr val="FF0000"/>
                </a:solidFill>
                <a:latin typeface="Times New Roman" panose="02020603050405020304" pitchFamily="18" charset="0"/>
                <a:cs typeface="Times New Roman" panose="02020603050405020304" pitchFamily="18" charset="0"/>
              </a:rPr>
              <a:t>E.  All of the above.</a:t>
            </a:r>
          </a:p>
          <a:p>
            <a:endParaRPr lang="en-US" dirty="0"/>
          </a:p>
          <a:p>
            <a:endParaRPr lang="en-US" dirty="0"/>
          </a:p>
        </p:txBody>
      </p:sp>
    </p:spTree>
    <p:extLst>
      <p:ext uri="{BB962C8B-B14F-4D97-AF65-F5344CB8AC3E}">
        <p14:creationId xmlns:p14="http://schemas.microsoft.com/office/powerpoint/2010/main" val="58776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144000" cy="6740307"/>
              </a:xfrm>
              <a:prstGeom prst="rect">
                <a:avLst/>
              </a:prstGeom>
              <a:noFill/>
            </p:spPr>
            <p:txBody>
              <a:bodyPr wrap="square" rtlCol="0">
                <a:spAutoFit/>
              </a:bodyPr>
              <a:lstStyle/>
              <a:p>
                <a:pPr algn="ctr"/>
                <a:r>
                  <a:rPr lang="en-US" sz="2400" i="1" dirty="0" smtClean="0">
                    <a:latin typeface="Times New Roman" panose="02020603050405020304" pitchFamily="18" charset="0"/>
                    <a:cs typeface="Times New Roman" panose="02020603050405020304" pitchFamily="18" charset="0"/>
                  </a:rPr>
                  <a:t>QM2 Concept Test 14.4</a:t>
                </a:r>
              </a:p>
              <a:p>
                <a:r>
                  <a:rPr lang="en-US" sz="2400" dirty="0" smtClean="0">
                    <a:latin typeface="Times New Roman" panose="02020603050405020304" pitchFamily="18" charset="0"/>
                    <a:cs typeface="Times New Roman" panose="02020603050405020304" pitchFamily="18" charset="0"/>
                  </a:rPr>
                  <a:t>A two-level system has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particles in the lower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particles in the higher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The spontaneous emission causes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particles to leave the upper state per unit time where </a:t>
                </a:r>
                <a14:m>
                  <m:oMath xmlns:m="http://schemas.openxmlformats.org/officeDocument/2006/math">
                    <m:r>
                      <a:rPr lang="en-US" sz="2400" i="1" dirty="0"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is the spontaneous emission rate per particle.  The transition rates per particle for the stimulated emission,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and absorption,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are both proportional to the energy density of the electromagnetic field </a:t>
                </a:r>
                <a14:m>
                  <m:oMath xmlns:m="http://schemas.openxmlformats.org/officeDocument/2006/math">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Choose all of the following statements that are correct.</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400" dirty="0" smtClean="0">
                    <a:cs typeface="Times New Roman" panose="02020603050405020304" pitchFamily="18" charset="0"/>
                  </a:rPr>
                  <a:t> </a:t>
                </a:r>
                <a14:m>
                  <m:oMath xmlns:m="http://schemas.openxmlformats.org/officeDocument/2006/math">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is the average number of particles transitioning from a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to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by absorption per unit time.</a:t>
                </a:r>
              </a:p>
              <a:p>
                <a:pPr marL="457200" indent="-457200">
                  <a:buFont typeface="+mj-lt"/>
                  <a:buAutoNum type="arabicParenR"/>
                </a:pPr>
                <a:r>
                  <a:rPr lang="en-US" sz="2400" dirty="0" smtClean="0">
                    <a:cs typeface="Times New Roman" panose="02020603050405020304" pitchFamily="18" charset="0"/>
                  </a:rPr>
                  <a:t> </a:t>
                </a:r>
                <a14:m>
                  <m:oMath xmlns:m="http://schemas.openxmlformats.org/officeDocument/2006/math">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is the average number of the particles transitioning from a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to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by stimulated emission per unit time.</a:t>
                </a:r>
              </a:p>
              <a:p>
                <a:pPr marL="457200" indent="-457200">
                  <a:buFont typeface="+mj-lt"/>
                  <a:buAutoNum type="arabicParenR"/>
                </a:pPr>
                <a:r>
                  <a:rPr lang="en-US" sz="2400" dirty="0" smtClean="0">
                    <a:cs typeface="Times New Roman" panose="02020603050405020304" pitchFamily="18" charset="0"/>
                  </a:rPr>
                  <a:t> </a:t>
                </a:r>
                <a14:m>
                  <m:oMath xmlns:m="http://schemas.openxmlformats.org/officeDocument/2006/math">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when the system is in thermal equilibrium.</a:t>
                </a:r>
              </a:p>
              <a:p>
                <a:pPr marL="457200" indent="-457200">
                  <a:buAutoNum type="alphaUcPeriod"/>
                </a:pPr>
                <a:r>
                  <a:rPr lang="en-US" sz="2400" dirty="0" smtClean="0">
                    <a:latin typeface="Times New Roman" panose="02020603050405020304" pitchFamily="18" charset="0"/>
                    <a:cs typeface="Times New Roman" panose="02020603050405020304" pitchFamily="18" charset="0"/>
                  </a:rPr>
                  <a:t>1 only  </a:t>
                </a:r>
                <a:r>
                  <a:rPr lang="en-US" sz="2400" dirty="0" smtClean="0">
                    <a:solidFill>
                      <a:srgbClr val="FF0000"/>
                    </a:solidFill>
                    <a:latin typeface="Times New Roman" panose="02020603050405020304" pitchFamily="18" charset="0"/>
                    <a:cs typeface="Times New Roman" panose="02020603050405020304" pitchFamily="18" charset="0"/>
                  </a:rPr>
                  <a:t>B.  1 and 2 only  </a:t>
                </a:r>
                <a:r>
                  <a:rPr lang="en-US" sz="2400" dirty="0" smtClean="0">
                    <a:latin typeface="Times New Roman" panose="02020603050405020304" pitchFamily="18" charset="0"/>
                    <a:cs typeface="Times New Roman" panose="02020603050405020304" pitchFamily="18" charset="0"/>
                  </a:rPr>
                  <a:t>C.  1 and 3 only  D.  2 and 3 only  </a:t>
                </a:r>
              </a:p>
              <a:p>
                <a:r>
                  <a:rPr lang="en-US" sz="2400" dirty="0" smtClean="0">
                    <a:latin typeface="Times New Roman" panose="02020603050405020304" pitchFamily="18" charset="0"/>
                    <a:cs typeface="Times New Roman" panose="02020603050405020304" pitchFamily="18" charset="0"/>
                  </a:rPr>
                  <a:t>E.  All of the above</a:t>
                </a:r>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144000" cy="6740307"/>
              </a:xfrm>
              <a:prstGeom prst="rect">
                <a:avLst/>
              </a:prstGeom>
              <a:blipFill rotWithShape="1">
                <a:blip r:embed="rId2"/>
                <a:stretch>
                  <a:fillRect l="-1000" t="-723" r="-267" b="-1085"/>
                </a:stretch>
              </a:blipFill>
            </p:spPr>
            <p:txBody>
              <a:bodyPr/>
              <a:lstStyle/>
              <a:p>
                <a:r>
                  <a:rPr lang="en-US">
                    <a:noFill/>
                  </a:rPr>
                  <a:t> </a:t>
                </a:r>
              </a:p>
            </p:txBody>
          </p:sp>
        </mc:Fallback>
      </mc:AlternateContent>
    </p:spTree>
    <p:extLst>
      <p:ext uri="{BB962C8B-B14F-4D97-AF65-F5344CB8AC3E}">
        <p14:creationId xmlns:p14="http://schemas.microsoft.com/office/powerpoint/2010/main" val="112803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0"/>
                <a:ext cx="9144000" cy="7937814"/>
              </a:xfrm>
              <a:prstGeom prst="rect">
                <a:avLst/>
              </a:prstGeom>
              <a:noFill/>
            </p:spPr>
            <p:txBody>
              <a:bodyPr wrap="square" rtlCol="0">
                <a:spAutoFit/>
              </a:bodyPr>
              <a:lstStyle/>
              <a:p>
                <a:pPr algn="ctr"/>
                <a:r>
                  <a:rPr lang="en-US" sz="2400" i="1" dirty="0" smtClean="0">
                    <a:latin typeface="Times New Roman" panose="02020603050405020304" pitchFamily="18" charset="0"/>
                    <a:cs typeface="Times New Roman" panose="02020603050405020304" pitchFamily="18" charset="0"/>
                  </a:rPr>
                  <a:t>QM2 Concept Test 14.5</a:t>
                </a:r>
              </a:p>
              <a:p>
                <a:r>
                  <a:rPr lang="en-US" sz="2400" dirty="0" smtClean="0">
                    <a:latin typeface="Times New Roman" panose="02020603050405020304" pitchFamily="18" charset="0"/>
                    <a:cs typeface="Times New Roman" panose="02020603050405020304" pitchFamily="18" charset="0"/>
                  </a:rPr>
                  <a:t>A two-level system has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particles in the lower and  higher energy levels, respectively.  </a:t>
                </a:r>
                <a14:m>
                  <m:oMath xmlns:m="http://schemas.openxmlformats.org/officeDocument/2006/math">
                    <m:r>
                      <a:rPr lang="en-US" sz="2400" i="1" dirty="0"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is the spontaneous emission rate.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are the stimulated emission and absorption rates.  Which one of the following equations correctly represents the change in the particle number in the upper state per unit time,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oMath>
                </a14:m>
                <a:r>
                  <a:rPr lang="en-US" sz="2400"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m:t>
                        </m:r>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r>
                  <a:rPr lang="en-US" sz="2400" dirty="0" smtClean="0">
                    <a:latin typeface="Times New Roman" panose="02020603050405020304" pitchFamily="18" charset="0"/>
                    <a:cs typeface="Times New Roman" panose="02020603050405020304" pitchFamily="18" charset="0"/>
                  </a:rPr>
                  <a:t> </a:t>
                </a:r>
              </a:p>
              <a:p>
                <a:pPr marL="457200" indent="-457200">
                  <a:lnSpc>
                    <a:spcPct val="150000"/>
                  </a:lnSpc>
                  <a:buFont typeface="+mj-lt"/>
                  <a:buAutoNum type="alphaUcPeriod"/>
                </a:pPr>
                <a:r>
                  <a:rPr lang="en-US" sz="2400" dirty="0" smtClean="0">
                    <a:solidFill>
                      <a:srgbClr val="FF0000"/>
                    </a:solidFill>
                    <a:cs typeface="Times New Roman" panose="02020603050405020304" pitchFamily="18" charset="0"/>
                  </a:rPr>
                  <a:t> </a:t>
                </a:r>
                <a14:m>
                  <m:oMath xmlns:m="http://schemas.openxmlformats.org/officeDocument/2006/math">
                    <m:f>
                      <m:fPr>
                        <m:ctrlPr>
                          <a:rPr lang="en-US" sz="2400" i="1" smtClean="0">
                            <a:solidFill>
                              <a:srgbClr val="FF0000"/>
                            </a:solidFill>
                            <a:latin typeface="Cambria Math"/>
                            <a:cs typeface="Times New Roman" panose="02020603050405020304" pitchFamily="18" charset="0"/>
                          </a:rPr>
                        </m:ctrlPr>
                      </m:fPr>
                      <m:num>
                        <m:r>
                          <a:rPr lang="en-US" sz="2400" b="0" i="1" smtClean="0">
                            <a:solidFill>
                              <a:srgbClr val="FF0000"/>
                            </a:solidFill>
                            <a:latin typeface="Cambria Math"/>
                            <a:cs typeface="Times New Roman" panose="02020603050405020304" pitchFamily="18" charset="0"/>
                          </a:rPr>
                          <m:t>𝑑</m:t>
                        </m:r>
                        <m:sSub>
                          <m:sSubPr>
                            <m:ctrlPr>
                              <a:rPr lang="en-US" sz="2400" b="0" i="1" smtClean="0">
                                <a:solidFill>
                                  <a:srgbClr val="FF0000"/>
                                </a:solidFill>
                                <a:latin typeface="Cambria Math"/>
                                <a:cs typeface="Times New Roman" panose="02020603050405020304" pitchFamily="18" charset="0"/>
                              </a:rPr>
                            </m:ctrlPr>
                          </m:sSubPr>
                          <m:e>
                            <m:r>
                              <a:rPr lang="en-US" sz="2400" b="0" i="1" smtClean="0">
                                <a:solidFill>
                                  <a:srgbClr val="FF0000"/>
                                </a:solidFill>
                                <a:latin typeface="Cambria Math"/>
                                <a:cs typeface="Times New Roman" panose="02020603050405020304" pitchFamily="18" charset="0"/>
                              </a:rPr>
                              <m:t>𝑁</m:t>
                            </m:r>
                          </m:e>
                          <m:sub>
                            <m:r>
                              <a:rPr lang="en-US" sz="2400" b="0" i="1" smtClean="0">
                                <a:solidFill>
                                  <a:srgbClr val="FF0000"/>
                                </a:solidFill>
                                <a:latin typeface="Cambria Math"/>
                                <a:cs typeface="Times New Roman" panose="02020603050405020304" pitchFamily="18" charset="0"/>
                              </a:rPr>
                              <m:t>𝑏</m:t>
                            </m:r>
                          </m:sub>
                        </m:sSub>
                      </m:num>
                      <m:den>
                        <m:r>
                          <a:rPr lang="en-US" sz="2400" b="0" i="1" smtClean="0">
                            <a:solidFill>
                              <a:srgbClr val="FF0000"/>
                            </a:solidFill>
                            <a:latin typeface="Cambria Math"/>
                            <a:cs typeface="Times New Roman" panose="02020603050405020304" pitchFamily="18" charset="0"/>
                          </a:rPr>
                          <m:t>𝑑𝑡</m:t>
                        </m:r>
                      </m:den>
                    </m:f>
                    <m:r>
                      <a:rPr lang="en-US" sz="2400" b="0" i="1" smtClean="0">
                        <a:solidFill>
                          <a:srgbClr val="FF0000"/>
                        </a:solidFill>
                        <a:latin typeface="Cambria Math"/>
                        <a:cs typeface="Times New Roman" panose="02020603050405020304" pitchFamily="18" charset="0"/>
                      </a:rPr>
                      <m:t>=</m:t>
                    </m:r>
                    <m:sSub>
                      <m:sSubPr>
                        <m:ctrlPr>
                          <a:rPr lang="en-US" sz="2400" b="0" i="1" smtClean="0">
                            <a:solidFill>
                              <a:srgbClr val="FF0000"/>
                            </a:solidFill>
                            <a:latin typeface="Cambria Math"/>
                            <a:cs typeface="Times New Roman" panose="02020603050405020304" pitchFamily="18" charset="0"/>
                          </a:rPr>
                        </m:ctrlPr>
                      </m:sSubPr>
                      <m:e>
                        <m:r>
                          <a:rPr lang="en-US" sz="2400" b="0" i="1" smtClean="0">
                            <a:solidFill>
                              <a:srgbClr val="FF0000"/>
                            </a:solidFill>
                            <a:latin typeface="Cambria Math"/>
                            <a:cs typeface="Times New Roman" panose="02020603050405020304" pitchFamily="18" charset="0"/>
                          </a:rPr>
                          <m:t>−</m:t>
                        </m:r>
                        <m:r>
                          <a:rPr lang="en-US" sz="2400" b="0" i="1" smtClean="0">
                            <a:solidFill>
                              <a:srgbClr val="FF0000"/>
                            </a:solidFill>
                            <a:latin typeface="Cambria Math"/>
                            <a:cs typeface="Times New Roman" panose="02020603050405020304" pitchFamily="18" charset="0"/>
                          </a:rPr>
                          <m:t>𝑁</m:t>
                        </m:r>
                      </m:e>
                      <m:sub>
                        <m:r>
                          <a:rPr lang="en-US" sz="2400" b="0" i="1" smtClean="0">
                            <a:solidFill>
                              <a:srgbClr val="FF0000"/>
                            </a:solidFill>
                            <a:latin typeface="Cambria Math"/>
                            <a:cs typeface="Times New Roman" panose="02020603050405020304" pitchFamily="18" charset="0"/>
                          </a:rPr>
                          <m:t>𝑏</m:t>
                        </m:r>
                      </m:sub>
                    </m:sSub>
                    <m:r>
                      <a:rPr lang="en-US" sz="2400" b="0" i="1" smtClean="0">
                        <a:solidFill>
                          <a:srgbClr val="FF0000"/>
                        </a:solidFill>
                        <a:latin typeface="Cambria Math"/>
                        <a:cs typeface="Times New Roman" panose="02020603050405020304" pitchFamily="18" charset="0"/>
                      </a:rPr>
                      <m:t>𝐴</m:t>
                    </m:r>
                    <m:r>
                      <a:rPr lang="en-US" sz="2400" b="0" i="1" smtClean="0">
                        <a:solidFill>
                          <a:srgbClr val="FF0000"/>
                        </a:solidFill>
                        <a:latin typeface="Cambria Math"/>
                        <a:cs typeface="Times New Roman" panose="02020603050405020304" pitchFamily="18" charset="0"/>
                      </a:rPr>
                      <m:t>−</m:t>
                    </m:r>
                    <m:sSub>
                      <m:sSubPr>
                        <m:ctrlPr>
                          <a:rPr lang="en-US" sz="2400" i="1" smtClean="0">
                            <a:solidFill>
                              <a:srgbClr val="FF0000"/>
                            </a:solidFill>
                            <a:latin typeface="Cambria Math"/>
                            <a:cs typeface="Times New Roman" panose="02020603050405020304" pitchFamily="18" charset="0"/>
                          </a:rPr>
                        </m:ctrlPr>
                      </m:sSubPr>
                      <m:e>
                        <m:r>
                          <a:rPr lang="en-US" sz="2400" b="0" i="1" smtClean="0">
                            <a:solidFill>
                              <a:srgbClr val="FF0000"/>
                            </a:solidFill>
                            <a:latin typeface="Cambria Math"/>
                            <a:cs typeface="Times New Roman" panose="02020603050405020304" pitchFamily="18" charset="0"/>
                          </a:rPr>
                          <m:t>𝑁</m:t>
                        </m:r>
                      </m:e>
                      <m:sub>
                        <m:r>
                          <a:rPr lang="en-US" sz="2400" b="0" i="1" smtClean="0">
                            <a:solidFill>
                              <a:srgbClr val="FF0000"/>
                            </a:solidFill>
                            <a:latin typeface="Cambria Math"/>
                            <a:cs typeface="Times New Roman" panose="02020603050405020304" pitchFamily="18" charset="0"/>
                          </a:rPr>
                          <m:t>𝑏</m:t>
                        </m:r>
                      </m:sub>
                    </m:sSub>
                    <m:sSub>
                      <m:sSubPr>
                        <m:ctrlPr>
                          <a:rPr lang="en-US" sz="2400" i="1" smtClean="0">
                            <a:solidFill>
                              <a:srgbClr val="FF0000"/>
                            </a:solidFill>
                            <a:latin typeface="Cambria Math"/>
                            <a:cs typeface="Times New Roman" panose="02020603050405020304" pitchFamily="18" charset="0"/>
                          </a:rPr>
                        </m:ctrlPr>
                      </m:sSubPr>
                      <m:e>
                        <m:r>
                          <a:rPr lang="en-US" sz="2400" b="0" i="1" smtClean="0">
                            <a:solidFill>
                              <a:srgbClr val="FF0000"/>
                            </a:solidFill>
                            <a:latin typeface="Cambria Math"/>
                            <a:cs typeface="Times New Roman" panose="02020603050405020304" pitchFamily="18" charset="0"/>
                          </a:rPr>
                          <m:t>𝐵</m:t>
                        </m:r>
                      </m:e>
                      <m:sub>
                        <m:r>
                          <a:rPr lang="en-US" sz="2400" b="0" i="1" smtClean="0">
                            <a:solidFill>
                              <a:srgbClr val="FF0000"/>
                            </a:solidFill>
                            <a:latin typeface="Cambria Math"/>
                            <a:cs typeface="Times New Roman" panose="02020603050405020304" pitchFamily="18" charset="0"/>
                          </a:rPr>
                          <m:t>𝑏</m:t>
                        </m:r>
                        <m:r>
                          <a:rPr lang="en-US" sz="2400" b="0" i="1" smtClean="0">
                            <a:solidFill>
                              <a:srgbClr val="FF0000"/>
                            </a:solidFill>
                            <a:latin typeface="Cambria Math"/>
                            <a:ea typeface="Cambria Math"/>
                            <a:cs typeface="Times New Roman" panose="02020603050405020304" pitchFamily="18" charset="0"/>
                          </a:rPr>
                          <m:t>→</m:t>
                        </m:r>
                        <m:r>
                          <a:rPr lang="en-US" sz="2400" b="0" i="1" smtClean="0">
                            <a:solidFill>
                              <a:srgbClr val="FF0000"/>
                            </a:solidFill>
                            <a:latin typeface="Cambria Math"/>
                            <a:ea typeface="Cambria Math"/>
                            <a:cs typeface="Times New Roman" panose="02020603050405020304" pitchFamily="18" charset="0"/>
                          </a:rPr>
                          <m:t>𝑎</m:t>
                        </m:r>
                      </m:sub>
                    </m:sSub>
                    <m:r>
                      <a:rPr lang="en-US" sz="2400" i="1" smtClean="0">
                        <a:solidFill>
                          <a:srgbClr val="FF0000"/>
                        </a:solidFill>
                        <a:latin typeface="Cambria Math"/>
                        <a:ea typeface="Cambria Math"/>
                        <a:cs typeface="Times New Roman" panose="02020603050405020304" pitchFamily="18" charset="0"/>
                      </a:rPr>
                      <m:t>𝜌</m:t>
                    </m:r>
                    <m:d>
                      <m:dPr>
                        <m:ctrlPr>
                          <a:rPr lang="en-US" sz="2400" b="0" i="1" smtClean="0">
                            <a:solidFill>
                              <a:srgbClr val="FF0000"/>
                            </a:solidFill>
                            <a:latin typeface="Cambria Math"/>
                            <a:ea typeface="Cambria Math"/>
                            <a:cs typeface="Times New Roman" panose="02020603050405020304" pitchFamily="18" charset="0"/>
                          </a:rPr>
                        </m:ctrlPr>
                      </m:dPr>
                      <m:e>
                        <m:sSub>
                          <m:sSubPr>
                            <m:ctrlPr>
                              <a:rPr lang="en-US" sz="2400" b="0" i="1" smtClean="0">
                                <a:solidFill>
                                  <a:srgbClr val="FF0000"/>
                                </a:solidFill>
                                <a:latin typeface="Cambria Math"/>
                                <a:ea typeface="Cambria Math"/>
                                <a:cs typeface="Times New Roman" panose="02020603050405020304" pitchFamily="18" charset="0"/>
                              </a:rPr>
                            </m:ctrlPr>
                          </m:sSubPr>
                          <m:e>
                            <m:r>
                              <a:rPr lang="en-US" sz="2400" b="0" i="1" smtClean="0">
                                <a:solidFill>
                                  <a:srgbClr val="FF0000"/>
                                </a:solidFill>
                                <a:latin typeface="Cambria Math"/>
                                <a:ea typeface="Cambria Math"/>
                                <a:cs typeface="Times New Roman" panose="02020603050405020304" pitchFamily="18" charset="0"/>
                              </a:rPr>
                              <m:t>𝜔</m:t>
                            </m:r>
                          </m:e>
                          <m:sub>
                            <m:r>
                              <a:rPr lang="en-US" sz="2400" b="0" i="1" smtClean="0">
                                <a:solidFill>
                                  <a:srgbClr val="FF0000"/>
                                </a:solidFill>
                                <a:latin typeface="Cambria Math"/>
                                <a:ea typeface="Cambria Math"/>
                                <a:cs typeface="Times New Roman" panose="02020603050405020304" pitchFamily="18" charset="0"/>
                              </a:rPr>
                              <m:t>0</m:t>
                            </m:r>
                          </m:sub>
                        </m:sSub>
                      </m:e>
                    </m:d>
                    <m:r>
                      <a:rPr lang="en-US" sz="2400" b="0" i="1" smtClean="0">
                        <a:solidFill>
                          <a:srgbClr val="FF0000"/>
                        </a:solidFill>
                        <a:latin typeface="Cambria Math"/>
                        <a:ea typeface="Cambria Math"/>
                        <a:cs typeface="Times New Roman" panose="02020603050405020304" pitchFamily="18" charset="0"/>
                      </a:rPr>
                      <m:t>+</m:t>
                    </m:r>
                    <m:sSub>
                      <m:sSubPr>
                        <m:ctrlPr>
                          <a:rPr lang="en-US" sz="2400" i="1" smtClean="0">
                            <a:solidFill>
                              <a:srgbClr val="FF0000"/>
                            </a:solidFill>
                            <a:latin typeface="Cambria Math"/>
                            <a:cs typeface="Times New Roman" panose="02020603050405020304" pitchFamily="18" charset="0"/>
                          </a:rPr>
                        </m:ctrlPr>
                      </m:sSubPr>
                      <m:e>
                        <m:r>
                          <a:rPr lang="en-US" sz="2400" b="0" i="1" smtClean="0">
                            <a:solidFill>
                              <a:srgbClr val="FF0000"/>
                            </a:solidFill>
                            <a:latin typeface="Cambria Math"/>
                            <a:cs typeface="Times New Roman" panose="02020603050405020304" pitchFamily="18" charset="0"/>
                          </a:rPr>
                          <m:t>𝑁</m:t>
                        </m:r>
                      </m:e>
                      <m:sub>
                        <m:r>
                          <a:rPr lang="en-US" sz="2400" b="0" i="1" smtClean="0">
                            <a:solidFill>
                              <a:srgbClr val="FF0000"/>
                            </a:solidFill>
                            <a:latin typeface="Cambria Math"/>
                            <a:cs typeface="Times New Roman" panose="02020603050405020304" pitchFamily="18" charset="0"/>
                          </a:rPr>
                          <m:t>𝑎</m:t>
                        </m:r>
                      </m:sub>
                    </m:sSub>
                    <m:sSub>
                      <m:sSubPr>
                        <m:ctrlPr>
                          <a:rPr lang="en-US" sz="2400" i="1" smtClean="0">
                            <a:solidFill>
                              <a:srgbClr val="FF0000"/>
                            </a:solidFill>
                            <a:latin typeface="Cambria Math"/>
                            <a:cs typeface="Times New Roman" panose="02020603050405020304" pitchFamily="18" charset="0"/>
                          </a:rPr>
                        </m:ctrlPr>
                      </m:sSubPr>
                      <m:e>
                        <m:r>
                          <a:rPr lang="en-US" sz="2400" b="0" i="1" smtClean="0">
                            <a:solidFill>
                              <a:srgbClr val="FF0000"/>
                            </a:solidFill>
                            <a:latin typeface="Cambria Math"/>
                            <a:cs typeface="Times New Roman" panose="02020603050405020304" pitchFamily="18" charset="0"/>
                          </a:rPr>
                          <m:t>𝐵</m:t>
                        </m:r>
                      </m:e>
                      <m:sub>
                        <m:r>
                          <a:rPr lang="en-US" sz="2400" b="0" i="1" smtClean="0">
                            <a:solidFill>
                              <a:srgbClr val="FF0000"/>
                            </a:solidFill>
                            <a:latin typeface="Cambria Math"/>
                            <a:cs typeface="Times New Roman" panose="02020603050405020304" pitchFamily="18" charset="0"/>
                          </a:rPr>
                          <m:t>𝑎</m:t>
                        </m:r>
                        <m:r>
                          <a:rPr lang="en-US" sz="2400" b="0" i="1" smtClean="0">
                            <a:solidFill>
                              <a:srgbClr val="FF0000"/>
                            </a:solidFill>
                            <a:latin typeface="Cambria Math"/>
                            <a:ea typeface="Cambria Math"/>
                            <a:cs typeface="Times New Roman" panose="02020603050405020304" pitchFamily="18" charset="0"/>
                          </a:rPr>
                          <m:t>→</m:t>
                        </m:r>
                        <m:r>
                          <a:rPr lang="en-US" sz="2400" b="0" i="1" smtClean="0">
                            <a:solidFill>
                              <a:srgbClr val="FF0000"/>
                            </a:solidFill>
                            <a:latin typeface="Cambria Math"/>
                            <a:ea typeface="Cambria Math"/>
                            <a:cs typeface="Times New Roman" panose="02020603050405020304" pitchFamily="18" charset="0"/>
                          </a:rPr>
                          <m:t>𝑏</m:t>
                        </m:r>
                      </m:sub>
                    </m:sSub>
                    <m:r>
                      <a:rPr lang="en-US" sz="2400" i="1" smtClean="0">
                        <a:solidFill>
                          <a:srgbClr val="FF0000"/>
                        </a:solidFill>
                        <a:latin typeface="Cambria Math"/>
                        <a:ea typeface="Cambria Math"/>
                        <a:cs typeface="Times New Roman" panose="02020603050405020304" pitchFamily="18" charset="0"/>
                      </a:rPr>
                      <m:t>𝜌</m:t>
                    </m:r>
                    <m:r>
                      <a:rPr lang="en-US" sz="2400" b="0" i="1" smtClean="0">
                        <a:solidFill>
                          <a:srgbClr val="FF0000"/>
                        </a:solidFill>
                        <a:latin typeface="Cambria Math"/>
                        <a:ea typeface="Cambria Math"/>
                        <a:cs typeface="Times New Roman" panose="02020603050405020304" pitchFamily="18" charset="0"/>
                      </a:rPr>
                      <m:t>(</m:t>
                    </m:r>
                    <m:sSub>
                      <m:sSubPr>
                        <m:ctrlPr>
                          <a:rPr lang="en-US" sz="2400" b="0" i="1" smtClean="0">
                            <a:solidFill>
                              <a:srgbClr val="FF0000"/>
                            </a:solidFill>
                            <a:latin typeface="Cambria Math"/>
                            <a:ea typeface="Cambria Math"/>
                            <a:cs typeface="Times New Roman" panose="02020603050405020304" pitchFamily="18" charset="0"/>
                          </a:rPr>
                        </m:ctrlPr>
                      </m:sSubPr>
                      <m:e>
                        <m:r>
                          <a:rPr lang="en-US" sz="2400" b="0" i="1" smtClean="0">
                            <a:solidFill>
                              <a:srgbClr val="FF0000"/>
                            </a:solidFill>
                            <a:latin typeface="Cambria Math"/>
                            <a:ea typeface="Cambria Math"/>
                            <a:cs typeface="Times New Roman" panose="02020603050405020304" pitchFamily="18" charset="0"/>
                          </a:rPr>
                          <m:t>𝜔</m:t>
                        </m:r>
                      </m:e>
                      <m:sub>
                        <m:r>
                          <a:rPr lang="en-US" sz="2400" b="0" i="1" smtClean="0">
                            <a:solidFill>
                              <a:srgbClr val="FF0000"/>
                            </a:solidFill>
                            <a:latin typeface="Cambria Math"/>
                            <a:ea typeface="Cambria Math"/>
                            <a:cs typeface="Times New Roman" panose="02020603050405020304" pitchFamily="18" charset="0"/>
                          </a:rPr>
                          <m:t>0</m:t>
                        </m:r>
                      </m:sub>
                    </m:sSub>
                    <m:r>
                      <a:rPr lang="en-US" sz="2400" b="0" i="1" smtClean="0">
                        <a:solidFill>
                          <a:srgbClr val="FF0000"/>
                        </a:solidFill>
                        <a:latin typeface="Cambria Math"/>
                        <a:ea typeface="Cambria Math"/>
                        <a:cs typeface="Times New Roman" panose="02020603050405020304" pitchFamily="18" charset="0"/>
                      </a:rPr>
                      <m:t>)</m:t>
                    </m:r>
                  </m:oMath>
                </a14:m>
                <a:endParaRPr lang="en-US" sz="2400" dirty="0" smtClean="0">
                  <a:solidFill>
                    <a:srgbClr val="FF0000"/>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marL="457200" indent="-457200">
                  <a:lnSpc>
                    <a:spcPct val="150000"/>
                  </a:lnSpc>
                  <a:buFont typeface="+mj-lt"/>
                  <a:buAutoNum type="alphaUcPeriod"/>
                </a:pPr>
                <a:r>
                  <a:rPr lang="en-US" sz="2400" dirty="0" smtClean="0">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num>
                      <m:den>
                        <m:r>
                          <a:rPr lang="en-US" sz="2400" b="0" i="1" smtClean="0">
                            <a:latin typeface="Cambria Math"/>
                            <a:cs typeface="Times New Roman" panose="02020603050405020304" pitchFamily="18" charset="0"/>
                          </a:rPr>
                          <m:t>𝑑𝑡</m:t>
                        </m:r>
                      </m:den>
                    </m:f>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m:t>
                        </m:r>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𝐴</m:t>
                    </m:r>
                    <m:r>
                      <a:rPr lang="en-US" sz="2400" b="0" i="1" smtClean="0">
                        <a:latin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𝑏</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𝑎</m:t>
                        </m:r>
                      </m:sub>
                    </m:sSub>
                    <m:r>
                      <a:rPr lang="en-US" sz="2400" i="1" smtClean="0">
                        <a:latin typeface="Cambria Math"/>
                        <a:ea typeface="Cambria Math"/>
                        <a:cs typeface="Times New Roman" panose="02020603050405020304" pitchFamily="18" charset="0"/>
                      </a:rPr>
                      <m:t>𝜌</m:t>
                    </m:r>
                    <m:d>
                      <m:dPr>
                        <m:ctrlPr>
                          <a:rPr lang="en-US" sz="2400" b="0" i="1" smtClean="0">
                            <a:latin typeface="Cambria Math"/>
                            <a:ea typeface="Cambria Math"/>
                            <a:cs typeface="Times New Roman" panose="02020603050405020304" pitchFamily="18" charset="0"/>
                          </a:rPr>
                        </m:ctrlPr>
                      </m:dPr>
                      <m:e>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e>
                    </m:d>
                    <m:r>
                      <a:rPr lang="en-US" sz="2400" b="0" i="1" smtClean="0">
                        <a:latin typeface="Cambria Math"/>
                        <a:ea typeface="Cambria Math"/>
                        <a:cs typeface="Times New Roman" panose="02020603050405020304" pitchFamily="18" charset="0"/>
                      </a:rPr>
                      <m:t>−</m:t>
                    </m:r>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sub>
                    </m:sSub>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𝐵</m:t>
                        </m:r>
                      </m:e>
                      <m:sub>
                        <m:r>
                          <a:rPr lang="en-US" sz="2400" b="0" i="1" smtClean="0">
                            <a:latin typeface="Cambria Math"/>
                            <a:cs typeface="Times New Roman" panose="02020603050405020304" pitchFamily="18" charset="0"/>
                          </a:rPr>
                          <m:t>𝑎</m:t>
                        </m:r>
                        <m:r>
                          <a:rPr lang="en-US" sz="2400" b="0" i="1" smtClean="0">
                            <a:latin typeface="Cambria Math"/>
                            <a:ea typeface="Cambria Math"/>
                            <a:cs typeface="Times New Roman" panose="02020603050405020304" pitchFamily="18" charset="0"/>
                          </a:rPr>
                          <m:t>→</m:t>
                        </m:r>
                        <m:r>
                          <a:rPr lang="en-US" sz="2400" b="0" i="1" smtClean="0">
                            <a:latin typeface="Cambria Math"/>
                            <a:ea typeface="Cambria Math"/>
                            <a:cs typeface="Times New Roman" panose="02020603050405020304" pitchFamily="18" charset="0"/>
                          </a:rPr>
                          <m:t>𝑏</m:t>
                        </m:r>
                      </m:sub>
                    </m:sSub>
                    <m:r>
                      <a:rPr lang="en-US" sz="2400" i="1" smtClean="0">
                        <a:latin typeface="Cambria Math"/>
                        <a:ea typeface="Cambria Math"/>
                        <a:cs typeface="Times New Roman" panose="02020603050405020304" pitchFamily="18" charset="0"/>
                      </a:rPr>
                      <m:t>𝜌</m:t>
                    </m:r>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𝜔</m:t>
                        </m:r>
                      </m:e>
                      <m:sub>
                        <m:r>
                          <a:rPr lang="en-US" sz="2400" b="0" i="1" smtClean="0">
                            <a:latin typeface="Cambria Math"/>
                            <a:ea typeface="Cambria Math"/>
                            <a:cs typeface="Times New Roman" panose="02020603050405020304" pitchFamily="18" charset="0"/>
                          </a:rPr>
                          <m:t>0</m:t>
                        </m:r>
                      </m:sub>
                    </m:sSub>
                    <m:r>
                      <a:rPr lang="en-US" sz="2400" b="0" i="1" smtClean="0">
                        <a:latin typeface="Cambria Math"/>
                        <a:ea typeface="Cambria Math"/>
                        <a:cs typeface="Times New Roman" panose="02020603050405020304" pitchFamily="18" charset="0"/>
                      </a:rPr>
                      <m:t>)</m:t>
                    </m:r>
                  </m:oMath>
                </a14:m>
                <a:endParaRPr lang="en-US" sz="2400" dirty="0" smtClean="0">
                  <a:latin typeface="Times New Roman" panose="02020603050405020304" pitchFamily="18" charset="0"/>
                  <a:cs typeface="Times New Roman" panose="02020603050405020304" pitchFamily="18" charset="0"/>
                </a:endParaRPr>
              </a:p>
              <a:p>
                <a:pPr marL="457200" indent="-457200">
                  <a:buFont typeface="+mj-lt"/>
                  <a:buAutoNum type="alphaUcPeriod"/>
                </a:pPr>
                <a:endParaRPr lang="en-US" sz="2400" dirty="0" smtClean="0">
                  <a:latin typeface="Times New Roman" panose="02020603050405020304" pitchFamily="18" charset="0"/>
                  <a:cs typeface="Times New Roman" panose="02020603050405020304" pitchFamily="18" charset="0"/>
                </a:endParaRPr>
              </a:p>
              <a:p>
                <a:pPr marL="457200" indent="-457200">
                  <a:buFont typeface="+mj-lt"/>
                  <a:buAutoNum type="alphaUcPeriod"/>
                </a:pPr>
                <a:endParaRPr lang="en-US" sz="2400" dirty="0" smtClean="0">
                  <a:latin typeface="Times New Roman" panose="02020603050405020304" pitchFamily="18" charset="0"/>
                  <a:cs typeface="Times New Roman" panose="02020603050405020304" pitchFamily="18" charset="0"/>
                </a:endParaRPr>
              </a:p>
              <a:p>
                <a:pPr marL="457200" indent="-457200">
                  <a:buFont typeface="+mj-lt"/>
                  <a:buAutoNum type="alphaUcPeriod"/>
                </a:pPr>
                <a:endParaRPr lang="en-US" sz="2400" dirty="0" smtClean="0">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0" y="0"/>
                <a:ext cx="9144000" cy="7937814"/>
              </a:xfrm>
              <a:prstGeom prst="rect">
                <a:avLst/>
              </a:prstGeom>
              <a:blipFill rotWithShape="1">
                <a:blip r:embed="rId2"/>
                <a:stretch>
                  <a:fillRect l="-1000" t="-614" r="-800"/>
                </a:stretch>
              </a:blipFill>
            </p:spPr>
            <p:txBody>
              <a:bodyPr/>
              <a:lstStyle/>
              <a:p>
                <a:r>
                  <a:rPr lang="en-US">
                    <a:noFill/>
                  </a:rPr>
                  <a:t> </a:t>
                </a:r>
              </a:p>
            </p:txBody>
          </p:sp>
        </mc:Fallback>
      </mc:AlternateContent>
    </p:spTree>
    <p:extLst>
      <p:ext uri="{BB962C8B-B14F-4D97-AF65-F5344CB8AC3E}">
        <p14:creationId xmlns:p14="http://schemas.microsoft.com/office/powerpoint/2010/main" val="188180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p:cNvSpPr txBox="1"/>
              <p:nvPr/>
            </p:nvSpPr>
            <p:spPr>
              <a:xfrm>
                <a:off x="0" y="0"/>
                <a:ext cx="9144000" cy="6986528"/>
              </a:xfrm>
              <a:prstGeom prst="rect">
                <a:avLst/>
              </a:prstGeom>
              <a:noFill/>
            </p:spPr>
            <p:txBody>
              <a:bodyPr wrap="square" rtlCol="0">
                <a:spAutoFit/>
              </a:bodyPr>
              <a:lstStyle/>
              <a:p>
                <a:pPr algn="ctr"/>
                <a:r>
                  <a:rPr lang="en-US" sz="2800" i="1" dirty="0" smtClean="0">
                    <a:latin typeface="Times New Roman" panose="02020603050405020304" pitchFamily="18" charset="0"/>
                    <a:cs typeface="Times New Roman" panose="02020603050405020304" pitchFamily="18" charset="0"/>
                  </a:rPr>
                  <a:t>QM2 Concept Test 14.6</a:t>
                </a:r>
              </a:p>
              <a:p>
                <a:pPr algn="ctr"/>
                <a:endParaRPr lang="en-US" sz="2800" i="1"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Choose all of the following statements that are correct about an isolated </a:t>
                </a:r>
                <a:r>
                  <a:rPr lang="en-US" sz="2800" dirty="0" smtClean="0">
                    <a:latin typeface="Times New Roman" panose="02020603050405020304" pitchFamily="18" charset="0"/>
                    <a:cs typeface="Times New Roman" panose="02020603050405020304" pitchFamily="18" charset="0"/>
                  </a:rPr>
                  <a:t>(not exposed to electromagnetic radiation in the frequency range relevant for transition) two-level </a:t>
                </a:r>
                <a:r>
                  <a:rPr lang="en-US" sz="2800" dirty="0" smtClean="0">
                    <a:latin typeface="Times New Roman" panose="02020603050405020304" pitchFamily="18" charset="0"/>
                    <a:cs typeface="Times New Roman" panose="02020603050405020304" pitchFamily="18" charset="0"/>
                  </a:rPr>
                  <a:t>system with </a:t>
                </a:r>
                <a14:m>
                  <m:oMath xmlns:m="http://schemas.openxmlformats.org/officeDocument/2006/math">
                    <m:sSub>
                      <m:sSubPr>
                        <m:ctrlPr>
                          <a:rPr lang="en-US" sz="280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𝑎</m:t>
                        </m:r>
                      </m:sub>
                    </m:sSub>
                  </m:oMath>
                </a14:m>
                <a:r>
                  <a:rPr lang="en-US" sz="2800" dirty="0" smtClean="0">
                    <a:latin typeface="Times New Roman" panose="02020603050405020304" pitchFamily="18" charset="0"/>
                    <a:cs typeface="Times New Roman" panose="02020603050405020304" pitchFamily="18" charset="0"/>
                  </a:rPr>
                  <a:t> particles on average in the lower energy state and </a:t>
                </a:r>
                <a14:m>
                  <m:oMath xmlns:m="http://schemas.openxmlformats.org/officeDocument/2006/math">
                    <m:sSub>
                      <m:sSubPr>
                        <m:ctrlPr>
                          <a:rPr lang="en-US" sz="280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𝑏</m:t>
                        </m:r>
                      </m:sub>
                    </m:sSub>
                  </m:oMath>
                </a14:m>
                <a:r>
                  <a:rPr lang="en-US" sz="2800" dirty="0" smtClean="0">
                    <a:latin typeface="Times New Roman" panose="02020603050405020304" pitchFamily="18" charset="0"/>
                    <a:cs typeface="Times New Roman" panose="02020603050405020304" pitchFamily="18" charset="0"/>
                  </a:rPr>
                  <a:t> particles on average in the higher energy </a:t>
                </a:r>
                <a:r>
                  <a:rPr lang="en-US" sz="2800" dirty="0" smtClean="0">
                    <a:latin typeface="Times New Roman" panose="02020603050405020304" pitchFamily="18" charset="0"/>
                    <a:cs typeface="Times New Roman" panose="02020603050405020304" pitchFamily="18" charset="0"/>
                  </a:rPr>
                  <a:t>state.  </a:t>
                </a:r>
                <a:r>
                  <a:rPr lang="en-US" sz="2800" dirty="0" smtClean="0">
                    <a:latin typeface="Times New Roman" panose="02020603050405020304" pitchFamily="18" charset="0"/>
                    <a:cs typeface="Times New Roman" panose="02020603050405020304" pitchFamily="18" charset="0"/>
                  </a:rPr>
                  <a:t>The transition rate for spontaneous emission is </a:t>
                </a:r>
                <a14:m>
                  <m:oMath xmlns:m="http://schemas.openxmlformats.org/officeDocument/2006/math">
                    <m:r>
                      <a:rPr lang="en-US" sz="2800" i="1" dirty="0" smtClean="0">
                        <a:latin typeface="Cambria Math"/>
                        <a:cs typeface="Times New Roman" panose="02020603050405020304" pitchFamily="18" charset="0"/>
                      </a:rPr>
                      <m:t>𝐴</m:t>
                    </m:r>
                  </m:oMath>
                </a14:m>
                <a:r>
                  <a:rPr lang="en-US" sz="2800" dirty="0" smtClean="0">
                    <a:latin typeface="Times New Roman" panose="02020603050405020304" pitchFamily="18" charset="0"/>
                    <a:cs typeface="Times New Roman" panose="02020603050405020304" pitchFamily="18" charset="0"/>
                  </a:rPr>
                  <a:t> per particle. </a:t>
                </a:r>
              </a:p>
              <a:p>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b="0" dirty="0" smtClean="0">
                    <a:cs typeface="Times New Roman" panose="02020603050405020304" pitchFamily="18" charset="0"/>
                  </a:rPr>
                  <a:t> </a:t>
                </a:r>
                <a14:m>
                  <m:oMath xmlns:m="http://schemas.openxmlformats.org/officeDocument/2006/math">
                    <m:r>
                      <a:rPr lang="en-US" sz="2800" b="0" i="1" smtClean="0">
                        <a:latin typeface="Cambria Math"/>
                        <a:cs typeface="Times New Roman" panose="02020603050405020304" pitchFamily="18" charset="0"/>
                      </a:rPr>
                      <m:t>𝑑</m:t>
                    </m:r>
                    <m:sSub>
                      <m:sSubPr>
                        <m:ctrlPr>
                          <a:rPr lang="en-US" sz="2800" b="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𝑏</m:t>
                        </m:r>
                      </m:sub>
                    </m:sSub>
                    <m:r>
                      <a:rPr lang="en-US" sz="2800" b="0" i="1" smtClean="0">
                        <a:latin typeface="Cambria Math"/>
                        <a:cs typeface="Times New Roman" panose="02020603050405020304" pitchFamily="18" charset="0"/>
                      </a:rPr>
                      <m:t>=−</m:t>
                    </m:r>
                    <m:r>
                      <a:rPr lang="en-US" sz="2800" b="0" i="1" smtClean="0">
                        <a:latin typeface="Cambria Math"/>
                        <a:cs typeface="Times New Roman" panose="02020603050405020304" pitchFamily="18" charset="0"/>
                      </a:rPr>
                      <m:t>𝐴</m:t>
                    </m:r>
                    <m:sSub>
                      <m:sSubPr>
                        <m:ctrlPr>
                          <a:rPr lang="en-US" sz="2800" b="0" i="1" smtClean="0">
                            <a:latin typeface="Cambria Math"/>
                            <a:cs typeface="Times New Roman" panose="02020603050405020304" pitchFamily="18" charset="0"/>
                          </a:rPr>
                        </m:ctrlPr>
                      </m:sSubPr>
                      <m:e>
                        <m:r>
                          <a:rPr lang="en-US" sz="2800" b="0" i="1" smtClean="0">
                            <a:latin typeface="Cambria Math"/>
                            <a:cs typeface="Times New Roman" panose="02020603050405020304" pitchFamily="18" charset="0"/>
                          </a:rPr>
                          <m:t>𝑁</m:t>
                        </m:r>
                      </m:e>
                      <m:sub>
                        <m:r>
                          <a:rPr lang="en-US" sz="2800" b="0" i="1" smtClean="0">
                            <a:latin typeface="Cambria Math"/>
                            <a:cs typeface="Times New Roman" panose="02020603050405020304" pitchFamily="18" charset="0"/>
                          </a:rPr>
                          <m:t>𝑏</m:t>
                        </m:r>
                      </m:sub>
                    </m:sSub>
                    <m:r>
                      <a:rPr lang="en-US" sz="2800" b="0" i="1" smtClean="0">
                        <a:latin typeface="Cambria Math"/>
                        <a:cs typeface="Times New Roman" panose="02020603050405020304" pitchFamily="18" charset="0"/>
                      </a:rPr>
                      <m:t>𝑑𝑡</m:t>
                    </m:r>
                  </m:oMath>
                </a14:m>
                <a:endParaRPr lang="en-US" sz="2800" dirty="0" smtClean="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stimulated emission rate </a:t>
                </a:r>
                <a:r>
                  <a:rPr lang="en-US" sz="2800" dirty="0" smtClean="0">
                    <a:latin typeface="Times New Roman" panose="02020603050405020304" pitchFamily="18" charset="0"/>
                    <a:cs typeface="Times New Roman" panose="02020603050405020304" pitchFamily="18" charset="0"/>
                  </a:rPr>
                  <a:t>is negligible.</a:t>
                </a:r>
                <a:endParaRPr lang="en-US" sz="2800" dirty="0" smtClean="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800" dirty="0" smtClean="0">
                    <a:latin typeface="Times New Roman" panose="02020603050405020304" pitchFamily="18" charset="0"/>
                    <a:cs typeface="Times New Roman" panose="02020603050405020304" pitchFamily="18" charset="0"/>
                  </a:rPr>
                  <a:t>The number of particles remaining in the upper state will decrease exponentially with time.</a:t>
                </a:r>
              </a:p>
              <a:p>
                <a:pPr marL="457200" indent="-457200">
                  <a:buFont typeface="+mj-lt"/>
                  <a:buAutoNum type="arabicParenR"/>
                </a:pP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  1 only   B.  2 only  C.  1 and 3 only  D.  2 and 3 only  </a:t>
                </a:r>
                <a:r>
                  <a:rPr lang="en-US" sz="2800" dirty="0" smtClean="0">
                    <a:solidFill>
                      <a:srgbClr val="FF0000"/>
                    </a:solidFill>
                    <a:latin typeface="Times New Roman" panose="02020603050405020304" pitchFamily="18" charset="0"/>
                    <a:cs typeface="Times New Roman" panose="02020603050405020304" pitchFamily="18" charset="0"/>
                  </a:rPr>
                  <a:t>E.  All of the above.</a:t>
                </a:r>
                <a:endParaRPr lang="en-US" sz="2800" dirty="0">
                  <a:solidFill>
                    <a:srgbClr val="FF0000"/>
                  </a:solidFill>
                  <a:latin typeface="Times New Roman" panose="02020603050405020304" pitchFamily="18" charset="0"/>
                  <a:cs typeface="Times New Roman" panose="02020603050405020304" pitchFamily="18"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0" y="0"/>
                <a:ext cx="9144000" cy="6986528"/>
              </a:xfrm>
              <a:prstGeom prst="rect">
                <a:avLst/>
              </a:prstGeom>
              <a:blipFill rotWithShape="1">
                <a:blip r:embed="rId2"/>
                <a:stretch>
                  <a:fillRect l="-1333" t="-873" r="-667" b="-1483"/>
                </a:stretch>
              </a:blipFill>
            </p:spPr>
            <p:txBody>
              <a:bodyPr/>
              <a:lstStyle/>
              <a:p>
                <a:r>
                  <a:rPr lang="en-US">
                    <a:noFill/>
                  </a:rPr>
                  <a:t> </a:t>
                </a:r>
              </a:p>
            </p:txBody>
          </p:sp>
        </mc:Fallback>
      </mc:AlternateContent>
    </p:spTree>
    <p:extLst>
      <p:ext uri="{BB962C8B-B14F-4D97-AF65-F5344CB8AC3E}">
        <p14:creationId xmlns:p14="http://schemas.microsoft.com/office/powerpoint/2010/main" val="90361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0" y="0"/>
                <a:ext cx="9144000" cy="6721199"/>
              </a:xfrm>
              <a:prstGeom prst="rect">
                <a:avLst/>
              </a:prstGeom>
              <a:noFill/>
            </p:spPr>
            <p:txBody>
              <a:bodyPr wrap="square" rtlCol="0">
                <a:spAutoFit/>
              </a:bodyPr>
              <a:lstStyle/>
              <a:p>
                <a:pPr algn="ctr"/>
                <a:r>
                  <a:rPr lang="en-US" sz="2400" i="1" dirty="0" smtClean="0">
                    <a:latin typeface="Times New Roman" panose="02020603050405020304" pitchFamily="18" charset="0"/>
                    <a:cs typeface="Times New Roman" panose="02020603050405020304" pitchFamily="18" charset="0"/>
                  </a:rPr>
                  <a:t>QM2 Concept Test 14.7</a:t>
                </a:r>
              </a:p>
              <a:p>
                <a:r>
                  <a:rPr lang="en-US" sz="2400" dirty="0" smtClean="0">
                    <a:latin typeface="Times New Roman" panose="02020603050405020304" pitchFamily="18" charset="0"/>
                    <a:cs typeface="Times New Roman" panose="02020603050405020304" pitchFamily="18" charset="0"/>
                  </a:rPr>
                  <a:t>For a two-level system, the lifetime of the upper state with energy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𝐸</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is </a:t>
                </a:r>
                <a14:m>
                  <m:oMath xmlns:m="http://schemas.openxmlformats.org/officeDocument/2006/math">
                    <m:r>
                      <a:rPr lang="en-US" sz="2400" i="1" smtClean="0">
                        <a:latin typeface="Cambria Math"/>
                        <a:ea typeface="Cambria Math"/>
                        <a:cs typeface="Times New Roman" panose="02020603050405020304" pitchFamily="18" charset="0"/>
                      </a:rPr>
                      <m:t>𝜏</m:t>
                    </m:r>
                    <m:r>
                      <a:rPr lang="en-US" sz="2400" b="0" i="1" smtClean="0">
                        <a:latin typeface="Cambria Math"/>
                        <a:ea typeface="Cambria Math"/>
                        <a:cs typeface="Times New Roman" panose="02020603050405020304" pitchFamily="18" charset="0"/>
                      </a:rPr>
                      <m:t>=</m:t>
                    </m:r>
                    <m:f>
                      <m:fPr>
                        <m:ctrlPr>
                          <a:rPr lang="en-US" sz="2400" b="0" i="1" smtClean="0">
                            <a:latin typeface="Cambria Math"/>
                            <a:ea typeface="Cambria Math"/>
                            <a:cs typeface="Times New Roman" panose="02020603050405020304" pitchFamily="18" charset="0"/>
                          </a:rPr>
                        </m:ctrlPr>
                      </m:fPr>
                      <m:num>
                        <m:r>
                          <a:rPr lang="en-US" sz="2400" b="0" i="1" smtClean="0">
                            <a:latin typeface="Cambria Math"/>
                            <a:ea typeface="Cambria Math"/>
                            <a:cs typeface="Times New Roman" panose="02020603050405020304" pitchFamily="18" charset="0"/>
                          </a:rPr>
                          <m:t>1</m:t>
                        </m:r>
                      </m:num>
                      <m:den>
                        <m:r>
                          <a:rPr lang="en-US" sz="2400" b="0" i="1" smtClean="0">
                            <a:latin typeface="Cambria Math"/>
                            <a:ea typeface="Cambria Math"/>
                            <a:cs typeface="Times New Roman" panose="02020603050405020304" pitchFamily="18" charset="0"/>
                          </a:rPr>
                          <m:t>𝐴</m:t>
                        </m:r>
                      </m:den>
                    </m:f>
                  </m:oMath>
                </a14:m>
                <a:r>
                  <a:rPr lang="en-US" sz="2400" dirty="0" smtClean="0">
                    <a:latin typeface="Times New Roman" panose="02020603050405020304" pitchFamily="18" charset="0"/>
                    <a:cs typeface="Times New Roman" panose="02020603050405020304" pitchFamily="18" charset="0"/>
                  </a:rPr>
                  <a:t>, where </a:t>
                </a:r>
                <a14:m>
                  <m:oMath xmlns:m="http://schemas.openxmlformats.org/officeDocument/2006/math">
                    <m:r>
                      <a:rPr lang="en-US" sz="2400" i="1" dirty="0" smtClean="0">
                        <a:latin typeface="Cambria Math"/>
                        <a:cs typeface="Times New Roman" panose="02020603050405020304" pitchFamily="18" charset="0"/>
                      </a:rPr>
                      <m:t>𝐴</m:t>
                    </m:r>
                  </m:oMath>
                </a14:m>
                <a:r>
                  <a:rPr lang="en-US" sz="2400" dirty="0" smtClean="0">
                    <a:latin typeface="Times New Roman" panose="02020603050405020304" pitchFamily="18" charset="0"/>
                    <a:cs typeface="Times New Roman" panose="02020603050405020304" pitchFamily="18" charset="0"/>
                  </a:rPr>
                  <a:t> is the spontaneous emission rate per particle.  Suppose a three-level isolated system has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1</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2</m:t>
                        </m:r>
                      </m:sub>
                    </m:sSub>
                  </m:oMath>
                </a14:m>
                <a:r>
                  <a:rPr lang="en-US" sz="2400" dirty="0" smtClean="0">
                    <a:latin typeface="Times New Roman" panose="02020603050405020304" pitchFamily="18" charset="0"/>
                    <a:cs typeface="Times New Roman" panose="02020603050405020304" pitchFamily="18" charset="0"/>
                  </a:rPr>
                  <a:t> as the spontaneous emission rates per particle to the two lower states from the uppermost state with </a:t>
                </a:r>
                <a14:m>
                  <m:oMath xmlns:m="http://schemas.openxmlformats.org/officeDocument/2006/math">
                    <m:sSub>
                      <m:sSubPr>
                        <m:ctrlPr>
                          <a:rPr lang="en-US" sz="240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oMath>
                </a14:m>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particles.  </a:t>
                </a:r>
                <a:r>
                  <a:rPr lang="en-US" sz="2400" dirty="0" smtClean="0">
                    <a:latin typeface="Times New Roman" panose="02020603050405020304" pitchFamily="18" charset="0"/>
                    <a:cs typeface="Times New Roman" panose="02020603050405020304" pitchFamily="18" charset="0"/>
                  </a:rPr>
                  <a:t>Choose all of the following statements that are </a:t>
                </a:r>
                <a:r>
                  <a:rPr lang="en-US" sz="2400" dirty="0" smtClean="0">
                    <a:latin typeface="Times New Roman" panose="02020603050405020304" pitchFamily="18" charset="0"/>
                    <a:cs typeface="Times New Roman" panose="02020603050405020304" pitchFamily="18" charset="0"/>
                  </a:rPr>
                  <a:t>correct ignoring absorption and stimulated emission.</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en-US" sz="2400" b="0" dirty="0" smtClean="0">
                    <a:cs typeface="Times New Roman" panose="02020603050405020304" pitchFamily="18" charset="0"/>
                  </a:rPr>
                  <a:t> </a:t>
                </a:r>
                <a14:m>
                  <m:oMath xmlns:m="http://schemas.openxmlformats.org/officeDocument/2006/math">
                    <m:r>
                      <a:rPr lang="en-US" sz="2400" b="0" i="1" smtClean="0">
                        <a:latin typeface="Cambria Math"/>
                        <a:cs typeface="Times New Roman" panose="02020603050405020304" pitchFamily="18" charset="0"/>
                      </a:rPr>
                      <m:t>𝑑</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𝑏</m:t>
                        </m:r>
                      </m:sub>
                    </m:sSub>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1</m:t>
                        </m:r>
                      </m:sub>
                    </m:sSub>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1</m:t>
                        </m:r>
                      </m:sub>
                    </m:sSub>
                    <m:r>
                      <a:rPr lang="en-US" sz="2400" b="0" i="1" smtClean="0">
                        <a:latin typeface="Cambria Math"/>
                        <a:cs typeface="Times New Roman" panose="02020603050405020304" pitchFamily="18" charset="0"/>
                      </a:rPr>
                      <m:t>𝑑𝑡</m:t>
                    </m:r>
                    <m:r>
                      <a:rPr lang="en-US" sz="2400" b="0" i="1" smtClean="0">
                        <a:latin typeface="Cambria Math"/>
                        <a:cs typeface="Times New Roman" panose="02020603050405020304" pitchFamily="18" charset="0"/>
                      </a:rPr>
                      <m:t>−</m:t>
                    </m:r>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𝐴</m:t>
                        </m:r>
                      </m:e>
                      <m:sub>
                        <m:r>
                          <a:rPr lang="en-US" sz="2400" b="0" i="1" smtClean="0">
                            <a:latin typeface="Cambria Math"/>
                            <a:cs typeface="Times New Roman" panose="02020603050405020304" pitchFamily="18" charset="0"/>
                          </a:rPr>
                          <m:t>2</m:t>
                        </m:r>
                      </m:sub>
                    </m:sSub>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2</m:t>
                        </m:r>
                      </m:sub>
                    </m:sSub>
                    <m:r>
                      <a:rPr lang="en-US" sz="2400" b="0" i="1" smtClean="0">
                        <a:latin typeface="Cambria Math"/>
                        <a:cs typeface="Times New Roman" panose="02020603050405020304" pitchFamily="18" charset="0"/>
                      </a:rPr>
                      <m:t>𝑑𝑡</m:t>
                    </m:r>
                  </m:oMath>
                </a14:m>
                <a:r>
                  <a:rPr lang="en-US" sz="2400" dirty="0" smtClean="0">
                    <a:latin typeface="Times New Roman" panose="02020603050405020304" pitchFamily="18" charset="0"/>
                    <a:cs typeface="Times New Roman" panose="02020603050405020304" pitchFamily="18" charset="0"/>
                  </a:rPr>
                  <a:t> where </a:t>
                </a:r>
                <a14:m>
                  <m:oMath xmlns:m="http://schemas.openxmlformats.org/officeDocument/2006/math">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1</m:t>
                        </m:r>
                      </m:sub>
                    </m:sSub>
                  </m:oMath>
                </a14:m>
                <a:r>
                  <a:rPr lang="en-US" sz="2400" dirty="0" smtClean="0">
                    <a:latin typeface="Times New Roman" panose="02020603050405020304" pitchFamily="18" charset="0"/>
                    <a:cs typeface="Times New Roman" panose="02020603050405020304" pitchFamily="18" charset="0"/>
                  </a:rPr>
                  <a:t> and </a:t>
                </a:r>
                <a14:m>
                  <m:oMath xmlns:m="http://schemas.openxmlformats.org/officeDocument/2006/math">
                    <m:sSub>
                      <m:sSubPr>
                        <m:ctrlPr>
                          <a:rPr lang="en-US" sz="2400" b="0" i="1" smtClean="0">
                            <a:latin typeface="Cambria Math"/>
                            <a:cs typeface="Times New Roman" panose="02020603050405020304" pitchFamily="18" charset="0"/>
                          </a:rPr>
                        </m:ctrlPr>
                      </m:sSubPr>
                      <m:e>
                        <m:r>
                          <a:rPr lang="en-US" sz="2400" b="0" i="1" smtClean="0">
                            <a:latin typeface="Cambria Math"/>
                            <a:cs typeface="Times New Roman" panose="02020603050405020304" pitchFamily="18" charset="0"/>
                          </a:rPr>
                          <m:t>𝑁</m:t>
                        </m:r>
                      </m:e>
                      <m:sub>
                        <m:r>
                          <a:rPr lang="en-US" sz="2400" b="0" i="1" smtClean="0">
                            <a:latin typeface="Cambria Math"/>
                            <a:cs typeface="Times New Roman" panose="02020603050405020304" pitchFamily="18" charset="0"/>
                          </a:rPr>
                          <m:t>𝑎</m:t>
                        </m:r>
                        <m:r>
                          <a:rPr lang="en-US" sz="2400" b="0" i="1" smtClean="0">
                            <a:latin typeface="Cambria Math"/>
                            <a:cs typeface="Times New Roman" panose="02020603050405020304" pitchFamily="18" charset="0"/>
                          </a:rPr>
                          <m:t>2</m:t>
                        </m:r>
                      </m:sub>
                    </m:sSub>
                  </m:oMath>
                </a14:m>
                <a:r>
                  <a:rPr lang="en-US" sz="2400" dirty="0" smtClean="0">
                    <a:latin typeface="Times New Roman" panose="02020603050405020304" pitchFamily="18" charset="0"/>
                    <a:cs typeface="Times New Roman" panose="02020603050405020304" pitchFamily="18" charset="0"/>
                  </a:rPr>
                  <a:t> are the number of particles in the two lower states at a given time </a:t>
                </a:r>
                <a14:m>
                  <m:oMath xmlns:m="http://schemas.openxmlformats.org/officeDocument/2006/math">
                    <m:r>
                      <a:rPr lang="en-US" sz="2400" i="1" dirty="0" smtClean="0">
                        <a:latin typeface="Cambria Math"/>
                        <a:cs typeface="Times New Roman" panose="02020603050405020304" pitchFamily="18" charset="0"/>
                      </a:rPr>
                      <m:t>𝑡</m:t>
                    </m:r>
                  </m:oMath>
                </a14:m>
                <a:r>
                  <a:rPr lang="en-US" sz="24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r>
                  <a:rPr lang="en-US" sz="2400" dirty="0" smtClean="0">
                    <a:latin typeface="Times New Roman" panose="02020603050405020304" pitchFamily="18" charset="0"/>
                    <a:cs typeface="Times New Roman" panose="02020603050405020304" pitchFamily="18" charset="0"/>
                  </a:rPr>
                  <a:t>The number of particles in the uppermost state will decrease exponentially in time.  </a:t>
                </a:r>
              </a:p>
              <a:p>
                <a:pPr marL="514350" indent="-514350">
                  <a:buFont typeface="+mj-lt"/>
                  <a:buAutoNum type="arabicParenR"/>
                </a:pPr>
                <a:r>
                  <a:rPr lang="en-US" sz="2400" dirty="0" smtClean="0">
                    <a:latin typeface="Times New Roman" panose="02020603050405020304" pitchFamily="18" charset="0"/>
                    <a:cs typeface="Times New Roman" panose="02020603050405020304" pitchFamily="18" charset="0"/>
                  </a:rPr>
                  <a:t>The lifetime of the uppermost state of this three-level system is </a:t>
                </a:r>
                <a14:m>
                  <m:oMath xmlns:m="http://schemas.openxmlformats.org/officeDocument/2006/math">
                    <m:r>
                      <a:rPr lang="en-US" sz="2400" i="1" smtClean="0">
                        <a:latin typeface="Cambria Math"/>
                        <a:ea typeface="Cambria Math"/>
                        <a:cs typeface="Times New Roman" panose="02020603050405020304" pitchFamily="18" charset="0"/>
                      </a:rPr>
                      <m:t>𝜏</m:t>
                    </m:r>
                    <m:r>
                      <a:rPr lang="en-US" sz="2400" b="0" i="1" smtClean="0">
                        <a:latin typeface="Cambria Math"/>
                        <a:ea typeface="Cambria Math"/>
                        <a:cs typeface="Times New Roman" panose="02020603050405020304" pitchFamily="18" charset="0"/>
                      </a:rPr>
                      <m:t>=</m:t>
                    </m:r>
                    <m:f>
                      <m:fPr>
                        <m:ctrlPr>
                          <a:rPr lang="en-US" sz="2400" b="0" i="1" smtClean="0">
                            <a:latin typeface="Cambria Math"/>
                            <a:ea typeface="Cambria Math"/>
                            <a:cs typeface="Times New Roman" panose="02020603050405020304" pitchFamily="18" charset="0"/>
                          </a:rPr>
                        </m:ctrlPr>
                      </m:fPr>
                      <m:num>
                        <m:r>
                          <a:rPr lang="en-US" sz="2400" b="0" i="1" smtClean="0">
                            <a:latin typeface="Cambria Math"/>
                            <a:ea typeface="Cambria Math"/>
                            <a:cs typeface="Times New Roman" panose="02020603050405020304" pitchFamily="18" charset="0"/>
                          </a:rPr>
                          <m:t>1</m:t>
                        </m:r>
                      </m:num>
                      <m:den>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𝐴</m:t>
                            </m:r>
                          </m:e>
                          <m:sub>
                            <m:r>
                              <a:rPr lang="en-US" sz="2400" b="0" i="1" smtClean="0">
                                <a:latin typeface="Cambria Math"/>
                                <a:ea typeface="Cambria Math"/>
                                <a:cs typeface="Times New Roman" panose="02020603050405020304" pitchFamily="18" charset="0"/>
                              </a:rPr>
                              <m:t>1</m:t>
                            </m:r>
                          </m:sub>
                        </m:sSub>
                        <m:r>
                          <a:rPr lang="en-US" sz="2400" b="0" i="1" smtClean="0">
                            <a:latin typeface="Cambria Math"/>
                            <a:ea typeface="Cambria Math"/>
                            <a:cs typeface="Times New Roman" panose="02020603050405020304" pitchFamily="18" charset="0"/>
                          </a:rPr>
                          <m:t>+</m:t>
                        </m:r>
                        <m:sSub>
                          <m:sSubPr>
                            <m:ctrlPr>
                              <a:rPr lang="en-US" sz="2400" b="0" i="1" smtClean="0">
                                <a:latin typeface="Cambria Math"/>
                                <a:ea typeface="Cambria Math"/>
                                <a:cs typeface="Times New Roman" panose="02020603050405020304" pitchFamily="18" charset="0"/>
                              </a:rPr>
                            </m:ctrlPr>
                          </m:sSubPr>
                          <m:e>
                            <m:r>
                              <a:rPr lang="en-US" sz="2400" b="0" i="1" smtClean="0">
                                <a:latin typeface="Cambria Math"/>
                                <a:ea typeface="Cambria Math"/>
                                <a:cs typeface="Times New Roman" panose="02020603050405020304" pitchFamily="18" charset="0"/>
                              </a:rPr>
                              <m:t>𝐴</m:t>
                            </m:r>
                          </m:e>
                          <m:sub>
                            <m:r>
                              <a:rPr lang="en-US" sz="2400" b="0" i="1" smtClean="0">
                                <a:latin typeface="Cambria Math"/>
                                <a:ea typeface="Cambria Math"/>
                                <a:cs typeface="Times New Roman" panose="02020603050405020304" pitchFamily="18" charset="0"/>
                              </a:rPr>
                              <m:t>2</m:t>
                            </m:r>
                          </m:sub>
                        </m:sSub>
                      </m:den>
                    </m:f>
                  </m:oMath>
                </a14:m>
                <a:r>
                  <a:rPr lang="en-US" sz="24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  1 only  B.  1 and 2 only  C.  1 and 3 only   </a:t>
                </a:r>
                <a:r>
                  <a:rPr lang="en-US" sz="2400" dirty="0" smtClean="0">
                    <a:solidFill>
                      <a:srgbClr val="FF0000"/>
                    </a:solidFill>
                    <a:latin typeface="Times New Roman" panose="02020603050405020304" pitchFamily="18" charset="0"/>
                    <a:cs typeface="Times New Roman" panose="02020603050405020304" pitchFamily="18" charset="0"/>
                  </a:rPr>
                  <a:t>D.  2 and 3 only  </a:t>
                </a:r>
                <a:r>
                  <a:rPr lang="en-US" sz="2400" dirty="0" smtClean="0">
                    <a:latin typeface="Times New Roman" panose="02020603050405020304" pitchFamily="18" charset="0"/>
                    <a:cs typeface="Times New Roman" panose="02020603050405020304" pitchFamily="18" charset="0"/>
                  </a:rPr>
                  <a:t>E. All of the above</a:t>
                </a:r>
                <a:endParaRPr lang="en-US" sz="2400" dirty="0">
                  <a:latin typeface="Times New Roman" panose="02020603050405020304" pitchFamily="18" charset="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0" y="0"/>
                <a:ext cx="9144000" cy="6721199"/>
              </a:xfrm>
              <a:prstGeom prst="rect">
                <a:avLst/>
              </a:prstGeom>
              <a:blipFill rotWithShape="1">
                <a:blip r:embed="rId2"/>
                <a:stretch>
                  <a:fillRect l="-1000" t="-725" r="-67" b="-1088"/>
                </a:stretch>
              </a:blipFill>
            </p:spPr>
            <p:txBody>
              <a:bodyPr/>
              <a:lstStyle/>
              <a:p>
                <a:r>
                  <a:rPr lang="en-US">
                    <a:noFill/>
                  </a:rPr>
                  <a:t> </a:t>
                </a:r>
              </a:p>
            </p:txBody>
          </p:sp>
        </mc:Fallback>
      </mc:AlternateContent>
    </p:spTree>
    <p:extLst>
      <p:ext uri="{BB962C8B-B14F-4D97-AF65-F5344CB8AC3E}">
        <p14:creationId xmlns:p14="http://schemas.microsoft.com/office/powerpoint/2010/main" val="699866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1380</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renameme</cp:lastModifiedBy>
  <cp:revision>11</cp:revision>
  <dcterms:created xsi:type="dcterms:W3CDTF">2014-03-24T19:15:11Z</dcterms:created>
  <dcterms:modified xsi:type="dcterms:W3CDTF">2014-03-31T19:34:53Z</dcterms:modified>
</cp:coreProperties>
</file>