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4" r:id="rId5"/>
    <p:sldId id="277" r:id="rId6"/>
    <p:sldId id="278" r:id="rId7"/>
    <p:sldId id="279" r:id="rId8"/>
    <p:sldId id="280" r:id="rId9"/>
    <p:sldId id="281" r:id="rId10"/>
    <p:sldId id="285" r:id="rId11"/>
    <p:sldId id="282" r:id="rId12"/>
    <p:sldId id="284" r:id="rId13"/>
    <p:sldId id="286" r:id="rId14"/>
    <p:sldId id="283" r:id="rId15"/>
    <p:sldId id="260" r:id="rId16"/>
    <p:sldId id="261" r:id="rId17"/>
    <p:sldId id="274" r:id="rId18"/>
    <p:sldId id="268" r:id="rId19"/>
    <p:sldId id="267" r:id="rId20"/>
    <p:sldId id="265" r:id="rId21"/>
    <p:sldId id="266" r:id="rId22"/>
    <p:sldId id="269" r:id="rId23"/>
    <p:sldId id="275" r:id="rId24"/>
    <p:sldId id="270" r:id="rId25"/>
    <p:sldId id="271" r:id="rId26"/>
    <p:sldId id="276" r:id="rId27"/>
    <p:sldId id="27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09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CCCAD2-3225-4ECB-AB6E-722BFC0B92EC}" type="datetimeFigureOut">
              <a:rPr lang="en-US" smtClean="0"/>
              <a:t>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F7C79-32F6-44D5-AED6-69786AA6CD2C}" type="slidenum">
              <a:rPr lang="en-US" smtClean="0"/>
              <a:t>‹#›</a:t>
            </a:fld>
            <a:endParaRPr lang="en-US"/>
          </a:p>
        </p:txBody>
      </p:sp>
    </p:spTree>
    <p:extLst>
      <p:ext uri="{BB962C8B-B14F-4D97-AF65-F5344CB8AC3E}">
        <p14:creationId xmlns:p14="http://schemas.microsoft.com/office/powerpoint/2010/main" val="1286814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CCCAD2-3225-4ECB-AB6E-722BFC0B92EC}" type="datetimeFigureOut">
              <a:rPr lang="en-US" smtClean="0"/>
              <a:t>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F7C79-32F6-44D5-AED6-69786AA6CD2C}" type="slidenum">
              <a:rPr lang="en-US" smtClean="0"/>
              <a:t>‹#›</a:t>
            </a:fld>
            <a:endParaRPr lang="en-US"/>
          </a:p>
        </p:txBody>
      </p:sp>
    </p:spTree>
    <p:extLst>
      <p:ext uri="{BB962C8B-B14F-4D97-AF65-F5344CB8AC3E}">
        <p14:creationId xmlns:p14="http://schemas.microsoft.com/office/powerpoint/2010/main" val="3242001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CCCAD2-3225-4ECB-AB6E-722BFC0B92EC}" type="datetimeFigureOut">
              <a:rPr lang="en-US" smtClean="0"/>
              <a:t>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F7C79-32F6-44D5-AED6-69786AA6CD2C}" type="slidenum">
              <a:rPr lang="en-US" smtClean="0"/>
              <a:t>‹#›</a:t>
            </a:fld>
            <a:endParaRPr lang="en-US"/>
          </a:p>
        </p:txBody>
      </p:sp>
    </p:spTree>
    <p:extLst>
      <p:ext uri="{BB962C8B-B14F-4D97-AF65-F5344CB8AC3E}">
        <p14:creationId xmlns:p14="http://schemas.microsoft.com/office/powerpoint/2010/main" val="75277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CCCAD2-3225-4ECB-AB6E-722BFC0B92EC}" type="datetimeFigureOut">
              <a:rPr lang="en-US" smtClean="0"/>
              <a:t>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F7C79-32F6-44D5-AED6-69786AA6CD2C}" type="slidenum">
              <a:rPr lang="en-US" smtClean="0"/>
              <a:t>‹#›</a:t>
            </a:fld>
            <a:endParaRPr lang="en-US"/>
          </a:p>
        </p:txBody>
      </p:sp>
    </p:spTree>
    <p:extLst>
      <p:ext uri="{BB962C8B-B14F-4D97-AF65-F5344CB8AC3E}">
        <p14:creationId xmlns:p14="http://schemas.microsoft.com/office/powerpoint/2010/main" val="2257245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CCCAD2-3225-4ECB-AB6E-722BFC0B92EC}" type="datetimeFigureOut">
              <a:rPr lang="en-US" smtClean="0"/>
              <a:t>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F7C79-32F6-44D5-AED6-69786AA6CD2C}" type="slidenum">
              <a:rPr lang="en-US" smtClean="0"/>
              <a:t>‹#›</a:t>
            </a:fld>
            <a:endParaRPr lang="en-US"/>
          </a:p>
        </p:txBody>
      </p:sp>
    </p:spTree>
    <p:extLst>
      <p:ext uri="{BB962C8B-B14F-4D97-AF65-F5344CB8AC3E}">
        <p14:creationId xmlns:p14="http://schemas.microsoft.com/office/powerpoint/2010/main" val="1139453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CCCAD2-3225-4ECB-AB6E-722BFC0B92EC}" type="datetimeFigureOut">
              <a:rPr lang="en-US" smtClean="0"/>
              <a:t>12/4/2013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F7C79-32F6-44D5-AED6-69786AA6CD2C}" type="slidenum">
              <a:rPr lang="en-US" smtClean="0"/>
              <a:t>‹#›</a:t>
            </a:fld>
            <a:endParaRPr lang="en-US"/>
          </a:p>
        </p:txBody>
      </p:sp>
    </p:spTree>
    <p:extLst>
      <p:ext uri="{BB962C8B-B14F-4D97-AF65-F5344CB8AC3E}">
        <p14:creationId xmlns:p14="http://schemas.microsoft.com/office/powerpoint/2010/main" val="20794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CCCAD2-3225-4ECB-AB6E-722BFC0B92EC}" type="datetimeFigureOut">
              <a:rPr lang="en-US" smtClean="0"/>
              <a:t>12/4/2013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2F7C79-32F6-44D5-AED6-69786AA6CD2C}" type="slidenum">
              <a:rPr lang="en-US" smtClean="0"/>
              <a:t>‹#›</a:t>
            </a:fld>
            <a:endParaRPr lang="en-US"/>
          </a:p>
        </p:txBody>
      </p:sp>
    </p:spTree>
    <p:extLst>
      <p:ext uri="{BB962C8B-B14F-4D97-AF65-F5344CB8AC3E}">
        <p14:creationId xmlns:p14="http://schemas.microsoft.com/office/powerpoint/2010/main" val="1298482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CCCAD2-3225-4ECB-AB6E-722BFC0B92EC}" type="datetimeFigureOut">
              <a:rPr lang="en-US" smtClean="0"/>
              <a:t>12/4/2013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2F7C79-32F6-44D5-AED6-69786AA6CD2C}" type="slidenum">
              <a:rPr lang="en-US" smtClean="0"/>
              <a:t>‹#›</a:t>
            </a:fld>
            <a:endParaRPr lang="en-US"/>
          </a:p>
        </p:txBody>
      </p:sp>
    </p:spTree>
    <p:extLst>
      <p:ext uri="{BB962C8B-B14F-4D97-AF65-F5344CB8AC3E}">
        <p14:creationId xmlns:p14="http://schemas.microsoft.com/office/powerpoint/2010/main" val="1569306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CCCAD2-3225-4ECB-AB6E-722BFC0B92EC}" type="datetimeFigureOut">
              <a:rPr lang="en-US" smtClean="0"/>
              <a:t>12/4/2013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2F7C79-32F6-44D5-AED6-69786AA6CD2C}" type="slidenum">
              <a:rPr lang="en-US" smtClean="0"/>
              <a:t>‹#›</a:t>
            </a:fld>
            <a:endParaRPr lang="en-US"/>
          </a:p>
        </p:txBody>
      </p:sp>
    </p:spTree>
    <p:extLst>
      <p:ext uri="{BB962C8B-B14F-4D97-AF65-F5344CB8AC3E}">
        <p14:creationId xmlns:p14="http://schemas.microsoft.com/office/powerpoint/2010/main" val="2147976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CCCAD2-3225-4ECB-AB6E-722BFC0B92EC}" type="datetimeFigureOut">
              <a:rPr lang="en-US" smtClean="0"/>
              <a:t>12/4/2013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F7C79-32F6-44D5-AED6-69786AA6CD2C}" type="slidenum">
              <a:rPr lang="en-US" smtClean="0"/>
              <a:t>‹#›</a:t>
            </a:fld>
            <a:endParaRPr lang="en-US"/>
          </a:p>
        </p:txBody>
      </p:sp>
    </p:spTree>
    <p:extLst>
      <p:ext uri="{BB962C8B-B14F-4D97-AF65-F5344CB8AC3E}">
        <p14:creationId xmlns:p14="http://schemas.microsoft.com/office/powerpoint/2010/main" val="3700159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CCCAD2-3225-4ECB-AB6E-722BFC0B92EC}" type="datetimeFigureOut">
              <a:rPr lang="en-US" smtClean="0"/>
              <a:t>12/4/2013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F7C79-32F6-44D5-AED6-69786AA6CD2C}" type="slidenum">
              <a:rPr lang="en-US" smtClean="0"/>
              <a:t>‹#›</a:t>
            </a:fld>
            <a:endParaRPr lang="en-US"/>
          </a:p>
        </p:txBody>
      </p:sp>
    </p:spTree>
    <p:extLst>
      <p:ext uri="{BB962C8B-B14F-4D97-AF65-F5344CB8AC3E}">
        <p14:creationId xmlns:p14="http://schemas.microsoft.com/office/powerpoint/2010/main" val="808654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CCCAD2-3225-4ECB-AB6E-722BFC0B92EC}" type="datetimeFigureOut">
              <a:rPr lang="en-US" smtClean="0"/>
              <a:t>12/4/2013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F7C79-32F6-44D5-AED6-69786AA6CD2C}" type="slidenum">
              <a:rPr lang="en-US" smtClean="0"/>
              <a:t>‹#›</a:t>
            </a:fld>
            <a:endParaRPr lang="en-US"/>
          </a:p>
        </p:txBody>
      </p:sp>
    </p:spTree>
    <p:extLst>
      <p:ext uri="{BB962C8B-B14F-4D97-AF65-F5344CB8AC3E}">
        <p14:creationId xmlns:p14="http://schemas.microsoft.com/office/powerpoint/2010/main" val="912343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0" y="57150"/>
                <a:ext cx="9144000" cy="6906506"/>
              </a:xfrm>
              <a:prstGeom prst="rect">
                <a:avLst/>
              </a:prstGeom>
              <a:noFill/>
            </p:spPr>
            <p:txBody>
              <a:bodyPr wrap="square" rtlCol="0">
                <a:spAutoFit/>
              </a:bodyPr>
              <a:lstStyle/>
              <a:p>
                <a:pPr algn="ctr"/>
                <a:r>
                  <a:rPr lang="en-US" sz="2000" i="1" dirty="0" smtClean="0">
                    <a:latin typeface="Times New Roman" panose="02020603050405020304" pitchFamily="18" charset="0"/>
                    <a:cs typeface="Times New Roman" panose="02020603050405020304" pitchFamily="18" charset="0"/>
                  </a:rPr>
                  <a:t>Concept test 15.1</a:t>
                </a:r>
                <a:endParaRPr lang="en-US" sz="2000" i="1"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Suppose at time </a:t>
                </a:r>
                <a14:m>
                  <m:oMath xmlns:m="http://schemas.openxmlformats.org/officeDocument/2006/math">
                    <m:r>
                      <a:rPr lang="en-US" sz="2000" i="1" dirty="0" smtClean="0">
                        <a:latin typeface="Cambria Math"/>
                      </a:rPr>
                      <m:t>𝑡</m:t>
                    </m:r>
                    <m:r>
                      <a:rPr lang="en-US" sz="2000" i="1" dirty="0" smtClean="0">
                        <a:latin typeface="Cambria Math"/>
                      </a:rPr>
                      <m:t>=0</m:t>
                    </m:r>
                  </m:oMath>
                </a14:m>
                <a:r>
                  <a:rPr lang="en-US" sz="2000" dirty="0" smtClean="0">
                    <a:latin typeface="Times New Roman" panose="02020603050405020304" pitchFamily="18" charset="0"/>
                    <a:cs typeface="Times New Roman" panose="02020603050405020304" pitchFamily="18" charset="0"/>
                  </a:rPr>
                  <a:t>, the initial </a:t>
                </a:r>
                <a:r>
                  <a:rPr lang="en-US" sz="2000" dirty="0" err="1" smtClean="0">
                    <a:latin typeface="Times New Roman" panose="02020603050405020304" pitchFamily="18" charset="0"/>
                    <a:cs typeface="Times New Roman" panose="02020603050405020304" pitchFamily="18" charset="0"/>
                  </a:rPr>
                  <a:t>wavefunction</a:t>
                </a:r>
                <a:r>
                  <a:rPr lang="en-US" sz="2000" dirty="0" smtClean="0">
                    <a:latin typeface="Times New Roman" panose="02020603050405020304" pitchFamily="18" charset="0"/>
                    <a:cs typeface="Times New Roman" panose="02020603050405020304" pitchFamily="18" charset="0"/>
                  </a:rPr>
                  <a:t> of a particle in a 1D infinite square well is </a:t>
                </a:r>
                <a14:m>
                  <m:oMath xmlns:m="http://schemas.openxmlformats.org/officeDocument/2006/math">
                    <m:r>
                      <m:rPr>
                        <m:sty m:val="p"/>
                      </m:rPr>
                      <a:rPr lang="el-GR" sz="2000" i="1" smtClean="0">
                        <a:latin typeface="Cambria Math"/>
                        <a:ea typeface="Cambria Math"/>
                      </a:rPr>
                      <m:t>Ψ</m:t>
                    </m:r>
                    <m:d>
                      <m:dPr>
                        <m:ctrlPr>
                          <a:rPr lang="en-US" sz="2000" b="0" i="1" smtClean="0">
                            <a:latin typeface="Cambria Math"/>
                            <a:ea typeface="Cambria Math"/>
                          </a:rPr>
                        </m:ctrlPr>
                      </m:dPr>
                      <m:e>
                        <m:r>
                          <a:rPr lang="en-US" sz="2000" b="0" i="1" smtClean="0">
                            <a:latin typeface="Cambria Math"/>
                            <a:ea typeface="Cambria Math"/>
                          </a:rPr>
                          <m:t>𝑥</m:t>
                        </m:r>
                      </m:e>
                    </m:d>
                    <m:r>
                      <a:rPr lang="en-US" sz="2000" b="0" i="1" smtClean="0">
                        <a:latin typeface="Cambria Math"/>
                        <a:ea typeface="Cambria Math"/>
                      </a:rPr>
                      <m:t>=</m:t>
                    </m:r>
                    <m:f>
                      <m:fPr>
                        <m:ctrlPr>
                          <a:rPr lang="en-US" sz="2000" b="0" i="1" smtClean="0">
                            <a:latin typeface="Cambria Math"/>
                            <a:ea typeface="Cambria Math"/>
                          </a:rPr>
                        </m:ctrlPr>
                      </m:fPr>
                      <m:num>
                        <m:r>
                          <a:rPr lang="en-US" sz="2000" b="0" i="1" smtClean="0">
                            <a:latin typeface="Cambria Math"/>
                            <a:ea typeface="Cambria Math"/>
                          </a:rPr>
                          <m:t>1</m:t>
                        </m:r>
                      </m:num>
                      <m:den>
                        <m:rad>
                          <m:radPr>
                            <m:degHide m:val="on"/>
                            <m:ctrlPr>
                              <a:rPr lang="en-US" sz="2000" b="0" i="1" smtClean="0">
                                <a:latin typeface="Cambria Math"/>
                                <a:ea typeface="Cambria Math"/>
                              </a:rPr>
                            </m:ctrlPr>
                          </m:radPr>
                          <m:deg/>
                          <m:e>
                            <m:r>
                              <a:rPr lang="en-US" sz="2000" b="0" i="1" smtClean="0">
                                <a:latin typeface="Cambria Math"/>
                                <a:ea typeface="Cambria Math"/>
                              </a:rPr>
                              <m:t>3</m:t>
                            </m:r>
                          </m:e>
                        </m:rad>
                      </m:den>
                    </m:f>
                    <m:sSub>
                      <m:sSubPr>
                        <m:ctrlPr>
                          <a:rPr lang="en-US" sz="2000" b="0" i="1" smtClean="0">
                            <a:latin typeface="Cambria Math"/>
                            <a:ea typeface="Cambria Math"/>
                          </a:rPr>
                        </m:ctrlPr>
                      </m:sSubPr>
                      <m:e>
                        <m:r>
                          <m:rPr>
                            <m:sty m:val="p"/>
                          </m:rPr>
                          <a:rPr lang="el-GR" sz="2000" b="0" i="1" smtClean="0">
                            <a:latin typeface="Cambria Math"/>
                            <a:ea typeface="Cambria Math"/>
                          </a:rPr>
                          <m:t>Ψ</m:t>
                        </m:r>
                      </m:e>
                      <m:sub>
                        <m:r>
                          <a:rPr lang="en-US" sz="2000" b="0" i="1" smtClean="0">
                            <a:latin typeface="Cambria Math"/>
                            <a:ea typeface="Cambria Math"/>
                          </a:rPr>
                          <m:t>1</m:t>
                        </m:r>
                      </m:sub>
                    </m:sSub>
                    <m:d>
                      <m:dPr>
                        <m:ctrlPr>
                          <a:rPr lang="en-US" sz="2000" b="0" i="1" smtClean="0">
                            <a:latin typeface="Cambria Math"/>
                            <a:ea typeface="Cambria Math"/>
                          </a:rPr>
                        </m:ctrlPr>
                      </m:dPr>
                      <m:e>
                        <m:r>
                          <a:rPr lang="en-US" sz="2000" b="0" i="1" smtClean="0">
                            <a:latin typeface="Cambria Math"/>
                            <a:ea typeface="Cambria Math"/>
                          </a:rPr>
                          <m:t>𝑥</m:t>
                        </m:r>
                      </m:e>
                    </m:d>
                    <m:r>
                      <a:rPr lang="en-US" sz="2000" b="0" i="1" smtClean="0">
                        <a:latin typeface="Cambria Math"/>
                        <a:ea typeface="Cambria Math"/>
                      </a:rPr>
                      <m:t>+</m:t>
                    </m:r>
                    <m:rad>
                      <m:radPr>
                        <m:degHide m:val="on"/>
                        <m:ctrlPr>
                          <a:rPr lang="en-US" sz="2000" b="0" i="1" smtClean="0">
                            <a:latin typeface="Cambria Math"/>
                            <a:ea typeface="Cambria Math"/>
                          </a:rPr>
                        </m:ctrlPr>
                      </m:radPr>
                      <m:deg/>
                      <m:e>
                        <m:f>
                          <m:fPr>
                            <m:ctrlPr>
                              <a:rPr lang="en-US" sz="2000" b="0" i="1" smtClean="0">
                                <a:latin typeface="Cambria Math"/>
                                <a:ea typeface="Cambria Math"/>
                              </a:rPr>
                            </m:ctrlPr>
                          </m:fPr>
                          <m:num>
                            <m:r>
                              <a:rPr lang="en-US" sz="2000" b="0" i="1" smtClean="0">
                                <a:latin typeface="Cambria Math"/>
                                <a:ea typeface="Cambria Math"/>
                              </a:rPr>
                              <m:t>2</m:t>
                            </m:r>
                          </m:num>
                          <m:den>
                            <m:r>
                              <a:rPr lang="en-US" sz="2000" b="0" i="1" smtClean="0">
                                <a:latin typeface="Cambria Math"/>
                                <a:ea typeface="Cambria Math"/>
                              </a:rPr>
                              <m:t>3</m:t>
                            </m:r>
                          </m:den>
                        </m:f>
                      </m:e>
                    </m:rad>
                    <m:sSub>
                      <m:sSubPr>
                        <m:ctrlPr>
                          <a:rPr lang="en-US" sz="2000" b="0" i="1" smtClean="0">
                            <a:latin typeface="Cambria Math"/>
                            <a:ea typeface="Cambria Math"/>
                          </a:rPr>
                        </m:ctrlPr>
                      </m:sSubPr>
                      <m:e>
                        <m:r>
                          <m:rPr>
                            <m:sty m:val="p"/>
                          </m:rPr>
                          <a:rPr lang="el-GR" sz="2000" b="0" i="1" smtClean="0">
                            <a:latin typeface="Cambria Math"/>
                            <a:ea typeface="Cambria Math"/>
                          </a:rPr>
                          <m:t>Ψ</m:t>
                        </m:r>
                      </m:e>
                      <m:sub>
                        <m:r>
                          <a:rPr lang="en-US" sz="2000" b="0" i="1" smtClean="0">
                            <a:latin typeface="Cambria Math"/>
                            <a:ea typeface="Cambria Math"/>
                          </a:rPr>
                          <m:t>2</m:t>
                        </m:r>
                      </m:sub>
                    </m:sSub>
                    <m:r>
                      <a:rPr lang="en-US" sz="2000" b="0" i="1" smtClean="0">
                        <a:latin typeface="Cambria Math"/>
                        <a:ea typeface="Cambria Math"/>
                      </a:rPr>
                      <m:t>(</m:t>
                    </m:r>
                    <m:r>
                      <a:rPr lang="en-US" sz="2000" b="0" i="1" smtClean="0">
                        <a:latin typeface="Cambria Math"/>
                        <a:ea typeface="Cambria Math"/>
                      </a:rPr>
                      <m:t>𝑥</m:t>
                    </m:r>
                    <m:r>
                      <a:rPr lang="en-US" sz="2000" b="0" i="1" smtClean="0">
                        <a:latin typeface="Cambria Math"/>
                        <a:ea typeface="Cambria Math"/>
                      </a:rPr>
                      <m:t>)</m:t>
                    </m:r>
                  </m:oMath>
                </a14:m>
                <a:r>
                  <a:rPr lang="en-US" sz="2000" dirty="0" smtClean="0">
                    <a:latin typeface="Times New Roman" panose="02020603050405020304" pitchFamily="18" charset="0"/>
                    <a:cs typeface="Times New Roman" panose="02020603050405020304" pitchFamily="18" charset="0"/>
                  </a:rPr>
                  <a:t>, where </a:t>
                </a:r>
                <a14:m>
                  <m:oMath xmlns:m="http://schemas.openxmlformats.org/officeDocument/2006/math">
                    <m:sSub>
                      <m:sSubPr>
                        <m:ctrlPr>
                          <a:rPr lang="en-US" sz="2000" b="0" i="1" smtClean="0">
                            <a:latin typeface="Cambria Math"/>
                            <a:ea typeface="Cambria Math"/>
                          </a:rPr>
                        </m:ctrlPr>
                      </m:sSubPr>
                      <m:e>
                        <m:r>
                          <m:rPr>
                            <m:sty m:val="p"/>
                          </m:rPr>
                          <a:rPr lang="el-GR" sz="2000" b="0" i="1" smtClean="0">
                            <a:latin typeface="Cambria Math"/>
                            <a:ea typeface="Cambria Math"/>
                          </a:rPr>
                          <m:t>Ψ</m:t>
                        </m:r>
                      </m:e>
                      <m:sub>
                        <m:r>
                          <a:rPr lang="en-US" sz="2000" b="0" i="1" smtClean="0">
                            <a:latin typeface="Cambria Math"/>
                            <a:ea typeface="Cambria Math"/>
                          </a:rPr>
                          <m:t>1</m:t>
                        </m:r>
                      </m:sub>
                    </m:sSub>
                    <m:d>
                      <m:dPr>
                        <m:ctrlPr>
                          <a:rPr lang="en-US" sz="2000" b="0" i="1" smtClean="0">
                            <a:latin typeface="Cambria Math"/>
                            <a:ea typeface="Cambria Math"/>
                          </a:rPr>
                        </m:ctrlPr>
                      </m:dPr>
                      <m:e>
                        <m:r>
                          <a:rPr lang="en-US" sz="2000" b="0" i="1" smtClean="0">
                            <a:latin typeface="Cambria Math"/>
                            <a:ea typeface="Cambria Math"/>
                          </a:rPr>
                          <m:t>𝑥</m:t>
                        </m:r>
                      </m:e>
                    </m:d>
                  </m:oMath>
                </a14:m>
                <a:r>
                  <a:rPr lang="en-US" sz="2000" dirty="0" smtClean="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2000" b="0" i="1" smtClean="0">
                            <a:latin typeface="Cambria Math"/>
                            <a:ea typeface="Cambria Math"/>
                          </a:rPr>
                        </m:ctrlPr>
                      </m:sSubPr>
                      <m:e>
                        <m:r>
                          <m:rPr>
                            <m:sty m:val="p"/>
                          </m:rPr>
                          <a:rPr lang="el-GR" sz="2000" b="0" i="1" smtClean="0">
                            <a:latin typeface="Cambria Math"/>
                            <a:ea typeface="Cambria Math"/>
                          </a:rPr>
                          <m:t>Ψ</m:t>
                        </m:r>
                      </m:e>
                      <m:sub>
                        <m:r>
                          <a:rPr lang="en-US" sz="2000" b="0" i="1" smtClean="0">
                            <a:latin typeface="Cambria Math"/>
                            <a:ea typeface="Cambria Math"/>
                          </a:rPr>
                          <m:t>2</m:t>
                        </m:r>
                      </m:sub>
                    </m:sSub>
                    <m:r>
                      <a:rPr lang="en-US" sz="2000" b="0" i="1" smtClean="0">
                        <a:latin typeface="Cambria Math"/>
                        <a:ea typeface="Cambria Math"/>
                      </a:rPr>
                      <m:t>(</m:t>
                    </m:r>
                    <m:r>
                      <a:rPr lang="en-US" sz="2000" b="0" i="1" smtClean="0">
                        <a:latin typeface="Cambria Math"/>
                        <a:ea typeface="Cambria Math"/>
                      </a:rPr>
                      <m:t>𝑥</m:t>
                    </m:r>
                    <m:r>
                      <a:rPr lang="en-US" sz="2000" b="0" i="1" smtClean="0">
                        <a:latin typeface="Cambria Math"/>
                        <a:ea typeface="Cambria Math"/>
                      </a:rPr>
                      <m:t>)</m:t>
                    </m:r>
                  </m:oMath>
                </a14:m>
                <a:r>
                  <a:rPr lang="en-US" sz="2000" dirty="0" smtClean="0">
                    <a:latin typeface="Times New Roman" panose="02020603050405020304" pitchFamily="18" charset="0"/>
                    <a:cs typeface="Times New Roman" panose="02020603050405020304" pitchFamily="18" charset="0"/>
                  </a:rPr>
                  <a:t> are the ground state and first excited state </a:t>
                </a:r>
                <a:r>
                  <a:rPr lang="en-US" sz="2000" dirty="0" err="1" smtClean="0">
                    <a:latin typeface="Times New Roman" panose="02020603050405020304" pitchFamily="18" charset="0"/>
                    <a:cs typeface="Times New Roman" panose="02020603050405020304" pitchFamily="18" charset="0"/>
                  </a:rPr>
                  <a:t>wavefunctions</a:t>
                </a:r>
                <a:r>
                  <a:rPr lang="en-US" sz="2000" dirty="0" smtClean="0">
                    <a:latin typeface="Times New Roman" panose="02020603050405020304" pitchFamily="18" charset="0"/>
                    <a:cs typeface="Times New Roman" panose="02020603050405020304" pitchFamily="18" charset="0"/>
                  </a:rPr>
                  <a:t>.  If you measure the energy at time </a:t>
                </a:r>
                <a:r>
                  <a:rPr lang="en-US" sz="2000" i="1" dirty="0" smtClean="0">
                    <a:latin typeface="Times New Roman" panose="02020603050405020304" pitchFamily="18" charset="0"/>
                    <a:cs typeface="Times New Roman" panose="02020603050405020304" pitchFamily="18" charset="0"/>
                  </a:rPr>
                  <a:t>t</a:t>
                </a:r>
                <a:r>
                  <a:rPr lang="en-US" sz="2000" dirty="0" smtClean="0">
                    <a:latin typeface="Times New Roman" panose="02020603050405020304" pitchFamily="18" charset="0"/>
                    <a:cs typeface="Times New Roman" panose="02020603050405020304" pitchFamily="18" charset="0"/>
                  </a:rPr>
                  <a:t>=0, which one of the following statements is correct?</a:t>
                </a:r>
              </a:p>
              <a:p>
                <a:pPr marL="342900" indent="-342900">
                  <a:buFont typeface="+mj-lt"/>
                  <a:buAutoNum type="alphaUcPeriod"/>
                </a:pPr>
                <a:r>
                  <a:rPr lang="en-US" sz="2000" dirty="0" smtClean="0">
                    <a:solidFill>
                      <a:srgbClr val="FF0000"/>
                    </a:solidFill>
                    <a:latin typeface="Times New Roman" panose="02020603050405020304" pitchFamily="18" charset="0"/>
                    <a:cs typeface="Times New Roman" panose="02020603050405020304" pitchFamily="18" charset="0"/>
                  </a:rPr>
                  <a:t>The </a:t>
                </a:r>
                <a:r>
                  <a:rPr lang="en-US" sz="2000" dirty="0" err="1" smtClean="0">
                    <a:solidFill>
                      <a:srgbClr val="FF0000"/>
                    </a:solidFill>
                    <a:latin typeface="Times New Roman" panose="02020603050405020304" pitchFamily="18" charset="0"/>
                    <a:cs typeface="Times New Roman" panose="02020603050405020304" pitchFamily="18" charset="0"/>
                  </a:rPr>
                  <a:t>wavefunction</a:t>
                </a:r>
                <a:r>
                  <a:rPr lang="en-US" sz="2000" dirty="0" smtClean="0">
                    <a:solidFill>
                      <a:srgbClr val="FF0000"/>
                    </a:solidFill>
                    <a:latin typeface="Times New Roman" panose="02020603050405020304" pitchFamily="18" charset="0"/>
                    <a:cs typeface="Times New Roman" panose="02020603050405020304" pitchFamily="18" charset="0"/>
                  </a:rPr>
                  <a:t> will  become either </a:t>
                </a:r>
                <a14:m>
                  <m:oMath xmlns:m="http://schemas.openxmlformats.org/officeDocument/2006/math">
                    <m:sSub>
                      <m:sSubPr>
                        <m:ctrlPr>
                          <a:rPr lang="en-US" sz="2000" b="0" i="1" smtClean="0">
                            <a:solidFill>
                              <a:srgbClr val="FF0000"/>
                            </a:solidFill>
                            <a:latin typeface="Cambria Math"/>
                            <a:ea typeface="Cambria Math"/>
                          </a:rPr>
                        </m:ctrlPr>
                      </m:sSubPr>
                      <m:e>
                        <m:r>
                          <m:rPr>
                            <m:sty m:val="p"/>
                          </m:rPr>
                          <a:rPr lang="el-GR" sz="2000" b="0" i="1" smtClean="0">
                            <a:solidFill>
                              <a:srgbClr val="FF0000"/>
                            </a:solidFill>
                            <a:latin typeface="Cambria Math"/>
                            <a:ea typeface="Cambria Math"/>
                          </a:rPr>
                          <m:t>Ψ</m:t>
                        </m:r>
                      </m:e>
                      <m:sub>
                        <m:r>
                          <a:rPr lang="en-US" sz="2000" b="0" i="1" smtClean="0">
                            <a:solidFill>
                              <a:srgbClr val="FF0000"/>
                            </a:solidFill>
                            <a:latin typeface="Cambria Math"/>
                            <a:ea typeface="Cambria Math"/>
                          </a:rPr>
                          <m:t>1</m:t>
                        </m:r>
                      </m:sub>
                    </m:sSub>
                    <m:d>
                      <m:dPr>
                        <m:ctrlPr>
                          <a:rPr lang="en-US" sz="2000" b="0" i="1" smtClean="0">
                            <a:solidFill>
                              <a:srgbClr val="FF0000"/>
                            </a:solidFill>
                            <a:latin typeface="Cambria Math"/>
                            <a:ea typeface="Cambria Math"/>
                          </a:rPr>
                        </m:ctrlPr>
                      </m:dPr>
                      <m:e>
                        <m:r>
                          <a:rPr lang="en-US" sz="2000" b="0" i="1" smtClean="0">
                            <a:solidFill>
                              <a:srgbClr val="FF0000"/>
                            </a:solidFill>
                            <a:latin typeface="Cambria Math"/>
                            <a:ea typeface="Cambria Math"/>
                          </a:rPr>
                          <m:t>𝑥</m:t>
                        </m:r>
                      </m:e>
                    </m:d>
                  </m:oMath>
                </a14:m>
                <a:r>
                  <a:rPr lang="en-US" sz="2000" dirty="0" smtClean="0">
                    <a:solidFill>
                      <a:srgbClr val="FF0000"/>
                    </a:solidFill>
                    <a:latin typeface="Times New Roman" panose="02020603050405020304" pitchFamily="18" charset="0"/>
                    <a:cs typeface="Times New Roman" panose="02020603050405020304" pitchFamily="18" charset="0"/>
                  </a:rPr>
                  <a:t> or </a:t>
                </a:r>
                <a14:m>
                  <m:oMath xmlns:m="http://schemas.openxmlformats.org/officeDocument/2006/math">
                    <m:sSub>
                      <m:sSubPr>
                        <m:ctrlPr>
                          <a:rPr lang="en-US" sz="2000" b="0" i="1" smtClean="0">
                            <a:solidFill>
                              <a:srgbClr val="FF0000"/>
                            </a:solidFill>
                            <a:latin typeface="Cambria Math"/>
                            <a:ea typeface="Cambria Math"/>
                          </a:rPr>
                        </m:ctrlPr>
                      </m:sSubPr>
                      <m:e>
                        <m:r>
                          <m:rPr>
                            <m:sty m:val="p"/>
                          </m:rPr>
                          <a:rPr lang="el-GR" sz="2000" b="0" i="1" smtClean="0">
                            <a:solidFill>
                              <a:srgbClr val="FF0000"/>
                            </a:solidFill>
                            <a:latin typeface="Cambria Math"/>
                            <a:ea typeface="Cambria Math"/>
                          </a:rPr>
                          <m:t>Ψ</m:t>
                        </m:r>
                      </m:e>
                      <m:sub>
                        <m:r>
                          <a:rPr lang="en-US" sz="2000" b="0" i="1" smtClean="0">
                            <a:solidFill>
                              <a:srgbClr val="FF0000"/>
                            </a:solidFill>
                            <a:latin typeface="Cambria Math"/>
                            <a:ea typeface="Cambria Math"/>
                          </a:rPr>
                          <m:t>2</m:t>
                        </m:r>
                      </m:sub>
                    </m:sSub>
                    <m:r>
                      <a:rPr lang="en-US" sz="2000" b="0" i="1" smtClean="0">
                        <a:solidFill>
                          <a:srgbClr val="FF0000"/>
                        </a:solidFill>
                        <a:latin typeface="Cambria Math"/>
                        <a:ea typeface="Cambria Math"/>
                      </a:rPr>
                      <m:t>(</m:t>
                    </m:r>
                    <m:r>
                      <a:rPr lang="en-US" sz="2000" b="0" i="1" smtClean="0">
                        <a:solidFill>
                          <a:srgbClr val="FF0000"/>
                        </a:solidFill>
                        <a:latin typeface="Cambria Math"/>
                        <a:ea typeface="Cambria Math"/>
                      </a:rPr>
                      <m:t>𝑥</m:t>
                    </m:r>
                    <m:r>
                      <a:rPr lang="en-US" sz="2000" b="0" i="1" smtClean="0">
                        <a:solidFill>
                          <a:srgbClr val="FF0000"/>
                        </a:solidFill>
                        <a:latin typeface="Cambria Math"/>
                        <a:ea typeface="Cambria Math"/>
                      </a:rPr>
                      <m:t>)</m:t>
                    </m:r>
                  </m:oMath>
                </a14:m>
                <a:r>
                  <a:rPr lang="en-US" sz="2000" dirty="0" smtClean="0">
                    <a:solidFill>
                      <a:srgbClr val="FF0000"/>
                    </a:solidFill>
                    <a:latin typeface="Times New Roman" panose="02020603050405020304" pitchFamily="18" charset="0"/>
                    <a:cs typeface="Times New Roman" panose="02020603050405020304" pitchFamily="18" charset="0"/>
                  </a:rPr>
                  <a:t> immediately after the measurement and the system will remain in that energy eigenstate at future times.</a:t>
                </a:r>
              </a:p>
              <a:p>
                <a:pPr marL="342900" indent="-342900">
                  <a:buFont typeface="+mj-lt"/>
                  <a:buAutoNum type="alphaUcPeriod"/>
                </a:pPr>
                <a:r>
                  <a:rPr lang="en-US" sz="2000" dirty="0" smtClean="0">
                    <a:latin typeface="Times New Roman" panose="02020603050405020304" pitchFamily="18" charset="0"/>
                    <a:cs typeface="Times New Roman" panose="02020603050405020304" pitchFamily="18" charset="0"/>
                  </a:rPr>
                  <a:t>The </a:t>
                </a:r>
                <a:r>
                  <a:rPr lang="en-US" sz="2000" dirty="0" err="1" smtClean="0">
                    <a:latin typeface="Times New Roman" panose="02020603050405020304" pitchFamily="18" charset="0"/>
                    <a:cs typeface="Times New Roman" panose="02020603050405020304" pitchFamily="18" charset="0"/>
                  </a:rPr>
                  <a:t>wavefunction</a:t>
                </a:r>
                <a:r>
                  <a:rPr lang="en-US" sz="2000" dirty="0" smtClean="0">
                    <a:latin typeface="Times New Roman" panose="02020603050405020304" pitchFamily="18" charset="0"/>
                    <a:cs typeface="Times New Roman" panose="02020603050405020304" pitchFamily="18" charset="0"/>
                  </a:rPr>
                  <a:t> will  become either </a:t>
                </a:r>
                <a14:m>
                  <m:oMath xmlns:m="http://schemas.openxmlformats.org/officeDocument/2006/math">
                    <m:sSub>
                      <m:sSubPr>
                        <m:ctrlPr>
                          <a:rPr lang="en-US" sz="2000" b="0" i="1" smtClean="0">
                            <a:latin typeface="Cambria Math"/>
                            <a:ea typeface="Cambria Math"/>
                          </a:rPr>
                        </m:ctrlPr>
                      </m:sSubPr>
                      <m:e>
                        <m:r>
                          <m:rPr>
                            <m:sty m:val="p"/>
                          </m:rPr>
                          <a:rPr lang="el-GR" sz="2000" b="0" i="1" smtClean="0">
                            <a:latin typeface="Cambria Math"/>
                            <a:ea typeface="Cambria Math"/>
                          </a:rPr>
                          <m:t>Ψ</m:t>
                        </m:r>
                      </m:e>
                      <m:sub>
                        <m:r>
                          <a:rPr lang="en-US" sz="2000" b="0" i="1" smtClean="0">
                            <a:latin typeface="Cambria Math"/>
                            <a:ea typeface="Cambria Math"/>
                          </a:rPr>
                          <m:t>1</m:t>
                        </m:r>
                      </m:sub>
                    </m:sSub>
                    <m:d>
                      <m:dPr>
                        <m:ctrlPr>
                          <a:rPr lang="en-US" sz="2000" b="0" i="1" smtClean="0">
                            <a:latin typeface="Cambria Math"/>
                            <a:ea typeface="Cambria Math"/>
                          </a:rPr>
                        </m:ctrlPr>
                      </m:dPr>
                      <m:e>
                        <m:r>
                          <a:rPr lang="en-US" sz="2000" b="0" i="1" smtClean="0">
                            <a:latin typeface="Cambria Math"/>
                            <a:ea typeface="Cambria Math"/>
                          </a:rPr>
                          <m:t>𝑥</m:t>
                        </m:r>
                      </m:e>
                    </m:d>
                  </m:oMath>
                </a14:m>
                <a:r>
                  <a:rPr lang="en-US" sz="2000" dirty="0" smtClean="0">
                    <a:latin typeface="Times New Roman" panose="02020603050405020304" pitchFamily="18" charset="0"/>
                    <a:cs typeface="Times New Roman" panose="02020603050405020304" pitchFamily="18" charset="0"/>
                  </a:rPr>
                  <a:t> or </a:t>
                </a:r>
                <a14:m>
                  <m:oMath xmlns:m="http://schemas.openxmlformats.org/officeDocument/2006/math">
                    <m:sSub>
                      <m:sSubPr>
                        <m:ctrlPr>
                          <a:rPr lang="en-US" sz="2000" b="0" i="1" smtClean="0">
                            <a:latin typeface="Cambria Math"/>
                            <a:ea typeface="Cambria Math"/>
                          </a:rPr>
                        </m:ctrlPr>
                      </m:sSubPr>
                      <m:e>
                        <m:r>
                          <m:rPr>
                            <m:sty m:val="p"/>
                          </m:rPr>
                          <a:rPr lang="el-GR" sz="2000" b="0" i="1" smtClean="0">
                            <a:latin typeface="Cambria Math"/>
                            <a:ea typeface="Cambria Math"/>
                          </a:rPr>
                          <m:t>Ψ</m:t>
                        </m:r>
                      </m:e>
                      <m:sub>
                        <m:r>
                          <a:rPr lang="en-US" sz="2000" b="0" i="1" smtClean="0">
                            <a:latin typeface="Cambria Math"/>
                            <a:ea typeface="Cambria Math"/>
                          </a:rPr>
                          <m:t>2</m:t>
                        </m:r>
                      </m:sub>
                    </m:sSub>
                    <m:r>
                      <a:rPr lang="en-US" sz="2000" b="0" i="1" smtClean="0">
                        <a:latin typeface="Cambria Math"/>
                        <a:ea typeface="Cambria Math"/>
                      </a:rPr>
                      <m:t>(</m:t>
                    </m:r>
                    <m:r>
                      <a:rPr lang="en-US" sz="2000" b="0" i="1" smtClean="0">
                        <a:latin typeface="Cambria Math"/>
                        <a:ea typeface="Cambria Math"/>
                      </a:rPr>
                      <m:t>𝑥</m:t>
                    </m:r>
                    <m:r>
                      <a:rPr lang="en-US" sz="2000" b="0" i="1" smtClean="0">
                        <a:latin typeface="Cambria Math"/>
                        <a:ea typeface="Cambria Math"/>
                      </a:rPr>
                      <m:t>)</m:t>
                    </m:r>
                  </m:oMath>
                </a14:m>
                <a:r>
                  <a:rPr lang="en-US" sz="2000" dirty="0" smtClean="0">
                    <a:latin typeface="Times New Roman" panose="02020603050405020304" pitchFamily="18" charset="0"/>
                    <a:cs typeface="Times New Roman" panose="02020603050405020304" pitchFamily="18" charset="0"/>
                  </a:rPr>
                  <a:t> immediately after the measurement and the system will go back to </a:t>
                </a:r>
                <a14:m>
                  <m:oMath xmlns:m="http://schemas.openxmlformats.org/officeDocument/2006/math">
                    <m:r>
                      <m:rPr>
                        <m:sty m:val="p"/>
                      </m:rPr>
                      <a:rPr lang="el-GR" sz="2000" i="1" smtClean="0">
                        <a:latin typeface="Cambria Math"/>
                        <a:ea typeface="Cambria Math"/>
                      </a:rPr>
                      <m:t>Ψ</m:t>
                    </m:r>
                    <m:d>
                      <m:dPr>
                        <m:ctrlPr>
                          <a:rPr lang="en-US" sz="2000" b="0" i="1" smtClean="0">
                            <a:latin typeface="Cambria Math"/>
                            <a:ea typeface="Cambria Math"/>
                          </a:rPr>
                        </m:ctrlPr>
                      </m:dPr>
                      <m:e>
                        <m:r>
                          <a:rPr lang="en-US" sz="2000" b="0" i="1" smtClean="0">
                            <a:latin typeface="Cambria Math"/>
                            <a:ea typeface="Cambria Math"/>
                          </a:rPr>
                          <m:t>𝑥</m:t>
                        </m:r>
                      </m:e>
                    </m:d>
                    <m:r>
                      <a:rPr lang="en-US" sz="2000" b="0" i="1" smtClean="0">
                        <a:latin typeface="Cambria Math"/>
                        <a:ea typeface="Cambria Math"/>
                      </a:rPr>
                      <m:t>=</m:t>
                    </m:r>
                    <m:f>
                      <m:fPr>
                        <m:ctrlPr>
                          <a:rPr lang="en-US" sz="2000" b="0" i="1" smtClean="0">
                            <a:latin typeface="Cambria Math"/>
                            <a:ea typeface="Cambria Math"/>
                          </a:rPr>
                        </m:ctrlPr>
                      </m:fPr>
                      <m:num>
                        <m:r>
                          <a:rPr lang="en-US" sz="2000" b="0" i="1" smtClean="0">
                            <a:latin typeface="Cambria Math"/>
                            <a:ea typeface="Cambria Math"/>
                          </a:rPr>
                          <m:t>1</m:t>
                        </m:r>
                      </m:num>
                      <m:den>
                        <m:rad>
                          <m:radPr>
                            <m:degHide m:val="on"/>
                            <m:ctrlPr>
                              <a:rPr lang="en-US" sz="2000" b="0" i="1" smtClean="0">
                                <a:latin typeface="Cambria Math"/>
                                <a:ea typeface="Cambria Math"/>
                              </a:rPr>
                            </m:ctrlPr>
                          </m:radPr>
                          <m:deg/>
                          <m:e>
                            <m:r>
                              <a:rPr lang="en-US" sz="2000" b="0" i="1" smtClean="0">
                                <a:latin typeface="Cambria Math"/>
                                <a:ea typeface="Cambria Math"/>
                              </a:rPr>
                              <m:t>3</m:t>
                            </m:r>
                          </m:e>
                        </m:rad>
                      </m:den>
                    </m:f>
                    <m:sSub>
                      <m:sSubPr>
                        <m:ctrlPr>
                          <a:rPr lang="en-US" sz="2000" b="0" i="1" smtClean="0">
                            <a:latin typeface="Cambria Math"/>
                            <a:ea typeface="Cambria Math"/>
                          </a:rPr>
                        </m:ctrlPr>
                      </m:sSubPr>
                      <m:e>
                        <m:r>
                          <m:rPr>
                            <m:sty m:val="p"/>
                          </m:rPr>
                          <a:rPr lang="el-GR" sz="2000" b="0" i="1" smtClean="0">
                            <a:latin typeface="Cambria Math"/>
                            <a:ea typeface="Cambria Math"/>
                          </a:rPr>
                          <m:t>Ψ</m:t>
                        </m:r>
                      </m:e>
                      <m:sub>
                        <m:r>
                          <a:rPr lang="en-US" sz="2000" b="0" i="1" smtClean="0">
                            <a:latin typeface="Cambria Math"/>
                            <a:ea typeface="Cambria Math"/>
                          </a:rPr>
                          <m:t>1</m:t>
                        </m:r>
                      </m:sub>
                    </m:sSub>
                    <m:d>
                      <m:dPr>
                        <m:ctrlPr>
                          <a:rPr lang="en-US" sz="2000" b="0" i="1" smtClean="0">
                            <a:latin typeface="Cambria Math"/>
                            <a:ea typeface="Cambria Math"/>
                          </a:rPr>
                        </m:ctrlPr>
                      </m:dPr>
                      <m:e>
                        <m:r>
                          <a:rPr lang="en-US" sz="2000" b="0" i="1" smtClean="0">
                            <a:latin typeface="Cambria Math"/>
                            <a:ea typeface="Cambria Math"/>
                          </a:rPr>
                          <m:t>𝑥</m:t>
                        </m:r>
                      </m:e>
                    </m:d>
                    <m:r>
                      <a:rPr lang="en-US" sz="2000" b="0" i="1" smtClean="0">
                        <a:latin typeface="Cambria Math"/>
                        <a:ea typeface="Cambria Math"/>
                      </a:rPr>
                      <m:t>+</m:t>
                    </m:r>
                    <m:rad>
                      <m:radPr>
                        <m:degHide m:val="on"/>
                        <m:ctrlPr>
                          <a:rPr lang="en-US" sz="2000" i="1">
                            <a:latin typeface="Cambria Math"/>
                            <a:ea typeface="Cambria Math"/>
                          </a:rPr>
                        </m:ctrlPr>
                      </m:radPr>
                      <m:deg/>
                      <m:e>
                        <m:f>
                          <m:fPr>
                            <m:ctrlPr>
                              <a:rPr lang="en-US" sz="2000" i="1">
                                <a:latin typeface="Cambria Math"/>
                                <a:ea typeface="Cambria Math"/>
                              </a:rPr>
                            </m:ctrlPr>
                          </m:fPr>
                          <m:num>
                            <m:r>
                              <a:rPr lang="en-US" sz="2000" i="1">
                                <a:latin typeface="Cambria Math"/>
                                <a:ea typeface="Cambria Math"/>
                              </a:rPr>
                              <m:t>2</m:t>
                            </m:r>
                          </m:num>
                          <m:den>
                            <m:r>
                              <a:rPr lang="en-US" sz="2000" i="1">
                                <a:latin typeface="Cambria Math"/>
                                <a:ea typeface="Cambria Math"/>
                              </a:rPr>
                              <m:t>3</m:t>
                            </m:r>
                          </m:den>
                        </m:f>
                      </m:e>
                    </m:rad>
                    <m:sSub>
                      <m:sSubPr>
                        <m:ctrlPr>
                          <a:rPr lang="en-US" sz="2000" b="0" i="1" smtClean="0">
                            <a:latin typeface="Cambria Math"/>
                            <a:ea typeface="Cambria Math"/>
                          </a:rPr>
                        </m:ctrlPr>
                      </m:sSubPr>
                      <m:e>
                        <m:r>
                          <m:rPr>
                            <m:sty m:val="p"/>
                          </m:rPr>
                          <a:rPr lang="el-GR" sz="2000" b="0" i="1" smtClean="0">
                            <a:latin typeface="Cambria Math"/>
                            <a:ea typeface="Cambria Math"/>
                          </a:rPr>
                          <m:t>Ψ</m:t>
                        </m:r>
                      </m:e>
                      <m:sub>
                        <m:r>
                          <a:rPr lang="en-US" sz="2000" b="0" i="1" smtClean="0">
                            <a:latin typeface="Cambria Math"/>
                            <a:ea typeface="Cambria Math"/>
                          </a:rPr>
                          <m:t>2</m:t>
                        </m:r>
                      </m:sub>
                    </m:sSub>
                    <m:d>
                      <m:dPr>
                        <m:ctrlPr>
                          <a:rPr lang="en-US" sz="2000" b="0" i="1" smtClean="0">
                            <a:latin typeface="Cambria Math"/>
                            <a:ea typeface="Cambria Math"/>
                          </a:rPr>
                        </m:ctrlPr>
                      </m:dPr>
                      <m:e>
                        <m:r>
                          <a:rPr lang="en-US" sz="2000" b="0" i="1" smtClean="0">
                            <a:latin typeface="Cambria Math"/>
                            <a:ea typeface="Cambria Math"/>
                          </a:rPr>
                          <m:t>𝑥</m:t>
                        </m:r>
                      </m:e>
                    </m:d>
                  </m:oMath>
                </a14:m>
                <a:r>
                  <a:rPr lang="en-US" sz="2000" dirty="0" smtClean="0">
                    <a:latin typeface="Times New Roman" panose="02020603050405020304" pitchFamily="18" charset="0"/>
                    <a:cs typeface="Times New Roman" panose="02020603050405020304" pitchFamily="18" charset="0"/>
                  </a:rPr>
                  <a:t> after a long  time.  </a:t>
                </a:r>
              </a:p>
              <a:p>
                <a:pPr marL="342900" indent="-342900">
                  <a:buFont typeface="+mj-lt"/>
                  <a:buAutoNum type="alphaUcPeriod"/>
                </a:pPr>
                <a:r>
                  <a:rPr lang="en-US" sz="2000" dirty="0">
                    <a:latin typeface="Times New Roman" panose="02020603050405020304" pitchFamily="18" charset="0"/>
                    <a:cs typeface="Times New Roman" panose="02020603050405020304" pitchFamily="18" charset="0"/>
                  </a:rPr>
                  <a:t>The </a:t>
                </a:r>
                <a:r>
                  <a:rPr lang="en-US" sz="2000" dirty="0" err="1">
                    <a:latin typeface="Times New Roman" panose="02020603050405020304" pitchFamily="18" charset="0"/>
                    <a:cs typeface="Times New Roman" panose="02020603050405020304" pitchFamily="18" charset="0"/>
                  </a:rPr>
                  <a:t>wavefunction</a:t>
                </a:r>
                <a:r>
                  <a:rPr lang="en-US" sz="2000" dirty="0">
                    <a:latin typeface="Times New Roman" panose="02020603050405020304" pitchFamily="18" charset="0"/>
                    <a:cs typeface="Times New Roman" panose="02020603050405020304" pitchFamily="18" charset="0"/>
                  </a:rPr>
                  <a:t> will become either </a:t>
                </a:r>
                <a14:m>
                  <m:oMath xmlns:m="http://schemas.openxmlformats.org/officeDocument/2006/math">
                    <m:sSub>
                      <m:sSubPr>
                        <m:ctrlPr>
                          <a:rPr lang="en-US" sz="2000" i="1">
                            <a:latin typeface="Cambria Math"/>
                            <a:ea typeface="Cambria Math"/>
                          </a:rPr>
                        </m:ctrlPr>
                      </m:sSubPr>
                      <m:e>
                        <m:r>
                          <m:rPr>
                            <m:sty m:val="p"/>
                          </m:rPr>
                          <a:rPr lang="el-GR" sz="2000" i="1">
                            <a:latin typeface="Cambria Math"/>
                            <a:ea typeface="Cambria Math"/>
                          </a:rPr>
                          <m:t>Ψ</m:t>
                        </m:r>
                      </m:e>
                      <m:sub>
                        <m:r>
                          <a:rPr lang="en-US" sz="2000" i="1">
                            <a:latin typeface="Cambria Math"/>
                            <a:ea typeface="Cambria Math"/>
                          </a:rPr>
                          <m:t>1</m:t>
                        </m:r>
                      </m:sub>
                    </m:sSub>
                    <m:d>
                      <m:dPr>
                        <m:ctrlPr>
                          <a:rPr lang="en-US" sz="2000" i="1">
                            <a:latin typeface="Cambria Math"/>
                            <a:ea typeface="Cambria Math"/>
                          </a:rPr>
                        </m:ctrlPr>
                      </m:dPr>
                      <m:e>
                        <m:r>
                          <a:rPr lang="en-US" sz="2000" i="1">
                            <a:latin typeface="Cambria Math"/>
                            <a:ea typeface="Cambria Math"/>
                          </a:rPr>
                          <m:t>𝑥</m:t>
                        </m:r>
                      </m:e>
                    </m:d>
                  </m:oMath>
                </a14:m>
                <a:r>
                  <a:rPr lang="en-US" sz="2000" dirty="0">
                    <a:latin typeface="Times New Roman" panose="02020603050405020304" pitchFamily="18" charset="0"/>
                    <a:cs typeface="Times New Roman" panose="02020603050405020304" pitchFamily="18" charset="0"/>
                  </a:rPr>
                  <a:t> or </a:t>
                </a:r>
                <a14:m>
                  <m:oMath xmlns:m="http://schemas.openxmlformats.org/officeDocument/2006/math">
                    <m:sSub>
                      <m:sSubPr>
                        <m:ctrlPr>
                          <a:rPr lang="en-US" sz="2000" i="1">
                            <a:latin typeface="Cambria Math"/>
                            <a:ea typeface="Cambria Math"/>
                          </a:rPr>
                        </m:ctrlPr>
                      </m:sSubPr>
                      <m:e>
                        <m:r>
                          <m:rPr>
                            <m:sty m:val="p"/>
                          </m:rPr>
                          <a:rPr lang="el-GR" sz="2000" i="1">
                            <a:latin typeface="Cambria Math"/>
                            <a:ea typeface="Cambria Math"/>
                          </a:rPr>
                          <m:t>Ψ</m:t>
                        </m:r>
                      </m:e>
                      <m:sub>
                        <m:r>
                          <a:rPr lang="en-US" sz="2000" i="1">
                            <a:latin typeface="Cambria Math"/>
                            <a:ea typeface="Cambria Math"/>
                          </a:rPr>
                          <m:t>2</m:t>
                        </m:r>
                      </m:sub>
                    </m:sSub>
                    <m:r>
                      <a:rPr lang="en-US" sz="2000" i="1">
                        <a:latin typeface="Cambria Math"/>
                        <a:ea typeface="Cambria Math"/>
                      </a:rPr>
                      <m:t>(</m:t>
                    </m:r>
                    <m:r>
                      <a:rPr lang="en-US" sz="2000" i="1">
                        <a:latin typeface="Cambria Math"/>
                        <a:ea typeface="Cambria Math"/>
                      </a:rPr>
                      <m:t>𝑥</m:t>
                    </m:r>
                    <m:r>
                      <a:rPr lang="en-US" sz="2000" i="1">
                        <a:latin typeface="Cambria Math"/>
                        <a:ea typeface="Cambria Math"/>
                      </a:rPr>
                      <m:t>)</m:t>
                    </m:r>
                  </m:oMath>
                </a14:m>
                <a:r>
                  <a:rPr lang="en-US" sz="2000" dirty="0">
                    <a:latin typeface="Times New Roman" panose="02020603050405020304" pitchFamily="18" charset="0"/>
                    <a:cs typeface="Times New Roman" panose="02020603050405020304" pitchFamily="18" charset="0"/>
                  </a:rPr>
                  <a:t> immediately after the measurement and the system will </a:t>
                </a:r>
                <a:r>
                  <a:rPr lang="en-US" sz="2000" dirty="0" smtClean="0">
                    <a:latin typeface="Times New Roman" panose="02020603050405020304" pitchFamily="18" charset="0"/>
                    <a:cs typeface="Times New Roman" panose="02020603050405020304" pitchFamily="18" charset="0"/>
                  </a:rPr>
                  <a:t>evolve into a state which is </a:t>
                </a:r>
                <a:r>
                  <a:rPr lang="en-US" sz="2000" dirty="0">
                    <a:latin typeface="Times New Roman" panose="02020603050405020304" pitchFamily="18" charset="0"/>
                    <a:cs typeface="Times New Roman" panose="02020603050405020304" pitchFamily="18" charset="0"/>
                  </a:rPr>
                  <a:t>superposition of all the stationary states after a long time. </a:t>
                </a:r>
                <a:endParaRPr lang="en-US" sz="2000" dirty="0" smtClean="0">
                  <a:latin typeface="Times New Roman" panose="02020603050405020304" pitchFamily="18" charset="0"/>
                  <a:cs typeface="Times New Roman" panose="02020603050405020304" pitchFamily="18" charset="0"/>
                </a:endParaRPr>
              </a:p>
              <a:p>
                <a:pPr marL="342900" indent="-342900">
                  <a:buFont typeface="+mj-lt"/>
                  <a:buAutoNum type="alphaUcPeriod"/>
                </a:pPr>
                <a:r>
                  <a:rPr lang="en-US" sz="2000" dirty="0" smtClean="0">
                    <a:latin typeface="Times New Roman" panose="02020603050405020304" pitchFamily="18" charset="0"/>
                    <a:cs typeface="Times New Roman" panose="02020603050405020304" pitchFamily="18" charset="0"/>
                  </a:rPr>
                  <a:t>The  </a:t>
                </a:r>
                <a:r>
                  <a:rPr lang="en-US" sz="2000" dirty="0" err="1" smtClean="0">
                    <a:latin typeface="Times New Roman" panose="02020603050405020304" pitchFamily="18" charset="0"/>
                    <a:cs typeface="Times New Roman" panose="02020603050405020304" pitchFamily="18" charset="0"/>
                  </a:rPr>
                  <a:t>wavefunction</a:t>
                </a: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r>
                      <m:rPr>
                        <m:sty m:val="p"/>
                      </m:rPr>
                      <a:rPr lang="el-GR" sz="2000" i="1" smtClean="0">
                        <a:latin typeface="Cambria Math"/>
                        <a:ea typeface="Cambria Math"/>
                      </a:rPr>
                      <m:t>Ψ</m:t>
                    </m:r>
                    <m:d>
                      <m:dPr>
                        <m:ctrlPr>
                          <a:rPr lang="en-US" sz="2000" b="0" i="1" smtClean="0">
                            <a:latin typeface="Cambria Math"/>
                            <a:ea typeface="Cambria Math"/>
                          </a:rPr>
                        </m:ctrlPr>
                      </m:dPr>
                      <m:e>
                        <m:r>
                          <a:rPr lang="en-US" sz="2000" b="0" i="1" smtClean="0">
                            <a:latin typeface="Cambria Math"/>
                            <a:ea typeface="Cambria Math"/>
                          </a:rPr>
                          <m:t>𝑥</m:t>
                        </m:r>
                      </m:e>
                    </m:d>
                    <m:r>
                      <a:rPr lang="en-US" sz="2000" b="0" i="1" smtClean="0">
                        <a:latin typeface="Cambria Math"/>
                        <a:ea typeface="Cambria Math"/>
                      </a:rPr>
                      <m:t>=</m:t>
                    </m:r>
                    <m:f>
                      <m:fPr>
                        <m:ctrlPr>
                          <a:rPr lang="en-US" sz="2000" b="0" i="1" smtClean="0">
                            <a:latin typeface="Cambria Math"/>
                            <a:ea typeface="Cambria Math"/>
                          </a:rPr>
                        </m:ctrlPr>
                      </m:fPr>
                      <m:num>
                        <m:r>
                          <a:rPr lang="en-US" sz="2000" b="0" i="1" smtClean="0">
                            <a:latin typeface="Cambria Math"/>
                            <a:ea typeface="Cambria Math"/>
                          </a:rPr>
                          <m:t>1</m:t>
                        </m:r>
                      </m:num>
                      <m:den>
                        <m:rad>
                          <m:radPr>
                            <m:degHide m:val="on"/>
                            <m:ctrlPr>
                              <a:rPr lang="en-US" sz="2000" b="0" i="1" smtClean="0">
                                <a:latin typeface="Cambria Math"/>
                                <a:ea typeface="Cambria Math"/>
                              </a:rPr>
                            </m:ctrlPr>
                          </m:radPr>
                          <m:deg/>
                          <m:e>
                            <m:r>
                              <a:rPr lang="en-US" sz="2000" b="0" i="1" smtClean="0">
                                <a:latin typeface="Cambria Math"/>
                                <a:ea typeface="Cambria Math"/>
                              </a:rPr>
                              <m:t>3</m:t>
                            </m:r>
                          </m:e>
                        </m:rad>
                      </m:den>
                    </m:f>
                    <m:sSub>
                      <m:sSubPr>
                        <m:ctrlPr>
                          <a:rPr lang="en-US" sz="2000" b="0" i="1" smtClean="0">
                            <a:latin typeface="Cambria Math"/>
                            <a:ea typeface="Cambria Math"/>
                          </a:rPr>
                        </m:ctrlPr>
                      </m:sSubPr>
                      <m:e>
                        <m:r>
                          <m:rPr>
                            <m:sty m:val="p"/>
                          </m:rPr>
                          <a:rPr lang="el-GR" sz="2000" b="0" i="1" smtClean="0">
                            <a:latin typeface="Cambria Math"/>
                            <a:ea typeface="Cambria Math"/>
                          </a:rPr>
                          <m:t>Ψ</m:t>
                        </m:r>
                      </m:e>
                      <m:sub>
                        <m:r>
                          <a:rPr lang="en-US" sz="2000" b="0" i="1" smtClean="0">
                            <a:latin typeface="Cambria Math"/>
                            <a:ea typeface="Cambria Math"/>
                          </a:rPr>
                          <m:t>1</m:t>
                        </m:r>
                      </m:sub>
                    </m:sSub>
                    <m:d>
                      <m:dPr>
                        <m:ctrlPr>
                          <a:rPr lang="en-US" sz="2000" b="0" i="1" smtClean="0">
                            <a:latin typeface="Cambria Math"/>
                            <a:ea typeface="Cambria Math"/>
                          </a:rPr>
                        </m:ctrlPr>
                      </m:dPr>
                      <m:e>
                        <m:r>
                          <a:rPr lang="en-US" sz="2000" b="0" i="1" smtClean="0">
                            <a:latin typeface="Cambria Math"/>
                            <a:ea typeface="Cambria Math"/>
                          </a:rPr>
                          <m:t>𝑥</m:t>
                        </m:r>
                      </m:e>
                    </m:d>
                    <m:r>
                      <a:rPr lang="en-US" sz="2000" b="0" i="1" smtClean="0">
                        <a:latin typeface="Cambria Math"/>
                        <a:ea typeface="Cambria Math"/>
                      </a:rPr>
                      <m:t>+</m:t>
                    </m:r>
                    <m:rad>
                      <m:radPr>
                        <m:degHide m:val="on"/>
                        <m:ctrlPr>
                          <a:rPr lang="en-US" sz="2000" i="1">
                            <a:latin typeface="Cambria Math"/>
                            <a:ea typeface="Cambria Math"/>
                          </a:rPr>
                        </m:ctrlPr>
                      </m:radPr>
                      <m:deg/>
                      <m:e>
                        <m:f>
                          <m:fPr>
                            <m:ctrlPr>
                              <a:rPr lang="en-US" sz="2000" i="1">
                                <a:latin typeface="Cambria Math"/>
                                <a:ea typeface="Cambria Math"/>
                              </a:rPr>
                            </m:ctrlPr>
                          </m:fPr>
                          <m:num>
                            <m:r>
                              <a:rPr lang="en-US" sz="2000" i="1">
                                <a:latin typeface="Cambria Math"/>
                                <a:ea typeface="Cambria Math"/>
                              </a:rPr>
                              <m:t>2</m:t>
                            </m:r>
                          </m:num>
                          <m:den>
                            <m:r>
                              <a:rPr lang="en-US" sz="2000" i="1">
                                <a:latin typeface="Cambria Math"/>
                                <a:ea typeface="Cambria Math"/>
                              </a:rPr>
                              <m:t>3</m:t>
                            </m:r>
                          </m:den>
                        </m:f>
                      </m:e>
                    </m:rad>
                    <m:sSub>
                      <m:sSubPr>
                        <m:ctrlPr>
                          <a:rPr lang="en-US" sz="2000" b="0" i="1" smtClean="0">
                            <a:latin typeface="Cambria Math"/>
                            <a:ea typeface="Cambria Math"/>
                          </a:rPr>
                        </m:ctrlPr>
                      </m:sSubPr>
                      <m:e>
                        <m:r>
                          <m:rPr>
                            <m:sty m:val="p"/>
                          </m:rPr>
                          <a:rPr lang="el-GR" sz="2000" b="0" i="1" smtClean="0">
                            <a:latin typeface="Cambria Math"/>
                            <a:ea typeface="Cambria Math"/>
                          </a:rPr>
                          <m:t>Ψ</m:t>
                        </m:r>
                      </m:e>
                      <m:sub>
                        <m:r>
                          <a:rPr lang="en-US" sz="2000" b="0" i="1" smtClean="0">
                            <a:latin typeface="Cambria Math"/>
                            <a:ea typeface="Cambria Math"/>
                          </a:rPr>
                          <m:t>2</m:t>
                        </m:r>
                      </m:sub>
                    </m:sSub>
                    <m:r>
                      <a:rPr lang="en-US" sz="2000" b="0" i="1" smtClean="0">
                        <a:latin typeface="Cambria Math"/>
                        <a:ea typeface="Cambria Math"/>
                      </a:rPr>
                      <m:t>(</m:t>
                    </m:r>
                    <m:r>
                      <a:rPr lang="en-US" sz="2000" b="0" i="1" smtClean="0">
                        <a:latin typeface="Cambria Math"/>
                        <a:ea typeface="Cambria Math"/>
                      </a:rPr>
                      <m:t>𝑥</m:t>
                    </m:r>
                    <m:r>
                      <a:rPr lang="en-US" sz="2000" b="0" i="1" smtClean="0">
                        <a:latin typeface="Cambria Math"/>
                        <a:ea typeface="Cambria Math"/>
                      </a:rPr>
                      <m:t>)</m:t>
                    </m:r>
                  </m:oMath>
                </a14:m>
                <a:r>
                  <a:rPr lang="en-US" sz="2000" dirty="0" smtClean="0">
                    <a:latin typeface="Times New Roman" panose="02020603050405020304" pitchFamily="18" charset="0"/>
                    <a:cs typeface="Times New Roman" panose="02020603050405020304" pitchFamily="18" charset="0"/>
                  </a:rPr>
                  <a:t> will become a delta function immediately after the energy measurement and the system will stay in that state for all future times.</a:t>
                </a:r>
              </a:p>
              <a:p>
                <a:pPr marL="342900" indent="-342900">
                  <a:buFont typeface="+mj-lt"/>
                  <a:buAutoNum type="alphaUcPeriod"/>
                </a:pPr>
                <a:r>
                  <a:rPr lang="en-US" sz="2000" dirty="0" smtClean="0">
                    <a:latin typeface="Times New Roman" panose="02020603050405020304" pitchFamily="18" charset="0"/>
                    <a:cs typeface="Times New Roman" panose="02020603050405020304" pitchFamily="18" charset="0"/>
                  </a:rPr>
                  <a:t>The </a:t>
                </a:r>
                <a:r>
                  <a:rPr lang="en-US" sz="2000" dirty="0" err="1" smtClean="0">
                    <a:latin typeface="Times New Roman" panose="02020603050405020304" pitchFamily="18" charset="0"/>
                    <a:cs typeface="Times New Roman" panose="02020603050405020304" pitchFamily="18" charset="0"/>
                  </a:rPr>
                  <a:t>wavefunction</a:t>
                </a:r>
                <a:r>
                  <a:rPr lang="en-US" sz="2000" dirty="0" smtClean="0">
                    <a:latin typeface="Times New Roman" panose="02020603050405020304" pitchFamily="18" charset="0"/>
                    <a:cs typeface="Times New Roman" panose="02020603050405020304" pitchFamily="18" charset="0"/>
                  </a:rPr>
                  <a:t> will become a delta function immediately after the energy measurement and go back to </a:t>
                </a:r>
                <a14:m>
                  <m:oMath xmlns:m="http://schemas.openxmlformats.org/officeDocument/2006/math">
                    <m:r>
                      <m:rPr>
                        <m:sty m:val="p"/>
                      </m:rPr>
                      <a:rPr lang="el-GR" sz="2000" i="1" smtClean="0">
                        <a:latin typeface="Cambria Math"/>
                        <a:ea typeface="Cambria Math"/>
                      </a:rPr>
                      <m:t>Ψ</m:t>
                    </m:r>
                    <m:d>
                      <m:dPr>
                        <m:ctrlPr>
                          <a:rPr lang="en-US" sz="2000" b="0" i="1" smtClean="0">
                            <a:latin typeface="Cambria Math"/>
                            <a:ea typeface="Cambria Math"/>
                          </a:rPr>
                        </m:ctrlPr>
                      </m:dPr>
                      <m:e>
                        <m:r>
                          <a:rPr lang="en-US" sz="2000" b="0" i="1" smtClean="0">
                            <a:latin typeface="Cambria Math"/>
                            <a:ea typeface="Cambria Math"/>
                          </a:rPr>
                          <m:t>𝑥</m:t>
                        </m:r>
                      </m:e>
                    </m:d>
                    <m:r>
                      <a:rPr lang="en-US" sz="2000" b="0" i="1" smtClean="0">
                        <a:latin typeface="Cambria Math"/>
                        <a:ea typeface="Cambria Math"/>
                      </a:rPr>
                      <m:t>=</m:t>
                    </m:r>
                    <m:f>
                      <m:fPr>
                        <m:ctrlPr>
                          <a:rPr lang="en-US" sz="2000" b="0" i="1" smtClean="0">
                            <a:latin typeface="Cambria Math"/>
                            <a:ea typeface="Cambria Math"/>
                          </a:rPr>
                        </m:ctrlPr>
                      </m:fPr>
                      <m:num>
                        <m:r>
                          <a:rPr lang="en-US" sz="2000" b="0" i="1" smtClean="0">
                            <a:latin typeface="Cambria Math"/>
                            <a:ea typeface="Cambria Math"/>
                          </a:rPr>
                          <m:t>1</m:t>
                        </m:r>
                      </m:num>
                      <m:den>
                        <m:rad>
                          <m:radPr>
                            <m:degHide m:val="on"/>
                            <m:ctrlPr>
                              <a:rPr lang="en-US" sz="2000" b="0" i="1" smtClean="0">
                                <a:latin typeface="Cambria Math"/>
                                <a:ea typeface="Cambria Math"/>
                              </a:rPr>
                            </m:ctrlPr>
                          </m:radPr>
                          <m:deg/>
                          <m:e>
                            <m:r>
                              <a:rPr lang="en-US" sz="2000" b="0" i="1" smtClean="0">
                                <a:latin typeface="Cambria Math"/>
                                <a:ea typeface="Cambria Math"/>
                              </a:rPr>
                              <m:t>3</m:t>
                            </m:r>
                          </m:e>
                        </m:rad>
                      </m:den>
                    </m:f>
                    <m:sSub>
                      <m:sSubPr>
                        <m:ctrlPr>
                          <a:rPr lang="en-US" sz="2000" b="0" i="1" smtClean="0">
                            <a:latin typeface="Cambria Math"/>
                            <a:ea typeface="Cambria Math"/>
                          </a:rPr>
                        </m:ctrlPr>
                      </m:sSubPr>
                      <m:e>
                        <m:r>
                          <m:rPr>
                            <m:sty m:val="p"/>
                          </m:rPr>
                          <a:rPr lang="el-GR" sz="2000" b="0" i="1" smtClean="0">
                            <a:latin typeface="Cambria Math"/>
                            <a:ea typeface="Cambria Math"/>
                          </a:rPr>
                          <m:t>Ψ</m:t>
                        </m:r>
                      </m:e>
                      <m:sub>
                        <m:r>
                          <a:rPr lang="en-US" sz="2000" b="0" i="1" smtClean="0">
                            <a:latin typeface="Cambria Math"/>
                            <a:ea typeface="Cambria Math"/>
                          </a:rPr>
                          <m:t>1</m:t>
                        </m:r>
                      </m:sub>
                    </m:sSub>
                    <m:d>
                      <m:dPr>
                        <m:ctrlPr>
                          <a:rPr lang="en-US" sz="2000" b="0" i="1" smtClean="0">
                            <a:latin typeface="Cambria Math"/>
                            <a:ea typeface="Cambria Math"/>
                          </a:rPr>
                        </m:ctrlPr>
                      </m:dPr>
                      <m:e>
                        <m:r>
                          <a:rPr lang="en-US" sz="2000" b="0" i="1" smtClean="0">
                            <a:latin typeface="Cambria Math"/>
                            <a:ea typeface="Cambria Math"/>
                          </a:rPr>
                          <m:t>𝑥</m:t>
                        </m:r>
                      </m:e>
                    </m:d>
                    <m:r>
                      <a:rPr lang="en-US" sz="2000" b="0" i="1" smtClean="0">
                        <a:latin typeface="Cambria Math"/>
                        <a:ea typeface="Cambria Math"/>
                      </a:rPr>
                      <m:t>+</m:t>
                    </m:r>
                    <m:rad>
                      <m:radPr>
                        <m:degHide m:val="on"/>
                        <m:ctrlPr>
                          <a:rPr lang="en-US" sz="2000" i="1">
                            <a:latin typeface="Cambria Math"/>
                            <a:ea typeface="Cambria Math"/>
                          </a:rPr>
                        </m:ctrlPr>
                      </m:radPr>
                      <m:deg/>
                      <m:e>
                        <m:f>
                          <m:fPr>
                            <m:ctrlPr>
                              <a:rPr lang="en-US" sz="2000" i="1">
                                <a:latin typeface="Cambria Math"/>
                                <a:ea typeface="Cambria Math"/>
                              </a:rPr>
                            </m:ctrlPr>
                          </m:fPr>
                          <m:num>
                            <m:r>
                              <a:rPr lang="en-US" sz="2000" i="1">
                                <a:latin typeface="Cambria Math"/>
                                <a:ea typeface="Cambria Math"/>
                              </a:rPr>
                              <m:t>2</m:t>
                            </m:r>
                          </m:num>
                          <m:den>
                            <m:r>
                              <a:rPr lang="en-US" sz="2000" i="1">
                                <a:latin typeface="Cambria Math"/>
                                <a:ea typeface="Cambria Math"/>
                              </a:rPr>
                              <m:t>3</m:t>
                            </m:r>
                          </m:den>
                        </m:f>
                      </m:e>
                    </m:rad>
                    <m:sSub>
                      <m:sSubPr>
                        <m:ctrlPr>
                          <a:rPr lang="en-US" sz="2000" b="0" i="1" smtClean="0">
                            <a:latin typeface="Cambria Math"/>
                            <a:ea typeface="Cambria Math"/>
                          </a:rPr>
                        </m:ctrlPr>
                      </m:sSubPr>
                      <m:e>
                        <m:r>
                          <m:rPr>
                            <m:sty m:val="p"/>
                          </m:rPr>
                          <a:rPr lang="el-GR" sz="2000" b="0" i="1" smtClean="0">
                            <a:latin typeface="Cambria Math"/>
                            <a:ea typeface="Cambria Math"/>
                          </a:rPr>
                          <m:t>Ψ</m:t>
                        </m:r>
                      </m:e>
                      <m:sub>
                        <m:r>
                          <a:rPr lang="en-US" sz="2000" b="0" i="1" smtClean="0">
                            <a:latin typeface="Cambria Math"/>
                            <a:ea typeface="Cambria Math"/>
                          </a:rPr>
                          <m:t>2</m:t>
                        </m:r>
                      </m:sub>
                    </m:sSub>
                    <m:r>
                      <a:rPr lang="en-US" sz="2000" b="0" i="1" smtClean="0">
                        <a:latin typeface="Cambria Math"/>
                        <a:ea typeface="Cambria Math"/>
                      </a:rPr>
                      <m:t>(</m:t>
                    </m:r>
                    <m:r>
                      <a:rPr lang="en-US" sz="2000" b="0" i="1" smtClean="0">
                        <a:latin typeface="Cambria Math"/>
                        <a:ea typeface="Cambria Math"/>
                      </a:rPr>
                      <m:t>𝑥</m:t>
                    </m:r>
                    <m:r>
                      <a:rPr lang="en-US" sz="2000" b="0" i="1" smtClean="0">
                        <a:latin typeface="Cambria Math"/>
                        <a:ea typeface="Cambria Math"/>
                      </a:rPr>
                      <m:t>)</m:t>
                    </m:r>
                  </m:oMath>
                </a14:m>
                <a:r>
                  <a:rPr lang="en-US" sz="2000" dirty="0" smtClean="0">
                    <a:latin typeface="Times New Roman" panose="02020603050405020304" pitchFamily="18" charset="0"/>
                    <a:cs typeface="Times New Roman" panose="02020603050405020304" pitchFamily="18" charset="0"/>
                  </a:rPr>
                  <a:t> after a long time.  </a:t>
                </a:r>
              </a:p>
            </p:txBody>
          </p:sp>
        </mc:Choice>
        <mc:Fallback xmlns="">
          <p:sp>
            <p:nvSpPr>
              <p:cNvPr id="2" name="TextBox 1"/>
              <p:cNvSpPr txBox="1">
                <a:spLocks noRot="1" noChangeAspect="1" noMove="1" noResize="1" noEditPoints="1" noAdjustHandles="1" noChangeArrowheads="1" noChangeShapeType="1" noTextEdit="1"/>
              </p:cNvSpPr>
              <p:nvPr/>
            </p:nvSpPr>
            <p:spPr>
              <a:xfrm>
                <a:off x="0" y="57150"/>
                <a:ext cx="9144000" cy="6906506"/>
              </a:xfrm>
              <a:prstGeom prst="rect">
                <a:avLst/>
              </a:prstGeom>
              <a:blipFill rotWithShape="1">
                <a:blip r:embed="rId2"/>
                <a:stretch>
                  <a:fillRect l="-667" t="-441" r="-1000"/>
                </a:stretch>
              </a:blipFill>
            </p:spPr>
            <p:txBody>
              <a:bodyPr/>
              <a:lstStyle/>
              <a:p>
                <a:r>
                  <a:rPr lang="en-US">
                    <a:noFill/>
                  </a:rPr>
                  <a:t> </a:t>
                </a:r>
              </a:p>
            </p:txBody>
          </p:sp>
        </mc:Fallback>
      </mc:AlternateContent>
    </p:spTree>
    <p:extLst>
      <p:ext uri="{BB962C8B-B14F-4D97-AF65-F5344CB8AC3E}">
        <p14:creationId xmlns:p14="http://schemas.microsoft.com/office/powerpoint/2010/main" val="1499130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0" y="381000"/>
                <a:ext cx="9144000" cy="6388480"/>
              </a:xfrm>
              <a:prstGeom prst="rect">
                <a:avLst/>
              </a:prstGeom>
              <a:noFill/>
            </p:spPr>
            <p:txBody>
              <a:bodyPr wrap="square" rtlCol="0">
                <a:spAutoFit/>
              </a:bodyPr>
              <a:lstStyle/>
              <a:p>
                <a:pPr algn="ctr"/>
                <a:r>
                  <a:rPr lang="en-US" sz="2400" i="1" dirty="0" smtClean="0">
                    <a:latin typeface="Times New Roman" panose="02020603050405020304" pitchFamily="18" charset="0"/>
                    <a:cs typeface="Times New Roman" panose="02020603050405020304" pitchFamily="18" charset="0"/>
                  </a:rPr>
                  <a:t>Concept Test 15.10</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At time</a:t>
                </a:r>
                <a14:m>
                  <m:oMath xmlns:m="http://schemas.openxmlformats.org/officeDocument/2006/math">
                    <m:r>
                      <a:rPr lang="en-US" sz="2400" i="1" dirty="0">
                        <a:latin typeface="Cambria Math"/>
                        <a:cs typeface="Times New Roman" panose="02020603050405020304" pitchFamily="18" charset="0"/>
                      </a:rPr>
                      <m:t> </m:t>
                    </m:r>
                    <m:r>
                      <a:rPr lang="en-US" sz="2400" i="1" dirty="0">
                        <a:latin typeface="Cambria Math"/>
                        <a:cs typeface="Times New Roman" panose="02020603050405020304" pitchFamily="18" charset="0"/>
                      </a:rPr>
                      <m:t>𝑡</m:t>
                    </m:r>
                    <m:r>
                      <a:rPr lang="en-US" sz="2400" i="1" dirty="0">
                        <a:latin typeface="Cambria Math"/>
                        <a:cs typeface="Times New Roman" panose="02020603050405020304" pitchFamily="18" charset="0"/>
                      </a:rPr>
                      <m:t>=0</m:t>
                    </m:r>
                  </m:oMath>
                </a14:m>
                <a:r>
                  <a:rPr lang="en-US" sz="2400" dirty="0">
                    <a:latin typeface="Times New Roman" panose="02020603050405020304" pitchFamily="18" charset="0"/>
                    <a:cs typeface="Times New Roman" panose="02020603050405020304" pitchFamily="18" charset="0"/>
                  </a:rPr>
                  <a:t>, the initial state of a</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particle in a 1D infinite square well is </a:t>
                </a:r>
                <a14:m>
                  <m:oMath xmlns:m="http://schemas.openxmlformats.org/officeDocument/2006/math">
                    <m:r>
                      <m:rPr>
                        <m:sty m:val="p"/>
                      </m:rPr>
                      <a:rPr lang="el-GR" sz="2400" i="1">
                        <a:latin typeface="Cambria Math"/>
                        <a:ea typeface="Cambria Math"/>
                      </a:rPr>
                      <m:t>Ψ</m:t>
                    </m:r>
                    <m:d>
                      <m:dPr>
                        <m:ctrlPr>
                          <a:rPr lang="en-US" sz="2400" i="1">
                            <a:latin typeface="Cambria Math"/>
                            <a:ea typeface="Cambria Math"/>
                          </a:rPr>
                        </m:ctrlPr>
                      </m:dPr>
                      <m:e>
                        <m:r>
                          <a:rPr lang="en-US" sz="2400" i="1">
                            <a:latin typeface="Cambria Math"/>
                            <a:ea typeface="Cambria Math"/>
                          </a:rPr>
                          <m:t>𝑥</m:t>
                        </m:r>
                        <m:r>
                          <a:rPr lang="en-US" sz="2400" i="1">
                            <a:latin typeface="Cambria Math"/>
                            <a:ea typeface="Cambria Math"/>
                          </a:rPr>
                          <m:t>, 0</m:t>
                        </m:r>
                      </m:e>
                    </m:d>
                    <m:r>
                      <a:rPr lang="en-US" sz="2400" i="1">
                        <a:latin typeface="Cambria Math"/>
                        <a:ea typeface="Cambria Math"/>
                      </a:rPr>
                      <m:t>=</m:t>
                    </m:r>
                    <m:f>
                      <m:fPr>
                        <m:ctrlPr>
                          <a:rPr lang="en-US" sz="2400" i="1">
                            <a:latin typeface="Cambria Math"/>
                            <a:ea typeface="Cambria Math"/>
                          </a:rPr>
                        </m:ctrlPr>
                      </m:fPr>
                      <m:num>
                        <m:r>
                          <a:rPr lang="en-US" sz="2400" i="1">
                            <a:latin typeface="Cambria Math"/>
                            <a:ea typeface="Cambria Math"/>
                          </a:rPr>
                          <m:t>1</m:t>
                        </m:r>
                      </m:num>
                      <m:den>
                        <m:rad>
                          <m:radPr>
                            <m:degHide m:val="on"/>
                            <m:ctrlPr>
                              <a:rPr lang="en-US" sz="2400" i="1">
                                <a:latin typeface="Cambria Math"/>
                                <a:ea typeface="Cambria Math"/>
                              </a:rPr>
                            </m:ctrlPr>
                          </m:radPr>
                          <m:deg/>
                          <m:e>
                            <m:r>
                              <a:rPr lang="en-US" sz="2400" i="1">
                                <a:latin typeface="Cambria Math"/>
                                <a:ea typeface="Cambria Math"/>
                              </a:rPr>
                              <m:t>2</m:t>
                            </m:r>
                          </m:e>
                        </m:rad>
                      </m:den>
                    </m:f>
                    <m:r>
                      <a:rPr lang="en-US" sz="2400" i="1">
                        <a:latin typeface="Cambria Math"/>
                        <a:ea typeface="Cambria Math"/>
                      </a:rPr>
                      <m:t>(</m:t>
                    </m:r>
                    <m:sSub>
                      <m:sSubPr>
                        <m:ctrlPr>
                          <a:rPr lang="en-US" sz="2400" i="1">
                            <a:latin typeface="Cambria Math"/>
                            <a:ea typeface="Cambria Math"/>
                          </a:rPr>
                        </m:ctrlPr>
                      </m:sSubPr>
                      <m:e>
                        <m:r>
                          <m:rPr>
                            <m:sty m:val="p"/>
                          </m:rPr>
                          <a:rPr lang="el-GR" sz="2400" i="1">
                            <a:latin typeface="Cambria Math"/>
                            <a:ea typeface="Cambria Math"/>
                          </a:rPr>
                          <m:t>Ψ</m:t>
                        </m:r>
                      </m:e>
                      <m:sub>
                        <m:r>
                          <a:rPr lang="en-US" sz="2400" i="1">
                            <a:latin typeface="Cambria Math"/>
                            <a:ea typeface="Cambria Math"/>
                          </a:rPr>
                          <m:t>1</m:t>
                        </m:r>
                      </m:sub>
                    </m:sSub>
                    <m:d>
                      <m:dPr>
                        <m:ctrlPr>
                          <a:rPr lang="en-US" sz="2400" i="1">
                            <a:latin typeface="Cambria Math"/>
                            <a:ea typeface="Cambria Math"/>
                          </a:rPr>
                        </m:ctrlPr>
                      </m:dPr>
                      <m:e>
                        <m:r>
                          <a:rPr lang="en-US" sz="2400" i="1">
                            <a:latin typeface="Cambria Math"/>
                            <a:ea typeface="Cambria Math"/>
                          </a:rPr>
                          <m:t>𝑥</m:t>
                        </m:r>
                      </m:e>
                    </m:d>
                    <m:r>
                      <a:rPr lang="en-US" sz="2400">
                        <a:latin typeface="Cambria Math"/>
                        <a:ea typeface="Cambria Math"/>
                      </a:rPr>
                      <m:t>+</m:t>
                    </m:r>
                    <m:sSub>
                      <m:sSubPr>
                        <m:ctrlPr>
                          <a:rPr lang="en-US" sz="2400" i="1">
                            <a:latin typeface="Cambria Math"/>
                            <a:ea typeface="Cambria Math"/>
                          </a:rPr>
                        </m:ctrlPr>
                      </m:sSubPr>
                      <m:e>
                        <m:r>
                          <m:rPr>
                            <m:sty m:val="p"/>
                          </m:rPr>
                          <a:rPr lang="el-GR" sz="2400" i="1">
                            <a:latin typeface="Cambria Math"/>
                            <a:ea typeface="Cambria Math"/>
                          </a:rPr>
                          <m:t>Ψ</m:t>
                        </m:r>
                      </m:e>
                      <m:sub>
                        <m:r>
                          <a:rPr lang="en-US" sz="2400" i="1">
                            <a:latin typeface="Cambria Math"/>
                            <a:ea typeface="Cambria Math"/>
                          </a:rPr>
                          <m:t>2</m:t>
                        </m:r>
                      </m:sub>
                    </m:sSub>
                    <m:d>
                      <m:dPr>
                        <m:ctrlPr>
                          <a:rPr lang="en-US" sz="2400" i="1">
                            <a:latin typeface="Cambria Math"/>
                            <a:ea typeface="Cambria Math"/>
                          </a:rPr>
                        </m:ctrlPr>
                      </m:dPr>
                      <m:e>
                        <m:r>
                          <a:rPr lang="en-US" sz="2400" i="1">
                            <a:latin typeface="Cambria Math"/>
                            <a:ea typeface="Cambria Math"/>
                          </a:rPr>
                          <m:t>𝑥</m:t>
                        </m:r>
                      </m:e>
                    </m:d>
                  </m:oMath>
                </a14:m>
                <a:r>
                  <a:rPr lang="en-US" sz="2400" dirty="0">
                    <a:latin typeface="Times New Roman" panose="02020603050405020304" pitchFamily="18" charset="0"/>
                    <a:cs typeface="Times New Roman" panose="02020603050405020304" pitchFamily="18" charset="0"/>
                  </a:rPr>
                  <a:t>).  You measure the energy of the particle at time </a:t>
                </a:r>
                <a14:m>
                  <m:oMath xmlns:m="http://schemas.openxmlformats.org/officeDocument/2006/math">
                    <m:r>
                      <a:rPr lang="en-US" sz="2400" i="1" dirty="0">
                        <a:latin typeface="Cambria Math"/>
                        <a:cs typeface="Times New Roman" panose="02020603050405020304" pitchFamily="18" charset="0"/>
                      </a:rPr>
                      <m:t>𝑡</m:t>
                    </m:r>
                    <m:r>
                      <a:rPr lang="en-US" sz="2400" i="1" dirty="0">
                        <a:latin typeface="Cambria Math"/>
                        <a:cs typeface="Times New Roman" panose="02020603050405020304" pitchFamily="18" charset="0"/>
                      </a:rPr>
                      <m:t>= </m:t>
                    </m:r>
                    <m:sSub>
                      <m:sSubPr>
                        <m:ctrlPr>
                          <a:rPr lang="en-US" sz="2400" i="1" dirty="0">
                            <a:latin typeface="Cambria Math"/>
                            <a:cs typeface="Times New Roman" panose="02020603050405020304" pitchFamily="18" charset="0"/>
                          </a:rPr>
                        </m:ctrlPr>
                      </m:sSubPr>
                      <m:e>
                        <m:r>
                          <a:rPr lang="en-US" sz="2400" i="1" dirty="0">
                            <a:latin typeface="Cambria Math"/>
                            <a:cs typeface="Times New Roman" panose="02020603050405020304" pitchFamily="18" charset="0"/>
                          </a:rPr>
                          <m:t>𝑡</m:t>
                        </m:r>
                      </m:e>
                      <m:sub>
                        <m:r>
                          <a:rPr lang="en-US" sz="2400" i="1" dirty="0">
                            <a:latin typeface="Cambria Math"/>
                            <a:cs typeface="Times New Roman" panose="02020603050405020304" pitchFamily="18" charset="0"/>
                          </a:rPr>
                          <m:t>0</m:t>
                        </m:r>
                      </m:sub>
                    </m:sSub>
                  </m:oMath>
                </a14:m>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Then you immediately measure the position of the particle at time </a:t>
                </a:r>
                <a14:m>
                  <m:oMath xmlns:m="http://schemas.openxmlformats.org/officeDocument/2006/math">
                    <m:r>
                      <a:rPr lang="en-US" sz="2400" i="1" dirty="0">
                        <a:latin typeface="Cambria Math"/>
                        <a:cs typeface="Times New Roman" panose="02020603050405020304" pitchFamily="18" charset="0"/>
                      </a:rPr>
                      <m:t>𝑡</m:t>
                    </m:r>
                    <m:r>
                      <a:rPr lang="en-US" sz="2400" i="1" dirty="0">
                        <a:latin typeface="Cambria Math"/>
                        <a:cs typeface="Times New Roman" panose="02020603050405020304" pitchFamily="18" charset="0"/>
                      </a:rPr>
                      <m:t>= </m:t>
                    </m:r>
                    <m:sSub>
                      <m:sSubPr>
                        <m:ctrlPr>
                          <a:rPr lang="en-US" sz="2400" i="1" dirty="0">
                            <a:latin typeface="Cambria Math"/>
                            <a:cs typeface="Times New Roman" panose="02020603050405020304" pitchFamily="18" charset="0"/>
                          </a:rPr>
                        </m:ctrlPr>
                      </m:sSubPr>
                      <m:e>
                        <m:r>
                          <a:rPr lang="en-US" sz="2400" i="1" dirty="0">
                            <a:latin typeface="Cambria Math"/>
                            <a:cs typeface="Times New Roman" panose="02020603050405020304" pitchFamily="18" charset="0"/>
                          </a:rPr>
                          <m:t>𝑡</m:t>
                        </m:r>
                      </m:e>
                      <m:sub>
                        <m:r>
                          <a:rPr lang="en-US" sz="2400" i="1" dirty="0">
                            <a:latin typeface="Cambria Math"/>
                            <a:cs typeface="Times New Roman" panose="02020603050405020304" pitchFamily="18" charset="0"/>
                          </a:rPr>
                          <m:t>0</m:t>
                        </m:r>
                      </m:sub>
                    </m:sSub>
                  </m:oMath>
                </a14:m>
                <a:r>
                  <a:rPr lang="en-US" sz="2400" dirty="0">
                    <a:latin typeface="Times New Roman" panose="02020603050405020304" pitchFamily="18" charset="0"/>
                    <a:cs typeface="Times New Roman" panose="02020603050405020304" pitchFamily="18" charset="0"/>
                  </a:rPr>
                  <a:t>. If you don’t know the energy measurement outcome, choose all of the following expressions that correctly represent the probability density for finding the particle at the position </a:t>
                </a:r>
                <a14:m>
                  <m:oMath xmlns:m="http://schemas.openxmlformats.org/officeDocument/2006/math">
                    <m:r>
                      <a:rPr lang="en-US" sz="2400" b="0" i="1" smtClean="0">
                        <a:latin typeface="Cambria Math"/>
                      </a:rPr>
                      <m:t>𝑥</m:t>
                    </m:r>
                    <m:r>
                      <a:rPr lang="en-US" sz="2400" b="0" i="1" smtClean="0">
                        <a:latin typeface="Cambria Math"/>
                      </a:rPr>
                      <m:t>=</m:t>
                    </m:r>
                    <m:sSub>
                      <m:sSubPr>
                        <m:ctrlPr>
                          <a:rPr lang="en-US" sz="2400" b="0" i="1" smtClean="0">
                            <a:latin typeface="Cambria Math"/>
                          </a:rPr>
                        </m:ctrlPr>
                      </m:sSubPr>
                      <m:e>
                        <m:r>
                          <a:rPr lang="en-US" sz="2400" b="0" i="1" smtClean="0">
                            <a:latin typeface="Cambria Math"/>
                          </a:rPr>
                          <m:t>𝑥</m:t>
                        </m:r>
                      </m:e>
                      <m:sub>
                        <m:r>
                          <a:rPr lang="en-US" sz="2400" b="0" i="1" smtClean="0">
                            <a:latin typeface="Cambria Math"/>
                          </a:rPr>
                          <m:t>0</m:t>
                        </m:r>
                      </m:sub>
                    </m:sSub>
                  </m:oMath>
                </a14:m>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dirty="0" smtClean="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400" i="1" smtClean="0">
                            <a:latin typeface="Cambria Math"/>
                            <a:cs typeface="Times New Roman" panose="02020603050405020304" pitchFamily="18" charset="0"/>
                          </a:rPr>
                        </m:ctrlPr>
                      </m:sSupPr>
                      <m:e>
                        <m:d>
                          <m:dPr>
                            <m:begChr m:val="|"/>
                            <m:endChr m:val="|"/>
                            <m:ctrlPr>
                              <a:rPr lang="en-US" sz="2400" i="1" smtClean="0">
                                <a:latin typeface="Cambria Math"/>
                                <a:cs typeface="Times New Roman" panose="02020603050405020304" pitchFamily="18" charset="0"/>
                              </a:rPr>
                            </m:ctrlPr>
                          </m:dPr>
                          <m:e>
                            <m:d>
                              <m:dPr>
                                <m:begChr m:val="⟨"/>
                                <m:endChr m:val="⟩"/>
                                <m:ctrlPr>
                                  <a:rPr lang="en-US" sz="2400" i="1">
                                    <a:latin typeface="Cambria Math"/>
                                    <a:cs typeface="Times New Roman" panose="02020603050405020304" pitchFamily="18" charset="0"/>
                                  </a:rPr>
                                </m:ctrlPr>
                              </m:dPr>
                              <m:e>
                                <m:sSub>
                                  <m:sSubPr>
                                    <m:ctrlPr>
                                      <a:rPr lang="en-US" sz="2400" i="1">
                                        <a:latin typeface="Cambria Math"/>
                                        <a:cs typeface="Times New Roman" panose="02020603050405020304" pitchFamily="18" charset="0"/>
                                      </a:rPr>
                                    </m:ctrlPr>
                                  </m:sSubPr>
                                  <m:e>
                                    <m:r>
                                      <a:rPr lang="en-US" sz="2400" i="1">
                                        <a:latin typeface="Cambria Math"/>
                                        <a:cs typeface="Times New Roman" panose="02020603050405020304" pitchFamily="18" charset="0"/>
                                      </a:rPr>
                                      <m:t>𝑥</m:t>
                                    </m:r>
                                  </m:e>
                                  <m:sub>
                                    <m:r>
                                      <a:rPr lang="en-US" sz="2400" i="1">
                                        <a:latin typeface="Cambria Math"/>
                                        <a:cs typeface="Times New Roman" panose="02020603050405020304" pitchFamily="18" charset="0"/>
                                      </a:rPr>
                                      <m:t>0</m:t>
                                    </m:r>
                                  </m:sub>
                                </m:sSub>
                              </m:e>
                              <m:e>
                                <m:r>
                                  <m:rPr>
                                    <m:sty m:val="p"/>
                                  </m:rPr>
                                  <a:rPr lang="el-GR" sz="2400" i="1">
                                    <a:latin typeface="Cambria Math"/>
                                    <a:ea typeface="Cambria Math"/>
                                    <a:cs typeface="Times New Roman" panose="02020603050405020304" pitchFamily="18" charset="0"/>
                                  </a:rPr>
                                  <m:t>Ψ</m:t>
                                </m:r>
                              </m:e>
                            </m:d>
                          </m:e>
                        </m:d>
                      </m:e>
                      <m:sup>
                        <m:r>
                          <a:rPr lang="en-US" sz="2400" b="0" i="1" smtClean="0">
                            <a:latin typeface="Cambria Math"/>
                            <a:cs typeface="Times New Roman" panose="02020603050405020304" pitchFamily="18" charset="0"/>
                          </a:rPr>
                          <m:t>2</m:t>
                        </m:r>
                      </m:sup>
                    </m:sSup>
                  </m:oMath>
                </a14:m>
                <a:endParaRPr lang="en-US"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smtClean="0">
                            <a:latin typeface="Cambria Math"/>
                            <a:cs typeface="Times New Roman" panose="02020603050405020304" pitchFamily="18" charset="0"/>
                          </a:rPr>
                        </m:ctrlPr>
                      </m:fPr>
                      <m:num>
                        <m:r>
                          <a:rPr lang="en-US" sz="2400" b="0" i="1" smtClean="0">
                            <a:latin typeface="Cambria Math"/>
                            <a:cs typeface="Times New Roman" panose="02020603050405020304" pitchFamily="18" charset="0"/>
                          </a:rPr>
                          <m:t>1</m:t>
                        </m:r>
                      </m:num>
                      <m:den>
                        <m:r>
                          <a:rPr lang="en-US" sz="2400" b="0" i="1" smtClean="0">
                            <a:latin typeface="Cambria Math"/>
                            <a:cs typeface="Times New Roman" panose="02020603050405020304" pitchFamily="18" charset="0"/>
                          </a:rPr>
                          <m:t>2</m:t>
                        </m:r>
                      </m:den>
                    </m:f>
                    <m:sSup>
                      <m:sSupPr>
                        <m:ctrlPr>
                          <a:rPr lang="en-US" sz="2400" i="1">
                            <a:latin typeface="Cambria Math"/>
                            <a:cs typeface="Times New Roman" panose="02020603050405020304" pitchFamily="18" charset="0"/>
                          </a:rPr>
                        </m:ctrlPr>
                      </m:sSupPr>
                      <m:e>
                        <m:d>
                          <m:dPr>
                            <m:begChr m:val="|"/>
                            <m:endChr m:val="|"/>
                            <m:ctrlPr>
                              <a:rPr lang="en-US" sz="2400" i="1">
                                <a:latin typeface="Cambria Math"/>
                                <a:cs typeface="Times New Roman" panose="02020603050405020304" pitchFamily="18" charset="0"/>
                              </a:rPr>
                            </m:ctrlPr>
                          </m:dPr>
                          <m:e>
                            <m:d>
                              <m:dPr>
                                <m:begChr m:val="⟨"/>
                                <m:endChr m:val="⟩"/>
                                <m:ctrlPr>
                                  <a:rPr lang="en-US" sz="2400" i="1">
                                    <a:latin typeface="Cambria Math"/>
                                    <a:cs typeface="Times New Roman" panose="02020603050405020304" pitchFamily="18" charset="0"/>
                                  </a:rPr>
                                </m:ctrlPr>
                              </m:dPr>
                              <m:e>
                                <m:sSub>
                                  <m:sSubPr>
                                    <m:ctrlPr>
                                      <a:rPr lang="en-US" sz="2400" i="1">
                                        <a:latin typeface="Cambria Math"/>
                                        <a:cs typeface="Times New Roman" panose="02020603050405020304" pitchFamily="18" charset="0"/>
                                      </a:rPr>
                                    </m:ctrlPr>
                                  </m:sSubPr>
                                  <m:e>
                                    <m:r>
                                      <a:rPr lang="en-US" sz="2400" i="1">
                                        <a:latin typeface="Cambria Math"/>
                                        <a:cs typeface="Times New Roman" panose="02020603050405020304" pitchFamily="18" charset="0"/>
                                      </a:rPr>
                                      <m:t>𝑥</m:t>
                                    </m:r>
                                  </m:e>
                                  <m:sub>
                                    <m:r>
                                      <a:rPr lang="en-US" sz="2400" i="1">
                                        <a:latin typeface="Cambria Math"/>
                                        <a:cs typeface="Times New Roman" panose="02020603050405020304" pitchFamily="18" charset="0"/>
                                      </a:rPr>
                                      <m:t>0</m:t>
                                    </m:r>
                                  </m:sub>
                                </m:sSub>
                              </m:e>
                              <m:e>
                                <m:sSub>
                                  <m:sSubPr>
                                    <m:ctrlPr>
                                      <a:rPr lang="en-US" sz="2400" i="1">
                                        <a:latin typeface="Cambria Math"/>
                                        <a:cs typeface="Times New Roman" panose="02020603050405020304" pitchFamily="18" charset="0"/>
                                      </a:rPr>
                                    </m:ctrlPr>
                                  </m:sSubPr>
                                  <m:e>
                                    <m:r>
                                      <m:rPr>
                                        <m:sty m:val="p"/>
                                      </m:rPr>
                                      <a:rPr lang="el-GR" sz="2400" i="1">
                                        <a:latin typeface="Cambria Math"/>
                                        <a:ea typeface="Cambria Math"/>
                                        <a:cs typeface="Times New Roman" panose="02020603050405020304" pitchFamily="18" charset="0"/>
                                      </a:rPr>
                                      <m:t>Ψ</m:t>
                                    </m:r>
                                  </m:e>
                                  <m:sub>
                                    <m:r>
                                      <a:rPr lang="en-US" sz="2400" i="1">
                                        <a:latin typeface="Cambria Math"/>
                                        <a:cs typeface="Times New Roman" panose="02020603050405020304" pitchFamily="18" charset="0"/>
                                      </a:rPr>
                                      <m:t>1</m:t>
                                    </m:r>
                                  </m:sub>
                                </m:sSub>
                              </m:e>
                            </m:d>
                            <m:r>
                              <a:rPr lang="en-US" sz="2400" b="0" i="1" smtClean="0">
                                <a:latin typeface="Cambria Math"/>
                                <a:cs typeface="Times New Roman" panose="02020603050405020304" pitchFamily="18" charset="0"/>
                              </a:rPr>
                              <m:t>+</m:t>
                            </m:r>
                            <m:d>
                              <m:dPr>
                                <m:begChr m:val="⟨"/>
                                <m:endChr m:val="⟩"/>
                                <m:ctrlPr>
                                  <a:rPr lang="en-US" sz="2400" i="1">
                                    <a:latin typeface="Cambria Math"/>
                                    <a:cs typeface="Times New Roman" panose="02020603050405020304" pitchFamily="18" charset="0"/>
                                  </a:rPr>
                                </m:ctrlPr>
                              </m:dPr>
                              <m:e>
                                <m:sSub>
                                  <m:sSubPr>
                                    <m:ctrlPr>
                                      <a:rPr lang="en-US" sz="2400" i="1">
                                        <a:latin typeface="Cambria Math"/>
                                        <a:cs typeface="Times New Roman" panose="02020603050405020304" pitchFamily="18" charset="0"/>
                                      </a:rPr>
                                    </m:ctrlPr>
                                  </m:sSubPr>
                                  <m:e>
                                    <m:r>
                                      <a:rPr lang="en-US" sz="2400" i="1">
                                        <a:latin typeface="Cambria Math"/>
                                        <a:cs typeface="Times New Roman" panose="02020603050405020304" pitchFamily="18" charset="0"/>
                                      </a:rPr>
                                      <m:t>𝑥</m:t>
                                    </m:r>
                                  </m:e>
                                  <m:sub>
                                    <m:r>
                                      <a:rPr lang="en-US" sz="2400" i="1">
                                        <a:latin typeface="Cambria Math"/>
                                        <a:cs typeface="Times New Roman" panose="02020603050405020304" pitchFamily="18" charset="0"/>
                                      </a:rPr>
                                      <m:t>0</m:t>
                                    </m:r>
                                  </m:sub>
                                </m:sSub>
                              </m:e>
                              <m:e>
                                <m:sSub>
                                  <m:sSubPr>
                                    <m:ctrlPr>
                                      <a:rPr lang="en-US" sz="2400" i="1">
                                        <a:latin typeface="Cambria Math"/>
                                        <a:cs typeface="Times New Roman" panose="02020603050405020304" pitchFamily="18" charset="0"/>
                                      </a:rPr>
                                    </m:ctrlPr>
                                  </m:sSubPr>
                                  <m:e>
                                    <m:r>
                                      <m:rPr>
                                        <m:sty m:val="p"/>
                                      </m:rPr>
                                      <a:rPr lang="el-GR" sz="2400" i="1">
                                        <a:latin typeface="Cambria Math"/>
                                        <a:ea typeface="Cambria Math"/>
                                        <a:cs typeface="Times New Roman" panose="02020603050405020304" pitchFamily="18" charset="0"/>
                                      </a:rPr>
                                      <m:t>Ψ</m:t>
                                    </m:r>
                                  </m:e>
                                  <m:sub>
                                    <m:r>
                                      <a:rPr lang="en-US" sz="2400" i="1">
                                        <a:latin typeface="Cambria Math"/>
                                        <a:ea typeface="Cambria Math"/>
                                        <a:cs typeface="Times New Roman" panose="02020603050405020304" pitchFamily="18" charset="0"/>
                                      </a:rPr>
                                      <m:t>2</m:t>
                                    </m:r>
                                  </m:sub>
                                </m:sSub>
                              </m:e>
                            </m:d>
                          </m:e>
                        </m:d>
                      </m:e>
                      <m:sup>
                        <m:r>
                          <a:rPr lang="en-US" sz="2400" i="1">
                            <a:latin typeface="Cambria Math"/>
                            <a:cs typeface="Times New Roman" panose="02020603050405020304" pitchFamily="18" charset="0"/>
                          </a:rPr>
                          <m:t>2</m:t>
                        </m:r>
                      </m:sup>
                    </m:sSup>
                  </m:oMath>
                </a14:m>
                <a:endParaRPr lang="en-US" sz="2400" i="1"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smtClean="0">
                            <a:latin typeface="Cambria Math"/>
                            <a:cs typeface="Times New Roman" panose="02020603050405020304" pitchFamily="18" charset="0"/>
                          </a:rPr>
                        </m:ctrlPr>
                      </m:fPr>
                      <m:num>
                        <m:r>
                          <a:rPr lang="en-US" sz="2400" b="0" i="1" smtClean="0">
                            <a:latin typeface="Cambria Math"/>
                            <a:cs typeface="Times New Roman" panose="02020603050405020304" pitchFamily="18" charset="0"/>
                          </a:rPr>
                          <m:t>1</m:t>
                        </m:r>
                      </m:num>
                      <m:den>
                        <m:r>
                          <a:rPr lang="en-US" sz="2400" b="0" i="1" smtClean="0">
                            <a:latin typeface="Cambria Math"/>
                            <a:cs typeface="Times New Roman" panose="02020603050405020304" pitchFamily="18" charset="0"/>
                          </a:rPr>
                          <m:t>2</m:t>
                        </m:r>
                      </m:den>
                    </m:f>
                    <m:sSup>
                      <m:sSupPr>
                        <m:ctrlPr>
                          <a:rPr lang="en-US" sz="2400" i="1">
                            <a:latin typeface="Cambria Math"/>
                            <a:cs typeface="Times New Roman" panose="02020603050405020304" pitchFamily="18" charset="0"/>
                          </a:rPr>
                        </m:ctrlPr>
                      </m:sSupPr>
                      <m:e>
                        <m:d>
                          <m:dPr>
                            <m:begChr m:val="|"/>
                            <m:endChr m:val="|"/>
                            <m:ctrlPr>
                              <a:rPr lang="en-US" sz="2400" i="1">
                                <a:latin typeface="Cambria Math"/>
                                <a:cs typeface="Times New Roman" panose="02020603050405020304" pitchFamily="18" charset="0"/>
                              </a:rPr>
                            </m:ctrlPr>
                          </m:dPr>
                          <m:e>
                            <m:d>
                              <m:dPr>
                                <m:begChr m:val="⟨"/>
                                <m:endChr m:val="⟩"/>
                                <m:ctrlPr>
                                  <a:rPr lang="en-US" sz="2400" i="1">
                                    <a:latin typeface="Cambria Math"/>
                                    <a:cs typeface="Times New Roman" panose="02020603050405020304" pitchFamily="18" charset="0"/>
                                  </a:rPr>
                                </m:ctrlPr>
                              </m:dPr>
                              <m:e>
                                <m:sSub>
                                  <m:sSubPr>
                                    <m:ctrlPr>
                                      <a:rPr lang="en-US" sz="2400" i="1">
                                        <a:latin typeface="Cambria Math"/>
                                        <a:cs typeface="Times New Roman" panose="02020603050405020304" pitchFamily="18" charset="0"/>
                                      </a:rPr>
                                    </m:ctrlPr>
                                  </m:sSubPr>
                                  <m:e>
                                    <m:r>
                                      <a:rPr lang="en-US" sz="2400" i="1">
                                        <a:latin typeface="Cambria Math"/>
                                        <a:cs typeface="Times New Roman" panose="02020603050405020304" pitchFamily="18" charset="0"/>
                                      </a:rPr>
                                      <m:t>𝑥</m:t>
                                    </m:r>
                                  </m:e>
                                  <m:sub>
                                    <m:r>
                                      <a:rPr lang="en-US" sz="2400" i="1">
                                        <a:latin typeface="Cambria Math"/>
                                        <a:cs typeface="Times New Roman" panose="02020603050405020304" pitchFamily="18" charset="0"/>
                                      </a:rPr>
                                      <m:t>0</m:t>
                                    </m:r>
                                  </m:sub>
                                </m:sSub>
                              </m:e>
                              <m:e>
                                <m:sSub>
                                  <m:sSubPr>
                                    <m:ctrlPr>
                                      <a:rPr lang="en-US" sz="2400" i="1">
                                        <a:latin typeface="Cambria Math"/>
                                        <a:cs typeface="Times New Roman" panose="02020603050405020304" pitchFamily="18" charset="0"/>
                                      </a:rPr>
                                    </m:ctrlPr>
                                  </m:sSubPr>
                                  <m:e>
                                    <m:r>
                                      <m:rPr>
                                        <m:sty m:val="p"/>
                                      </m:rPr>
                                      <a:rPr lang="el-GR" sz="2400" i="1">
                                        <a:latin typeface="Cambria Math"/>
                                        <a:ea typeface="Cambria Math"/>
                                        <a:cs typeface="Times New Roman" panose="02020603050405020304" pitchFamily="18" charset="0"/>
                                      </a:rPr>
                                      <m:t>Ψ</m:t>
                                    </m:r>
                                  </m:e>
                                  <m:sub>
                                    <m:r>
                                      <a:rPr lang="en-US" sz="2400" i="1">
                                        <a:latin typeface="Cambria Math"/>
                                        <a:cs typeface="Times New Roman" panose="02020603050405020304" pitchFamily="18" charset="0"/>
                                      </a:rPr>
                                      <m:t>1</m:t>
                                    </m:r>
                                  </m:sub>
                                </m:sSub>
                              </m:e>
                            </m:d>
                          </m:e>
                        </m:d>
                      </m:e>
                      <m:sup>
                        <m:r>
                          <a:rPr lang="en-US" sz="2400" i="1">
                            <a:latin typeface="Cambria Math"/>
                            <a:cs typeface="Times New Roman" panose="02020603050405020304" pitchFamily="18" charset="0"/>
                          </a:rPr>
                          <m:t>2</m:t>
                        </m:r>
                      </m:sup>
                    </m:sSup>
                    <m:r>
                      <a:rPr lang="en-US" sz="2400" b="0" i="1" smtClean="0">
                        <a:latin typeface="Cambria Math"/>
                        <a:cs typeface="Times New Roman" panose="02020603050405020304" pitchFamily="18" charset="0"/>
                      </a:rPr>
                      <m:t>+</m:t>
                    </m:r>
                    <m:f>
                      <m:fPr>
                        <m:ctrlPr>
                          <a:rPr lang="en-US" sz="2400" i="1">
                            <a:latin typeface="Cambria Math"/>
                            <a:cs typeface="Times New Roman" panose="02020603050405020304" pitchFamily="18" charset="0"/>
                          </a:rPr>
                        </m:ctrlPr>
                      </m:fPr>
                      <m:num>
                        <m:r>
                          <a:rPr lang="en-US" sz="2400" i="1">
                            <a:latin typeface="Cambria Math"/>
                            <a:cs typeface="Times New Roman" panose="02020603050405020304" pitchFamily="18" charset="0"/>
                          </a:rPr>
                          <m:t>1</m:t>
                        </m:r>
                      </m:num>
                      <m:den>
                        <m:r>
                          <a:rPr lang="en-US" sz="2400" i="1">
                            <a:latin typeface="Cambria Math"/>
                            <a:cs typeface="Times New Roman" panose="02020603050405020304" pitchFamily="18" charset="0"/>
                          </a:rPr>
                          <m:t>2</m:t>
                        </m:r>
                      </m:den>
                    </m:f>
                    <m:sSup>
                      <m:sSupPr>
                        <m:ctrlPr>
                          <a:rPr lang="en-US" sz="2400" i="1">
                            <a:latin typeface="Cambria Math"/>
                            <a:cs typeface="Times New Roman" panose="02020603050405020304" pitchFamily="18" charset="0"/>
                          </a:rPr>
                        </m:ctrlPr>
                      </m:sSupPr>
                      <m:e>
                        <m:d>
                          <m:dPr>
                            <m:begChr m:val="|"/>
                            <m:endChr m:val="|"/>
                            <m:ctrlPr>
                              <a:rPr lang="en-US" sz="2400" i="1">
                                <a:latin typeface="Cambria Math"/>
                                <a:cs typeface="Times New Roman" panose="02020603050405020304" pitchFamily="18" charset="0"/>
                              </a:rPr>
                            </m:ctrlPr>
                          </m:dPr>
                          <m:e>
                            <m:d>
                              <m:dPr>
                                <m:begChr m:val="⟨"/>
                                <m:endChr m:val="⟩"/>
                                <m:ctrlPr>
                                  <a:rPr lang="en-US" sz="2400" i="1">
                                    <a:latin typeface="Cambria Math"/>
                                    <a:cs typeface="Times New Roman" panose="02020603050405020304" pitchFamily="18" charset="0"/>
                                  </a:rPr>
                                </m:ctrlPr>
                              </m:dPr>
                              <m:e>
                                <m:sSub>
                                  <m:sSubPr>
                                    <m:ctrlPr>
                                      <a:rPr lang="en-US" sz="2400" i="1">
                                        <a:latin typeface="Cambria Math"/>
                                        <a:cs typeface="Times New Roman" panose="02020603050405020304" pitchFamily="18" charset="0"/>
                                      </a:rPr>
                                    </m:ctrlPr>
                                  </m:sSubPr>
                                  <m:e>
                                    <m:r>
                                      <a:rPr lang="en-US" sz="2400" i="1">
                                        <a:latin typeface="Cambria Math"/>
                                        <a:cs typeface="Times New Roman" panose="02020603050405020304" pitchFamily="18" charset="0"/>
                                      </a:rPr>
                                      <m:t>𝑥</m:t>
                                    </m:r>
                                  </m:e>
                                  <m:sub>
                                    <m:r>
                                      <a:rPr lang="en-US" sz="2400" i="1">
                                        <a:latin typeface="Cambria Math"/>
                                        <a:cs typeface="Times New Roman" panose="02020603050405020304" pitchFamily="18" charset="0"/>
                                      </a:rPr>
                                      <m:t>0</m:t>
                                    </m:r>
                                  </m:sub>
                                </m:sSub>
                              </m:e>
                              <m:e>
                                <m:sSub>
                                  <m:sSubPr>
                                    <m:ctrlPr>
                                      <a:rPr lang="en-US" sz="2400" i="1">
                                        <a:latin typeface="Cambria Math"/>
                                        <a:cs typeface="Times New Roman" panose="02020603050405020304" pitchFamily="18" charset="0"/>
                                      </a:rPr>
                                    </m:ctrlPr>
                                  </m:sSubPr>
                                  <m:e>
                                    <m:r>
                                      <m:rPr>
                                        <m:sty m:val="p"/>
                                      </m:rPr>
                                      <a:rPr lang="el-GR" sz="2400" i="1">
                                        <a:latin typeface="Cambria Math"/>
                                        <a:ea typeface="Cambria Math"/>
                                        <a:cs typeface="Times New Roman" panose="02020603050405020304" pitchFamily="18" charset="0"/>
                                      </a:rPr>
                                      <m:t>Ψ</m:t>
                                    </m:r>
                                  </m:e>
                                  <m:sub>
                                    <m:r>
                                      <a:rPr lang="en-US" sz="2400" b="0" i="1" smtClean="0">
                                        <a:latin typeface="Cambria Math"/>
                                        <a:ea typeface="Cambria Math"/>
                                        <a:cs typeface="Times New Roman" panose="02020603050405020304" pitchFamily="18" charset="0"/>
                                      </a:rPr>
                                      <m:t>2</m:t>
                                    </m:r>
                                  </m:sub>
                                </m:sSub>
                              </m:e>
                            </m:d>
                          </m:e>
                        </m:d>
                      </m:e>
                      <m:sup>
                        <m:r>
                          <a:rPr lang="en-US" sz="2400" i="1">
                            <a:latin typeface="Cambria Math"/>
                            <a:cs typeface="Times New Roman" panose="02020603050405020304" pitchFamily="18" charset="0"/>
                          </a:rPr>
                          <m:t>2</m:t>
                        </m:r>
                      </m:sup>
                    </m:sSup>
                  </m:oMath>
                </a14:m>
                <a:endParaRPr lang="en-US" sz="2400" i="1"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en-US" sz="2400" i="1" dirty="0">
                  <a:latin typeface="Times New Roman" panose="02020603050405020304" pitchFamily="18" charset="0"/>
                  <a:cs typeface="Times New Roman" panose="02020603050405020304" pitchFamily="18" charset="0"/>
                </a:endParaRPr>
              </a:p>
              <a:p>
                <a:pPr marL="457200" indent="-457200">
                  <a:buAutoNum type="alphaUcPeriod"/>
                </a:pPr>
                <a:r>
                  <a:rPr lang="en-US" sz="2400" dirty="0" smtClean="0">
                    <a:latin typeface="Times New Roman" panose="02020603050405020304" pitchFamily="18" charset="0"/>
                    <a:cs typeface="Times New Roman" panose="02020603050405020304" pitchFamily="18" charset="0"/>
                  </a:rPr>
                  <a:t>1 only  </a:t>
                </a:r>
                <a:r>
                  <a:rPr lang="en-US" sz="2400" dirty="0">
                    <a:latin typeface="Times New Roman" panose="02020603050405020304" pitchFamily="18" charset="0"/>
                    <a:cs typeface="Times New Roman" panose="02020603050405020304" pitchFamily="18" charset="0"/>
                  </a:rPr>
                  <a:t>B.  2 only  </a:t>
                </a:r>
                <a:r>
                  <a:rPr lang="en-US" sz="2400" dirty="0">
                    <a:solidFill>
                      <a:srgbClr val="FF0000"/>
                    </a:solidFill>
                    <a:latin typeface="Times New Roman" panose="02020603050405020304" pitchFamily="18" charset="0"/>
                    <a:cs typeface="Times New Roman" panose="02020603050405020304" pitchFamily="18" charset="0"/>
                  </a:rPr>
                  <a:t>C.  3 only  </a:t>
                </a:r>
                <a:r>
                  <a:rPr lang="en-US" sz="2400" dirty="0" smtClean="0">
                    <a:latin typeface="Times New Roman" panose="02020603050405020304" pitchFamily="18" charset="0"/>
                    <a:cs typeface="Times New Roman" panose="02020603050405020304" pitchFamily="18" charset="0"/>
                  </a:rPr>
                  <a:t>D.  1 and 2 only </a:t>
                </a:r>
              </a:p>
              <a:p>
                <a:r>
                  <a:rPr lang="en-US" sz="2400" dirty="0" smtClean="0">
                    <a:latin typeface="Times New Roman" panose="02020603050405020304" pitchFamily="18" charset="0"/>
                    <a:cs typeface="Times New Roman" panose="02020603050405020304" pitchFamily="18" charset="0"/>
                  </a:rPr>
                  <a:t>E.  </a:t>
                </a:r>
                <a:r>
                  <a:rPr lang="en-US" sz="2400" dirty="0">
                    <a:latin typeface="Times New Roman" panose="02020603050405020304" pitchFamily="18" charset="0"/>
                    <a:cs typeface="Times New Roman" panose="02020603050405020304" pitchFamily="18" charset="0"/>
                  </a:rPr>
                  <a:t>None of the above</a:t>
                </a:r>
              </a:p>
              <a:p>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0" y="381000"/>
                <a:ext cx="9144000" cy="6388480"/>
              </a:xfrm>
              <a:prstGeom prst="rect">
                <a:avLst/>
              </a:prstGeom>
              <a:blipFill rotWithShape="1">
                <a:blip r:embed="rId2"/>
                <a:stretch>
                  <a:fillRect l="-1000" t="-764" r="-533"/>
                </a:stretch>
              </a:blipFill>
            </p:spPr>
            <p:txBody>
              <a:bodyPr/>
              <a:lstStyle/>
              <a:p>
                <a:r>
                  <a:rPr lang="en-US">
                    <a:noFill/>
                  </a:rPr>
                  <a:t> </a:t>
                </a:r>
              </a:p>
            </p:txBody>
          </p:sp>
        </mc:Fallback>
      </mc:AlternateContent>
    </p:spTree>
    <p:extLst>
      <p:ext uri="{BB962C8B-B14F-4D97-AF65-F5344CB8AC3E}">
        <p14:creationId xmlns:p14="http://schemas.microsoft.com/office/powerpoint/2010/main" val="3746232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0" y="19050"/>
                <a:ext cx="9144000" cy="6222024"/>
              </a:xfrm>
              <a:prstGeom prst="rect">
                <a:avLst/>
              </a:prstGeom>
              <a:noFill/>
            </p:spPr>
            <p:txBody>
              <a:bodyPr wrap="square" rtlCol="0">
                <a:spAutoFit/>
              </a:bodyPr>
              <a:lstStyle/>
              <a:p>
                <a:pPr algn="ctr"/>
                <a:r>
                  <a:rPr lang="en-US" sz="2400" i="1" dirty="0" smtClean="0">
                    <a:latin typeface="Times New Roman" panose="02020603050405020304" pitchFamily="18" charset="0"/>
                    <a:cs typeface="Times New Roman" panose="02020603050405020304" pitchFamily="18" charset="0"/>
                  </a:rPr>
                  <a:t>Concept Test 15.11</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At time</a:t>
                </a:r>
                <a14:m>
                  <m:oMath xmlns:m="http://schemas.openxmlformats.org/officeDocument/2006/math">
                    <m:r>
                      <a:rPr lang="en-US" sz="2400" i="1" dirty="0">
                        <a:latin typeface="Cambria Math"/>
                        <a:cs typeface="Times New Roman" panose="02020603050405020304" pitchFamily="18" charset="0"/>
                      </a:rPr>
                      <m:t> </m:t>
                    </m:r>
                    <m:r>
                      <a:rPr lang="en-US" sz="2400" i="1" dirty="0">
                        <a:latin typeface="Cambria Math"/>
                        <a:cs typeface="Times New Roman" panose="02020603050405020304" pitchFamily="18" charset="0"/>
                      </a:rPr>
                      <m:t>𝑡</m:t>
                    </m:r>
                    <m:r>
                      <a:rPr lang="en-US" sz="2400" i="1" dirty="0">
                        <a:latin typeface="Cambria Math"/>
                        <a:cs typeface="Times New Roman" panose="02020603050405020304" pitchFamily="18" charset="0"/>
                      </a:rPr>
                      <m:t>=0</m:t>
                    </m:r>
                  </m:oMath>
                </a14:m>
                <a:r>
                  <a:rPr lang="en-US" sz="2400" dirty="0">
                    <a:latin typeface="Times New Roman" panose="02020603050405020304" pitchFamily="18" charset="0"/>
                    <a:cs typeface="Times New Roman" panose="02020603050405020304" pitchFamily="18" charset="0"/>
                  </a:rPr>
                  <a:t>, the initial state of a</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particle </a:t>
                </a:r>
                <a:r>
                  <a:rPr lang="en-US" sz="2400" dirty="0" smtClean="0">
                    <a:latin typeface="Times New Roman" panose="02020603050405020304" pitchFamily="18" charset="0"/>
                    <a:cs typeface="Times New Roman" panose="02020603050405020304" pitchFamily="18" charset="0"/>
                  </a:rPr>
                  <a:t>in a 1D infinite square well is </a:t>
                </a:r>
                <a14:m>
                  <m:oMath xmlns:m="http://schemas.openxmlformats.org/officeDocument/2006/math">
                    <m:r>
                      <m:rPr>
                        <m:sty m:val="p"/>
                      </m:rPr>
                      <a:rPr lang="el-GR" sz="2400" i="1">
                        <a:latin typeface="Cambria Math"/>
                        <a:ea typeface="Cambria Math"/>
                      </a:rPr>
                      <m:t>Ψ</m:t>
                    </m:r>
                    <m:d>
                      <m:dPr>
                        <m:ctrlPr>
                          <a:rPr lang="en-US" sz="2400" i="1">
                            <a:latin typeface="Cambria Math"/>
                            <a:ea typeface="Cambria Math"/>
                          </a:rPr>
                        </m:ctrlPr>
                      </m:dPr>
                      <m:e>
                        <m:r>
                          <a:rPr lang="en-US" sz="2400" i="1">
                            <a:latin typeface="Cambria Math"/>
                            <a:ea typeface="Cambria Math"/>
                          </a:rPr>
                          <m:t>𝑥</m:t>
                        </m:r>
                        <m:r>
                          <a:rPr lang="en-US" sz="2400" i="1">
                            <a:latin typeface="Cambria Math"/>
                            <a:ea typeface="Cambria Math"/>
                          </a:rPr>
                          <m:t>, 0</m:t>
                        </m:r>
                      </m:e>
                    </m:d>
                    <m:r>
                      <a:rPr lang="en-US" sz="2400" i="1">
                        <a:latin typeface="Cambria Math"/>
                        <a:ea typeface="Cambria Math"/>
                      </a:rPr>
                      <m:t>=</m:t>
                    </m:r>
                    <m:f>
                      <m:fPr>
                        <m:ctrlPr>
                          <a:rPr lang="en-US" sz="2400" i="1">
                            <a:latin typeface="Cambria Math"/>
                            <a:ea typeface="Cambria Math"/>
                          </a:rPr>
                        </m:ctrlPr>
                      </m:fPr>
                      <m:num>
                        <m:r>
                          <a:rPr lang="en-US" sz="2400" i="1">
                            <a:latin typeface="Cambria Math"/>
                            <a:ea typeface="Cambria Math"/>
                          </a:rPr>
                          <m:t>1</m:t>
                        </m:r>
                      </m:num>
                      <m:den>
                        <m:rad>
                          <m:radPr>
                            <m:degHide m:val="on"/>
                            <m:ctrlPr>
                              <a:rPr lang="en-US" sz="2400" i="1">
                                <a:latin typeface="Cambria Math"/>
                                <a:ea typeface="Cambria Math"/>
                              </a:rPr>
                            </m:ctrlPr>
                          </m:radPr>
                          <m:deg/>
                          <m:e>
                            <m:r>
                              <a:rPr lang="en-US" sz="2400" i="1">
                                <a:latin typeface="Cambria Math"/>
                                <a:ea typeface="Cambria Math"/>
                              </a:rPr>
                              <m:t>2</m:t>
                            </m:r>
                          </m:e>
                        </m:rad>
                      </m:den>
                    </m:f>
                    <m:r>
                      <a:rPr lang="en-US" sz="2400" i="1">
                        <a:latin typeface="Cambria Math"/>
                        <a:ea typeface="Cambria Math"/>
                      </a:rPr>
                      <m:t>(</m:t>
                    </m:r>
                    <m:sSub>
                      <m:sSubPr>
                        <m:ctrlPr>
                          <a:rPr lang="en-US" sz="2400" i="1">
                            <a:latin typeface="Cambria Math"/>
                            <a:ea typeface="Cambria Math"/>
                          </a:rPr>
                        </m:ctrlPr>
                      </m:sSubPr>
                      <m:e>
                        <m:r>
                          <m:rPr>
                            <m:sty m:val="p"/>
                          </m:rPr>
                          <a:rPr lang="el-GR" sz="2400" i="1">
                            <a:latin typeface="Cambria Math"/>
                            <a:ea typeface="Cambria Math"/>
                          </a:rPr>
                          <m:t>Ψ</m:t>
                        </m:r>
                      </m:e>
                      <m:sub>
                        <m:r>
                          <a:rPr lang="en-US" sz="2400" i="1">
                            <a:latin typeface="Cambria Math"/>
                            <a:ea typeface="Cambria Math"/>
                          </a:rPr>
                          <m:t>1</m:t>
                        </m:r>
                      </m:sub>
                    </m:sSub>
                    <m:d>
                      <m:dPr>
                        <m:ctrlPr>
                          <a:rPr lang="en-US" sz="2400" i="1">
                            <a:latin typeface="Cambria Math"/>
                            <a:ea typeface="Cambria Math"/>
                          </a:rPr>
                        </m:ctrlPr>
                      </m:dPr>
                      <m:e>
                        <m:r>
                          <a:rPr lang="en-US" sz="2400" i="1">
                            <a:latin typeface="Cambria Math"/>
                            <a:ea typeface="Cambria Math"/>
                          </a:rPr>
                          <m:t>𝑥</m:t>
                        </m:r>
                      </m:e>
                    </m:d>
                    <m:r>
                      <a:rPr lang="en-US" sz="2400">
                        <a:latin typeface="Cambria Math"/>
                        <a:ea typeface="Cambria Math"/>
                      </a:rPr>
                      <m:t>+</m:t>
                    </m:r>
                    <m:sSub>
                      <m:sSubPr>
                        <m:ctrlPr>
                          <a:rPr lang="en-US" sz="2400" i="1">
                            <a:latin typeface="Cambria Math"/>
                            <a:ea typeface="Cambria Math"/>
                          </a:rPr>
                        </m:ctrlPr>
                      </m:sSubPr>
                      <m:e>
                        <m:r>
                          <m:rPr>
                            <m:sty m:val="p"/>
                          </m:rPr>
                          <a:rPr lang="el-GR" sz="2400" i="1">
                            <a:latin typeface="Cambria Math"/>
                            <a:ea typeface="Cambria Math"/>
                          </a:rPr>
                          <m:t>Ψ</m:t>
                        </m:r>
                      </m:e>
                      <m:sub>
                        <m:r>
                          <a:rPr lang="en-US" sz="2400" i="1">
                            <a:latin typeface="Cambria Math"/>
                            <a:ea typeface="Cambria Math"/>
                          </a:rPr>
                          <m:t>2</m:t>
                        </m:r>
                      </m:sub>
                    </m:sSub>
                    <m:d>
                      <m:dPr>
                        <m:ctrlPr>
                          <a:rPr lang="en-US" sz="2400" i="1">
                            <a:latin typeface="Cambria Math"/>
                            <a:ea typeface="Cambria Math"/>
                          </a:rPr>
                        </m:ctrlPr>
                      </m:dPr>
                      <m:e>
                        <m:r>
                          <a:rPr lang="en-US" sz="2400" i="1">
                            <a:latin typeface="Cambria Math"/>
                            <a:ea typeface="Cambria Math"/>
                          </a:rPr>
                          <m:t>𝑥</m:t>
                        </m:r>
                      </m:e>
                    </m:d>
                  </m:oMath>
                </a14:m>
                <a:r>
                  <a:rPr lang="en-US" sz="2400" dirty="0">
                    <a:latin typeface="Times New Roman" panose="02020603050405020304" pitchFamily="18" charset="0"/>
                    <a:cs typeface="Times New Roman" panose="02020603050405020304" pitchFamily="18" charset="0"/>
                  </a:rPr>
                  <a:t>).  You measure the energy of the particle at time </a:t>
                </a:r>
                <a14:m>
                  <m:oMath xmlns:m="http://schemas.openxmlformats.org/officeDocument/2006/math">
                    <m:r>
                      <a:rPr lang="en-US" sz="2400" i="1" dirty="0">
                        <a:latin typeface="Cambria Math"/>
                        <a:cs typeface="Times New Roman" panose="02020603050405020304" pitchFamily="18" charset="0"/>
                      </a:rPr>
                      <m:t>𝑡</m:t>
                    </m:r>
                    <m:r>
                      <a:rPr lang="en-US" sz="2400" i="1" dirty="0">
                        <a:latin typeface="Cambria Math"/>
                        <a:cs typeface="Times New Roman" panose="02020603050405020304" pitchFamily="18" charset="0"/>
                      </a:rPr>
                      <m:t>= </m:t>
                    </m:r>
                    <m:sSub>
                      <m:sSubPr>
                        <m:ctrlPr>
                          <a:rPr lang="en-US" sz="2400" i="1" dirty="0">
                            <a:latin typeface="Cambria Math"/>
                            <a:cs typeface="Times New Roman" panose="02020603050405020304" pitchFamily="18" charset="0"/>
                          </a:rPr>
                        </m:ctrlPr>
                      </m:sSubPr>
                      <m:e>
                        <m:r>
                          <a:rPr lang="en-US" sz="2400" i="1" dirty="0">
                            <a:latin typeface="Cambria Math"/>
                            <a:cs typeface="Times New Roman" panose="02020603050405020304" pitchFamily="18" charset="0"/>
                          </a:rPr>
                          <m:t>𝑡</m:t>
                        </m:r>
                      </m:e>
                      <m:sub>
                        <m:r>
                          <a:rPr lang="en-US" sz="2400" i="1" dirty="0">
                            <a:latin typeface="Cambria Math"/>
                            <a:cs typeface="Times New Roman" panose="02020603050405020304" pitchFamily="18" charset="0"/>
                          </a:rPr>
                          <m:t>0</m:t>
                        </m:r>
                      </m:sub>
                    </m:sSub>
                  </m:oMath>
                </a14:m>
                <a:r>
                  <a:rPr lang="en-US" sz="2400" dirty="0">
                    <a:latin typeface="Times New Roman" panose="02020603050405020304" pitchFamily="18" charset="0"/>
                    <a:cs typeface="Times New Roman" panose="02020603050405020304" pitchFamily="18" charset="0"/>
                  </a:rPr>
                  <a:t> and obtain </a:t>
                </a:r>
                <a14:m>
                  <m:oMath xmlns:m="http://schemas.openxmlformats.org/officeDocument/2006/math">
                    <m:sSub>
                      <m:sSubPr>
                        <m:ctrlPr>
                          <a:rPr lang="en-US" sz="2400" i="1">
                            <a:latin typeface="Cambria Math"/>
                            <a:cs typeface="Times New Roman" panose="02020603050405020304" pitchFamily="18" charset="0"/>
                          </a:rPr>
                        </m:ctrlPr>
                      </m:sSubPr>
                      <m:e>
                        <m:r>
                          <a:rPr lang="en-US" sz="2400" i="1">
                            <a:latin typeface="Cambria Math"/>
                            <a:cs typeface="Times New Roman" panose="02020603050405020304" pitchFamily="18" charset="0"/>
                          </a:rPr>
                          <m:t>𝐸</m:t>
                        </m:r>
                      </m:e>
                      <m:sub>
                        <m:r>
                          <a:rPr lang="en-US" sz="2400" i="1">
                            <a:latin typeface="Cambria Math"/>
                            <a:cs typeface="Times New Roman" panose="02020603050405020304" pitchFamily="18" charset="0"/>
                          </a:rPr>
                          <m:t>1</m:t>
                        </m:r>
                      </m:sub>
                    </m:sSub>
                  </m:oMath>
                </a14:m>
                <a:r>
                  <a:rPr lang="en-US" sz="2400" dirty="0">
                    <a:latin typeface="Times New Roman" panose="02020603050405020304" pitchFamily="18" charset="0"/>
                    <a:cs typeface="Times New Roman" panose="02020603050405020304" pitchFamily="18" charset="0"/>
                  </a:rPr>
                  <a:t>.  Then you </a:t>
                </a:r>
                <a:r>
                  <a:rPr lang="en-US" sz="2400" dirty="0" smtClean="0">
                    <a:latin typeface="Times New Roman" panose="02020603050405020304" pitchFamily="18" charset="0"/>
                    <a:cs typeface="Times New Roman" panose="02020603050405020304" pitchFamily="18" charset="0"/>
                  </a:rPr>
                  <a:t>measure </a:t>
                </a:r>
                <a:r>
                  <a:rPr lang="en-US" sz="2400" dirty="0">
                    <a:latin typeface="Times New Roman" panose="02020603050405020304" pitchFamily="18" charset="0"/>
                    <a:cs typeface="Times New Roman" panose="02020603050405020304" pitchFamily="18" charset="0"/>
                  </a:rPr>
                  <a:t>the position of the particle at time </a:t>
                </a:r>
                <a14:m>
                  <m:oMath xmlns:m="http://schemas.openxmlformats.org/officeDocument/2006/math">
                    <m:r>
                      <a:rPr lang="en-US" sz="2400" i="1" dirty="0">
                        <a:latin typeface="Cambria Math"/>
                        <a:cs typeface="Times New Roman" panose="02020603050405020304" pitchFamily="18" charset="0"/>
                      </a:rPr>
                      <m:t>𝑡</m:t>
                    </m:r>
                    <m:r>
                      <a:rPr lang="en-US" sz="2400" i="1" dirty="0">
                        <a:latin typeface="Cambria Math"/>
                        <a:cs typeface="Times New Roman" panose="02020603050405020304" pitchFamily="18" charset="0"/>
                      </a:rPr>
                      <m:t>= </m:t>
                    </m:r>
                    <m:sSub>
                      <m:sSubPr>
                        <m:ctrlPr>
                          <a:rPr lang="en-US" sz="2400" i="1" dirty="0">
                            <a:latin typeface="Cambria Math"/>
                            <a:cs typeface="Times New Roman" panose="02020603050405020304" pitchFamily="18" charset="0"/>
                          </a:rPr>
                        </m:ctrlPr>
                      </m:sSubPr>
                      <m:e>
                        <m:r>
                          <a:rPr lang="en-US" sz="2400" i="1" dirty="0">
                            <a:latin typeface="Cambria Math"/>
                            <a:cs typeface="Times New Roman" panose="02020603050405020304" pitchFamily="18" charset="0"/>
                          </a:rPr>
                          <m:t>𝑡</m:t>
                        </m:r>
                      </m:e>
                      <m:sub>
                        <m:r>
                          <a:rPr lang="en-US" sz="2400" b="0" i="1" dirty="0" smtClean="0">
                            <a:latin typeface="Cambria Math"/>
                            <a:cs typeface="Times New Roman" panose="02020603050405020304" pitchFamily="18" charset="0"/>
                          </a:rPr>
                          <m:t>1</m:t>
                        </m:r>
                      </m:sub>
                    </m:sSub>
                  </m:oMath>
                </a14:m>
                <a:r>
                  <a:rPr lang="en-US" sz="2400" dirty="0" smtClean="0">
                    <a:latin typeface="Times New Roman" panose="02020603050405020304" pitchFamily="18" charset="0"/>
                    <a:cs typeface="Times New Roman" panose="02020603050405020304" pitchFamily="18" charset="0"/>
                  </a:rPr>
                  <a:t> (not immediately after the measurement of energy).  </a:t>
                </a:r>
                <a:r>
                  <a:rPr lang="en-US" sz="2400" dirty="0">
                    <a:latin typeface="Times New Roman" panose="02020603050405020304" pitchFamily="18" charset="0"/>
                    <a:cs typeface="Times New Roman" panose="02020603050405020304" pitchFamily="18" charset="0"/>
                  </a:rPr>
                  <a:t>What is the probability of finding the particle in the region between </a:t>
                </a:r>
                <a14:m>
                  <m:oMath xmlns:m="http://schemas.openxmlformats.org/officeDocument/2006/math">
                    <m:sSub>
                      <m:sSubPr>
                        <m:ctrlPr>
                          <a:rPr lang="en-US" sz="2400" i="1" dirty="0">
                            <a:latin typeface="Cambria Math"/>
                            <a:cs typeface="Times New Roman" panose="02020603050405020304" pitchFamily="18" charset="0"/>
                          </a:rPr>
                        </m:ctrlPr>
                      </m:sSubPr>
                      <m:e>
                        <m:r>
                          <a:rPr lang="en-US" sz="2400" i="1" dirty="0">
                            <a:latin typeface="Cambria Math"/>
                            <a:cs typeface="Times New Roman" panose="02020603050405020304" pitchFamily="18" charset="0"/>
                          </a:rPr>
                          <m:t>𝑥</m:t>
                        </m:r>
                      </m:e>
                      <m:sub>
                        <m:r>
                          <a:rPr lang="en-US" sz="2400" i="1" dirty="0">
                            <a:latin typeface="Cambria Math"/>
                            <a:cs typeface="Times New Roman" panose="02020603050405020304" pitchFamily="18" charset="0"/>
                          </a:rPr>
                          <m:t>0</m:t>
                        </m:r>
                      </m:sub>
                    </m:sSub>
                  </m:oMath>
                </a14:m>
                <a:r>
                  <a:rPr lang="en-US" sz="24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2400" i="1" dirty="0">
                            <a:latin typeface="Cambria Math"/>
                            <a:cs typeface="Times New Roman" panose="02020603050405020304" pitchFamily="18" charset="0"/>
                          </a:rPr>
                        </m:ctrlPr>
                      </m:sSubPr>
                      <m:e>
                        <m:r>
                          <a:rPr lang="en-US" sz="2400" i="1" dirty="0">
                            <a:latin typeface="Cambria Math"/>
                            <a:cs typeface="Times New Roman" panose="02020603050405020304" pitchFamily="18" charset="0"/>
                          </a:rPr>
                          <m:t>𝑥</m:t>
                        </m:r>
                      </m:e>
                      <m:sub>
                        <m:r>
                          <a:rPr lang="en-US" sz="2400" i="1" dirty="0">
                            <a:latin typeface="Cambria Math"/>
                            <a:cs typeface="Times New Roman" panose="02020603050405020304" pitchFamily="18" charset="0"/>
                          </a:rPr>
                          <m:t>0</m:t>
                        </m:r>
                      </m:sub>
                    </m:sSub>
                    <m:r>
                      <a:rPr lang="en-US" sz="2400" i="1" dirty="0">
                        <a:latin typeface="Cambria Math"/>
                        <a:cs typeface="Times New Roman" panose="02020603050405020304" pitchFamily="18" charset="0"/>
                      </a:rPr>
                      <m:t>+</m:t>
                    </m:r>
                    <m:r>
                      <a:rPr lang="en-US" sz="2400" i="1" dirty="0">
                        <a:latin typeface="Cambria Math"/>
                        <a:cs typeface="Times New Roman" panose="02020603050405020304" pitchFamily="18" charset="0"/>
                      </a:rPr>
                      <m:t>𝑑𝑥</m:t>
                    </m:r>
                  </m:oMath>
                </a14:m>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dirty="0" smtClean="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400" i="1" smtClean="0">
                            <a:latin typeface="Cambria Math"/>
                            <a:cs typeface="Times New Roman" panose="02020603050405020304" pitchFamily="18" charset="0"/>
                          </a:rPr>
                        </m:ctrlPr>
                      </m:sSupPr>
                      <m:e>
                        <m:d>
                          <m:dPr>
                            <m:begChr m:val="|"/>
                            <m:endChr m:val="|"/>
                            <m:ctrlPr>
                              <a:rPr lang="en-US" sz="2400" i="1" smtClean="0">
                                <a:latin typeface="Cambria Math"/>
                                <a:cs typeface="Times New Roman" panose="02020603050405020304" pitchFamily="18" charset="0"/>
                              </a:rPr>
                            </m:ctrlPr>
                          </m:dPr>
                          <m:e>
                            <m:sSub>
                              <m:sSubPr>
                                <m:ctrlPr>
                                  <a:rPr lang="en-US" sz="2400" i="1">
                                    <a:latin typeface="Cambria Math"/>
                                    <a:cs typeface="Times New Roman" panose="02020603050405020304" pitchFamily="18" charset="0"/>
                                  </a:rPr>
                                </m:ctrlPr>
                              </m:sSubPr>
                              <m:e>
                                <m:r>
                                  <m:rPr>
                                    <m:sty m:val="p"/>
                                  </m:rPr>
                                  <a:rPr lang="el-GR" sz="2400" i="1">
                                    <a:latin typeface="Cambria Math"/>
                                    <a:ea typeface="Cambria Math"/>
                                    <a:cs typeface="Times New Roman" panose="02020603050405020304" pitchFamily="18" charset="0"/>
                                  </a:rPr>
                                  <m:t>Ψ</m:t>
                                </m:r>
                              </m:e>
                              <m:sub>
                                <m:r>
                                  <a:rPr lang="en-US" sz="2400" i="1">
                                    <a:latin typeface="Cambria Math"/>
                                    <a:cs typeface="Times New Roman" panose="02020603050405020304" pitchFamily="18" charset="0"/>
                                  </a:rPr>
                                  <m:t>1</m:t>
                                </m:r>
                              </m:sub>
                            </m:sSub>
                            <m:r>
                              <a:rPr lang="en-US" sz="2400" i="1">
                                <a:latin typeface="Cambria Math"/>
                                <a:cs typeface="Times New Roman" panose="02020603050405020304" pitchFamily="18" charset="0"/>
                              </a:rPr>
                              <m:t>(</m:t>
                            </m:r>
                            <m:sSub>
                              <m:sSubPr>
                                <m:ctrlPr>
                                  <a:rPr lang="en-US" sz="2400" i="1">
                                    <a:latin typeface="Cambria Math"/>
                                    <a:cs typeface="Times New Roman" panose="02020603050405020304" pitchFamily="18" charset="0"/>
                                  </a:rPr>
                                </m:ctrlPr>
                              </m:sSubPr>
                              <m:e>
                                <m:r>
                                  <a:rPr lang="en-US" sz="2400" i="1">
                                    <a:latin typeface="Cambria Math"/>
                                    <a:cs typeface="Times New Roman" panose="02020603050405020304" pitchFamily="18" charset="0"/>
                                  </a:rPr>
                                  <m:t>𝑥</m:t>
                                </m:r>
                              </m:e>
                              <m:sub>
                                <m:r>
                                  <a:rPr lang="en-US" sz="2400" i="1">
                                    <a:latin typeface="Cambria Math"/>
                                    <a:cs typeface="Times New Roman" panose="02020603050405020304" pitchFamily="18" charset="0"/>
                                  </a:rPr>
                                  <m:t>0</m:t>
                                </m:r>
                              </m:sub>
                            </m:sSub>
                            <m:r>
                              <a:rPr lang="en-US" sz="2400" i="1">
                                <a:latin typeface="Cambria Math"/>
                                <a:cs typeface="Times New Roman" panose="02020603050405020304" pitchFamily="18" charset="0"/>
                              </a:rPr>
                              <m:t>)</m:t>
                            </m:r>
                          </m:e>
                        </m:d>
                      </m:e>
                      <m:sup>
                        <m:r>
                          <a:rPr lang="en-US" sz="2400" b="0" i="1" smtClean="0">
                            <a:latin typeface="Cambria Math"/>
                            <a:cs typeface="Times New Roman" panose="02020603050405020304" pitchFamily="18" charset="0"/>
                          </a:rPr>
                          <m:t>2</m:t>
                        </m:r>
                      </m:sup>
                    </m:sSup>
                    <m:r>
                      <a:rPr lang="en-US" sz="2400" b="0" i="1" smtClean="0">
                        <a:latin typeface="Cambria Math"/>
                        <a:cs typeface="Times New Roman" panose="02020603050405020304" pitchFamily="18" charset="0"/>
                      </a:rPr>
                      <m:t>𝑑𝑥</m:t>
                    </m:r>
                  </m:oMath>
                </a14:m>
                <a:endParaRPr lang="en-US"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dirty="0" smtClean="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400" i="1">
                            <a:latin typeface="Cambria Math"/>
                            <a:cs typeface="Times New Roman" panose="02020603050405020304" pitchFamily="18" charset="0"/>
                          </a:rPr>
                        </m:ctrlPr>
                      </m:sSupPr>
                      <m:e>
                        <m:d>
                          <m:dPr>
                            <m:begChr m:val="|"/>
                            <m:endChr m:val="|"/>
                            <m:ctrlPr>
                              <a:rPr lang="en-US" sz="2400" i="1">
                                <a:latin typeface="Cambria Math"/>
                                <a:cs typeface="Times New Roman" panose="02020603050405020304" pitchFamily="18" charset="0"/>
                              </a:rPr>
                            </m:ctrlPr>
                          </m:dPr>
                          <m:e>
                            <m:sSup>
                              <m:sSupPr>
                                <m:ctrlPr>
                                  <a:rPr lang="en-US" sz="2400" i="1" smtClean="0">
                                    <a:latin typeface="Cambria Math"/>
                                    <a:cs typeface="Times New Roman" panose="02020603050405020304" pitchFamily="18" charset="0"/>
                                  </a:rPr>
                                </m:ctrlPr>
                              </m:sSupPr>
                              <m:e>
                                <m:r>
                                  <a:rPr lang="en-US" sz="2400" b="0" i="1" smtClean="0">
                                    <a:latin typeface="Cambria Math"/>
                                    <a:cs typeface="Times New Roman" panose="02020603050405020304" pitchFamily="18" charset="0"/>
                                  </a:rPr>
                                  <m:t>𝑒</m:t>
                                </m:r>
                              </m:e>
                              <m:sup>
                                <m:f>
                                  <m:fPr>
                                    <m:ctrlPr>
                                      <a:rPr lang="en-US" sz="2400" i="1" smtClean="0">
                                        <a:latin typeface="Cambria Math"/>
                                        <a:cs typeface="Times New Roman" panose="02020603050405020304" pitchFamily="18" charset="0"/>
                                      </a:rPr>
                                    </m:ctrlPr>
                                  </m:fPr>
                                  <m:num>
                                    <m:r>
                                      <a:rPr lang="en-US" sz="2400" b="0" i="1" smtClean="0">
                                        <a:latin typeface="Cambria Math"/>
                                        <a:cs typeface="Times New Roman" panose="02020603050405020304" pitchFamily="18" charset="0"/>
                                      </a:rPr>
                                      <m:t>−</m:t>
                                    </m:r>
                                    <m:r>
                                      <a:rPr lang="en-US" sz="2400" b="0" i="1" smtClean="0">
                                        <a:latin typeface="Cambria Math"/>
                                        <a:cs typeface="Times New Roman" panose="02020603050405020304" pitchFamily="18" charset="0"/>
                                      </a:rPr>
                                      <m:t>𝑖</m:t>
                                    </m:r>
                                    <m:sSub>
                                      <m:sSubPr>
                                        <m:ctrlPr>
                                          <a:rPr lang="en-US" sz="2400" b="0" i="1" smtClean="0">
                                            <a:latin typeface="Cambria Math"/>
                                            <a:cs typeface="Times New Roman" panose="02020603050405020304" pitchFamily="18" charset="0"/>
                                          </a:rPr>
                                        </m:ctrlPr>
                                      </m:sSubPr>
                                      <m:e>
                                        <m:r>
                                          <a:rPr lang="en-US" sz="2400" b="0" i="1" smtClean="0">
                                            <a:latin typeface="Cambria Math"/>
                                            <a:cs typeface="Times New Roman" panose="02020603050405020304" pitchFamily="18" charset="0"/>
                                          </a:rPr>
                                          <m:t>𝐸</m:t>
                                        </m:r>
                                      </m:e>
                                      <m:sub>
                                        <m:r>
                                          <a:rPr lang="en-US" sz="2400" b="0" i="1" smtClean="0">
                                            <a:latin typeface="Cambria Math"/>
                                            <a:cs typeface="Times New Roman" panose="02020603050405020304" pitchFamily="18" charset="0"/>
                                          </a:rPr>
                                          <m:t>1</m:t>
                                        </m:r>
                                      </m:sub>
                                    </m:sSub>
                                    <m:sSub>
                                      <m:sSubPr>
                                        <m:ctrlPr>
                                          <a:rPr lang="en-US" sz="2400" b="0" i="1" smtClean="0">
                                            <a:latin typeface="Cambria Math"/>
                                            <a:cs typeface="Times New Roman" panose="02020603050405020304" pitchFamily="18" charset="0"/>
                                          </a:rPr>
                                        </m:ctrlPr>
                                      </m:sSubPr>
                                      <m:e>
                                        <m:r>
                                          <a:rPr lang="en-US" sz="2400" b="0" i="1" smtClean="0">
                                            <a:latin typeface="Cambria Math"/>
                                            <a:cs typeface="Times New Roman" panose="02020603050405020304" pitchFamily="18" charset="0"/>
                                          </a:rPr>
                                          <m:t>𝑡</m:t>
                                        </m:r>
                                      </m:e>
                                      <m:sub>
                                        <m:r>
                                          <a:rPr lang="en-US" sz="2400" b="0" i="1" smtClean="0">
                                            <a:latin typeface="Cambria Math"/>
                                            <a:cs typeface="Times New Roman" panose="02020603050405020304" pitchFamily="18" charset="0"/>
                                          </a:rPr>
                                          <m:t>1</m:t>
                                        </m:r>
                                      </m:sub>
                                    </m:sSub>
                                  </m:num>
                                  <m:den>
                                    <m:r>
                                      <a:rPr lang="en-US" sz="2400" i="1" smtClean="0">
                                        <a:latin typeface="Cambria Math"/>
                                        <a:ea typeface="Cambria Math"/>
                                        <a:cs typeface="Times New Roman" panose="02020603050405020304" pitchFamily="18" charset="0"/>
                                      </a:rPr>
                                      <m:t>ℏ</m:t>
                                    </m:r>
                                  </m:den>
                                </m:f>
                              </m:sup>
                            </m:sSup>
                            <m:sSub>
                              <m:sSubPr>
                                <m:ctrlPr>
                                  <a:rPr lang="en-US" sz="2400" i="1">
                                    <a:latin typeface="Cambria Math"/>
                                    <a:cs typeface="Times New Roman" panose="02020603050405020304" pitchFamily="18" charset="0"/>
                                  </a:rPr>
                                </m:ctrlPr>
                              </m:sSubPr>
                              <m:e>
                                <m:r>
                                  <m:rPr>
                                    <m:sty m:val="p"/>
                                  </m:rPr>
                                  <a:rPr lang="el-GR" sz="2400" i="1">
                                    <a:latin typeface="Cambria Math"/>
                                    <a:ea typeface="Cambria Math"/>
                                    <a:cs typeface="Times New Roman" panose="02020603050405020304" pitchFamily="18" charset="0"/>
                                  </a:rPr>
                                  <m:t>Ψ</m:t>
                                </m:r>
                              </m:e>
                              <m:sub>
                                <m:r>
                                  <a:rPr lang="en-US" sz="2400" i="1">
                                    <a:latin typeface="Cambria Math"/>
                                    <a:cs typeface="Times New Roman" panose="02020603050405020304" pitchFamily="18" charset="0"/>
                                  </a:rPr>
                                  <m:t>1</m:t>
                                </m:r>
                              </m:sub>
                            </m:sSub>
                            <m:r>
                              <a:rPr lang="en-US" sz="2400" i="1">
                                <a:latin typeface="Cambria Math"/>
                                <a:cs typeface="Times New Roman" panose="02020603050405020304" pitchFamily="18" charset="0"/>
                              </a:rPr>
                              <m:t>(</m:t>
                            </m:r>
                            <m:sSub>
                              <m:sSubPr>
                                <m:ctrlPr>
                                  <a:rPr lang="en-US" sz="2400" i="1">
                                    <a:latin typeface="Cambria Math"/>
                                    <a:cs typeface="Times New Roman" panose="02020603050405020304" pitchFamily="18" charset="0"/>
                                  </a:rPr>
                                </m:ctrlPr>
                              </m:sSubPr>
                              <m:e>
                                <m:r>
                                  <a:rPr lang="en-US" sz="2400" i="1">
                                    <a:latin typeface="Cambria Math"/>
                                    <a:cs typeface="Times New Roman" panose="02020603050405020304" pitchFamily="18" charset="0"/>
                                  </a:rPr>
                                  <m:t>𝑥</m:t>
                                </m:r>
                              </m:e>
                              <m:sub>
                                <m:r>
                                  <a:rPr lang="en-US" sz="2400" i="1">
                                    <a:latin typeface="Cambria Math"/>
                                    <a:cs typeface="Times New Roman" panose="02020603050405020304" pitchFamily="18" charset="0"/>
                                  </a:rPr>
                                  <m:t>0</m:t>
                                </m:r>
                              </m:sub>
                            </m:sSub>
                            <m:r>
                              <a:rPr lang="en-US" sz="2400" i="1">
                                <a:latin typeface="Cambria Math"/>
                                <a:cs typeface="Times New Roman" panose="02020603050405020304" pitchFamily="18" charset="0"/>
                              </a:rPr>
                              <m:t>)</m:t>
                            </m:r>
                          </m:e>
                        </m:d>
                      </m:e>
                      <m:sup>
                        <m:r>
                          <a:rPr lang="en-US" sz="2400" i="1">
                            <a:latin typeface="Cambria Math"/>
                            <a:cs typeface="Times New Roman" panose="02020603050405020304" pitchFamily="18" charset="0"/>
                          </a:rPr>
                          <m:t>2</m:t>
                        </m:r>
                      </m:sup>
                    </m:sSup>
                    <m:r>
                      <a:rPr lang="en-US" sz="2400" i="1">
                        <a:latin typeface="Cambria Math"/>
                        <a:cs typeface="Times New Roman" panose="02020603050405020304" pitchFamily="18" charset="0"/>
                      </a:rPr>
                      <m:t>𝑑𝑥</m:t>
                    </m:r>
                  </m:oMath>
                </a14:m>
                <a:endParaRPr lang="en-US" sz="2400" i="1" dirty="0" smtClean="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dirty="0" smtClean="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400" i="1" smtClean="0">
                            <a:latin typeface="Cambria Math"/>
                            <a:cs typeface="Times New Roman" panose="02020603050405020304" pitchFamily="18" charset="0"/>
                          </a:rPr>
                        </m:ctrlPr>
                      </m:sSupPr>
                      <m:e>
                        <m:d>
                          <m:dPr>
                            <m:begChr m:val="|"/>
                            <m:endChr m:val="|"/>
                            <m:ctrlPr>
                              <a:rPr lang="en-US" sz="2400" i="1" smtClean="0">
                                <a:latin typeface="Cambria Math"/>
                                <a:cs typeface="Times New Roman" panose="02020603050405020304" pitchFamily="18" charset="0"/>
                              </a:rPr>
                            </m:ctrlPr>
                          </m:dPr>
                          <m:e>
                            <m:nary>
                              <m:naryPr>
                                <m:chr m:val="∑"/>
                                <m:supHide m:val="on"/>
                                <m:ctrlPr>
                                  <a:rPr lang="en-US" sz="2400" i="1" smtClean="0">
                                    <a:latin typeface="Cambria Math"/>
                                    <a:cs typeface="Times New Roman" panose="02020603050405020304" pitchFamily="18" charset="0"/>
                                  </a:rPr>
                                </m:ctrlPr>
                              </m:naryPr>
                              <m:sub>
                                <m:r>
                                  <m:rPr>
                                    <m:brk m:alnAt="7"/>
                                  </m:rPr>
                                  <a:rPr lang="en-US" sz="2400" b="0" i="1" smtClean="0">
                                    <a:latin typeface="Cambria Math"/>
                                    <a:cs typeface="Times New Roman" panose="02020603050405020304" pitchFamily="18" charset="0"/>
                                  </a:rPr>
                                  <m:t>𝑛</m:t>
                                </m:r>
                              </m:sub>
                              <m:sup/>
                              <m:e>
                                <m:sSub>
                                  <m:sSubPr>
                                    <m:ctrlPr>
                                      <a:rPr lang="en-US" sz="2400" i="1" smtClean="0">
                                        <a:latin typeface="Cambria Math"/>
                                        <a:cs typeface="Times New Roman" panose="02020603050405020304" pitchFamily="18" charset="0"/>
                                      </a:rPr>
                                    </m:ctrlPr>
                                  </m:sSubPr>
                                  <m:e>
                                    <m:r>
                                      <a:rPr lang="en-US" sz="2400" b="0" i="1" smtClean="0">
                                        <a:latin typeface="Cambria Math"/>
                                        <a:cs typeface="Times New Roman" panose="02020603050405020304" pitchFamily="18" charset="0"/>
                                      </a:rPr>
                                      <m:t>𝑐</m:t>
                                    </m:r>
                                  </m:e>
                                  <m:sub>
                                    <m:r>
                                      <a:rPr lang="en-US" sz="2400" b="0" i="1" smtClean="0">
                                        <a:latin typeface="Cambria Math"/>
                                        <a:cs typeface="Times New Roman" panose="02020603050405020304" pitchFamily="18" charset="0"/>
                                      </a:rPr>
                                      <m:t>𝑛</m:t>
                                    </m:r>
                                  </m:sub>
                                </m:sSub>
                                <m:sSup>
                                  <m:sSupPr>
                                    <m:ctrlPr>
                                      <a:rPr lang="en-US" sz="2400" i="1">
                                        <a:latin typeface="Cambria Math"/>
                                        <a:cs typeface="Times New Roman" panose="02020603050405020304" pitchFamily="18" charset="0"/>
                                      </a:rPr>
                                    </m:ctrlPr>
                                  </m:sSupPr>
                                  <m:e>
                                    <m:r>
                                      <a:rPr lang="en-US" sz="2400" i="1">
                                        <a:latin typeface="Cambria Math"/>
                                        <a:cs typeface="Times New Roman" panose="02020603050405020304" pitchFamily="18" charset="0"/>
                                      </a:rPr>
                                      <m:t>𝑒</m:t>
                                    </m:r>
                                  </m:e>
                                  <m:sup>
                                    <m:f>
                                      <m:fPr>
                                        <m:ctrlPr>
                                          <a:rPr lang="en-US" sz="2400" i="1">
                                            <a:latin typeface="Cambria Math"/>
                                            <a:cs typeface="Times New Roman" panose="02020603050405020304" pitchFamily="18" charset="0"/>
                                          </a:rPr>
                                        </m:ctrlPr>
                                      </m:fPr>
                                      <m:num>
                                        <m:r>
                                          <a:rPr lang="en-US" sz="2400" i="1">
                                            <a:latin typeface="Cambria Math"/>
                                            <a:cs typeface="Times New Roman" panose="02020603050405020304" pitchFamily="18" charset="0"/>
                                          </a:rPr>
                                          <m:t>−</m:t>
                                        </m:r>
                                        <m:r>
                                          <a:rPr lang="en-US" sz="2400" i="1">
                                            <a:latin typeface="Cambria Math"/>
                                            <a:cs typeface="Times New Roman" panose="02020603050405020304" pitchFamily="18" charset="0"/>
                                          </a:rPr>
                                          <m:t>𝑖</m:t>
                                        </m:r>
                                        <m:sSub>
                                          <m:sSubPr>
                                            <m:ctrlPr>
                                              <a:rPr lang="en-US" sz="2400" i="1">
                                                <a:latin typeface="Cambria Math"/>
                                                <a:cs typeface="Times New Roman" panose="02020603050405020304" pitchFamily="18" charset="0"/>
                                              </a:rPr>
                                            </m:ctrlPr>
                                          </m:sSubPr>
                                          <m:e>
                                            <m:r>
                                              <a:rPr lang="en-US" sz="2400" i="1">
                                                <a:latin typeface="Cambria Math"/>
                                                <a:cs typeface="Times New Roman" panose="02020603050405020304" pitchFamily="18" charset="0"/>
                                              </a:rPr>
                                              <m:t>𝐸</m:t>
                                            </m:r>
                                          </m:e>
                                          <m:sub>
                                            <m:r>
                                              <a:rPr lang="en-US" sz="2400" b="0" i="1" smtClean="0">
                                                <a:latin typeface="Cambria Math"/>
                                                <a:cs typeface="Times New Roman" panose="02020603050405020304" pitchFamily="18" charset="0"/>
                                              </a:rPr>
                                              <m:t>𝑛</m:t>
                                            </m:r>
                                          </m:sub>
                                        </m:sSub>
                                        <m:sSub>
                                          <m:sSubPr>
                                            <m:ctrlPr>
                                              <a:rPr lang="en-US" sz="2400" i="1">
                                                <a:latin typeface="Cambria Math"/>
                                                <a:cs typeface="Times New Roman" panose="02020603050405020304" pitchFamily="18" charset="0"/>
                                              </a:rPr>
                                            </m:ctrlPr>
                                          </m:sSubPr>
                                          <m:e>
                                            <m:r>
                                              <a:rPr lang="en-US" sz="2400" i="1">
                                                <a:latin typeface="Cambria Math"/>
                                                <a:cs typeface="Times New Roman" panose="02020603050405020304" pitchFamily="18" charset="0"/>
                                              </a:rPr>
                                              <m:t>𝑡</m:t>
                                            </m:r>
                                          </m:e>
                                          <m:sub>
                                            <m:r>
                                              <a:rPr lang="en-US" sz="2400" i="1">
                                                <a:latin typeface="Cambria Math"/>
                                                <a:cs typeface="Times New Roman" panose="02020603050405020304" pitchFamily="18" charset="0"/>
                                              </a:rPr>
                                              <m:t>1</m:t>
                                            </m:r>
                                          </m:sub>
                                        </m:sSub>
                                      </m:num>
                                      <m:den>
                                        <m:r>
                                          <a:rPr lang="en-US" sz="2400" i="1">
                                            <a:latin typeface="Cambria Math"/>
                                            <a:ea typeface="Cambria Math"/>
                                            <a:cs typeface="Times New Roman" panose="02020603050405020304" pitchFamily="18" charset="0"/>
                                          </a:rPr>
                                          <m:t>ℏ</m:t>
                                        </m:r>
                                      </m:den>
                                    </m:f>
                                  </m:sup>
                                </m:sSup>
                                <m:sSub>
                                  <m:sSubPr>
                                    <m:ctrlPr>
                                      <a:rPr lang="en-US" sz="2400" i="1">
                                        <a:latin typeface="Cambria Math"/>
                                        <a:cs typeface="Times New Roman" panose="02020603050405020304" pitchFamily="18" charset="0"/>
                                      </a:rPr>
                                    </m:ctrlPr>
                                  </m:sSubPr>
                                  <m:e>
                                    <m:r>
                                      <m:rPr>
                                        <m:sty m:val="p"/>
                                      </m:rPr>
                                      <a:rPr lang="el-GR" sz="2400" i="1">
                                        <a:latin typeface="Cambria Math"/>
                                        <a:ea typeface="Cambria Math"/>
                                        <a:cs typeface="Times New Roman" panose="02020603050405020304" pitchFamily="18" charset="0"/>
                                      </a:rPr>
                                      <m:t>Ψ</m:t>
                                    </m:r>
                                  </m:e>
                                  <m:sub>
                                    <m:r>
                                      <a:rPr lang="en-US" sz="2400" b="0" i="1" smtClean="0">
                                        <a:latin typeface="Cambria Math"/>
                                        <a:ea typeface="Cambria Math"/>
                                        <a:cs typeface="Times New Roman" panose="02020603050405020304" pitchFamily="18" charset="0"/>
                                      </a:rPr>
                                      <m:t>𝑛</m:t>
                                    </m:r>
                                  </m:sub>
                                </m:sSub>
                                <m:r>
                                  <a:rPr lang="en-US" sz="2400" i="1">
                                    <a:latin typeface="Cambria Math"/>
                                    <a:cs typeface="Times New Roman" panose="02020603050405020304" pitchFamily="18" charset="0"/>
                                  </a:rPr>
                                  <m:t>(</m:t>
                                </m:r>
                                <m:sSub>
                                  <m:sSubPr>
                                    <m:ctrlPr>
                                      <a:rPr lang="en-US" sz="2400" i="1">
                                        <a:latin typeface="Cambria Math"/>
                                        <a:cs typeface="Times New Roman" panose="02020603050405020304" pitchFamily="18" charset="0"/>
                                      </a:rPr>
                                    </m:ctrlPr>
                                  </m:sSubPr>
                                  <m:e>
                                    <m:r>
                                      <a:rPr lang="en-US" sz="2400" i="1">
                                        <a:latin typeface="Cambria Math"/>
                                        <a:cs typeface="Times New Roman" panose="02020603050405020304" pitchFamily="18" charset="0"/>
                                      </a:rPr>
                                      <m:t>𝑥</m:t>
                                    </m:r>
                                  </m:e>
                                  <m:sub>
                                    <m:r>
                                      <a:rPr lang="en-US" sz="2400" i="1">
                                        <a:latin typeface="Cambria Math"/>
                                        <a:cs typeface="Times New Roman" panose="02020603050405020304" pitchFamily="18" charset="0"/>
                                      </a:rPr>
                                      <m:t>0</m:t>
                                    </m:r>
                                  </m:sub>
                                </m:sSub>
                                <m:r>
                                  <a:rPr lang="en-US" sz="2400" i="1">
                                    <a:latin typeface="Cambria Math"/>
                                    <a:cs typeface="Times New Roman" panose="02020603050405020304" pitchFamily="18" charset="0"/>
                                  </a:rPr>
                                  <m:t>)</m:t>
                                </m:r>
                              </m:e>
                            </m:nary>
                          </m:e>
                        </m:d>
                      </m:e>
                      <m:sup>
                        <m:r>
                          <a:rPr lang="en-US" sz="2400" b="0" i="1" smtClean="0">
                            <a:latin typeface="Cambria Math"/>
                            <a:cs typeface="Times New Roman" panose="02020603050405020304" pitchFamily="18" charset="0"/>
                          </a:rPr>
                          <m:t>2</m:t>
                        </m:r>
                      </m:sup>
                    </m:sSup>
                    <m:r>
                      <a:rPr lang="en-US" sz="2400" b="0" i="1" smtClean="0">
                        <a:latin typeface="Cambria Math"/>
                        <a:cs typeface="Times New Roman" panose="02020603050405020304" pitchFamily="18" charset="0"/>
                      </a:rPr>
                      <m:t>𝑑𝑥</m:t>
                    </m:r>
                  </m:oMath>
                </a14:m>
                <a:r>
                  <a:rPr lang="en-US" sz="2400" dirty="0" smtClean="0">
                    <a:latin typeface="Times New Roman" panose="02020603050405020304" pitchFamily="18" charset="0"/>
                    <a:cs typeface="Times New Roman" panose="02020603050405020304" pitchFamily="18" charset="0"/>
                  </a:rPr>
                  <a:t>, where </a:t>
                </a:r>
                <a14:m>
                  <m:oMath xmlns:m="http://schemas.openxmlformats.org/officeDocument/2006/math">
                    <m:sSub>
                      <m:sSubPr>
                        <m:ctrlPr>
                          <a:rPr lang="en-US" sz="2400" i="1" smtClean="0">
                            <a:latin typeface="Cambria Math"/>
                            <a:cs typeface="Times New Roman" panose="02020603050405020304" pitchFamily="18" charset="0"/>
                          </a:rPr>
                        </m:ctrlPr>
                      </m:sSubPr>
                      <m:e>
                        <m:r>
                          <a:rPr lang="en-US" sz="2400" b="0" i="1" smtClean="0">
                            <a:latin typeface="Cambria Math"/>
                            <a:cs typeface="Times New Roman" panose="02020603050405020304" pitchFamily="18" charset="0"/>
                          </a:rPr>
                          <m:t>𝑐</m:t>
                        </m:r>
                      </m:e>
                      <m:sub>
                        <m:r>
                          <a:rPr lang="en-US" sz="2400" b="0" i="1" smtClean="0">
                            <a:latin typeface="Cambria Math"/>
                            <a:cs typeface="Times New Roman" panose="02020603050405020304" pitchFamily="18" charset="0"/>
                          </a:rPr>
                          <m:t>𝑛</m:t>
                        </m:r>
                      </m:sub>
                    </m:sSub>
                    <m:r>
                      <a:rPr lang="en-US" sz="2400" b="0" i="1" smtClean="0">
                        <a:latin typeface="Cambria Math"/>
                        <a:cs typeface="Times New Roman" panose="02020603050405020304" pitchFamily="18" charset="0"/>
                      </a:rPr>
                      <m:t>=</m:t>
                    </m:r>
                    <m:d>
                      <m:dPr>
                        <m:begChr m:val="⟨"/>
                        <m:endChr m:val="⟩"/>
                        <m:ctrlPr>
                          <a:rPr lang="en-US" sz="2400" b="0" i="1" smtClean="0">
                            <a:latin typeface="Cambria Math"/>
                            <a:cs typeface="Times New Roman" panose="02020603050405020304" pitchFamily="18" charset="0"/>
                          </a:rPr>
                        </m:ctrlPr>
                      </m:dPr>
                      <m:e>
                        <m:sSub>
                          <m:sSubPr>
                            <m:ctrlPr>
                              <a:rPr lang="en-US" sz="2400" b="0" i="1" smtClean="0">
                                <a:latin typeface="Cambria Math"/>
                                <a:cs typeface="Times New Roman" panose="02020603050405020304" pitchFamily="18" charset="0"/>
                              </a:rPr>
                            </m:ctrlPr>
                          </m:sSubPr>
                          <m:e>
                            <m:r>
                              <m:rPr>
                                <m:sty m:val="p"/>
                              </m:rPr>
                              <a:rPr lang="el-GR" sz="2400" b="0" i="1" smtClean="0">
                                <a:latin typeface="Cambria Math"/>
                                <a:ea typeface="Cambria Math"/>
                                <a:cs typeface="Times New Roman" panose="02020603050405020304" pitchFamily="18" charset="0"/>
                              </a:rPr>
                              <m:t>Ψ</m:t>
                            </m:r>
                          </m:e>
                          <m:sub>
                            <m:r>
                              <a:rPr lang="en-US" sz="2400" b="0" i="1" smtClean="0">
                                <a:latin typeface="Cambria Math"/>
                                <a:cs typeface="Times New Roman" panose="02020603050405020304" pitchFamily="18" charset="0"/>
                              </a:rPr>
                              <m:t>𝑛</m:t>
                            </m:r>
                          </m:sub>
                        </m:sSub>
                      </m:e>
                      <m:e>
                        <m:r>
                          <m:rPr>
                            <m:sty m:val="p"/>
                          </m:rPr>
                          <a:rPr lang="el-GR" sz="2400" b="0" i="1" smtClean="0">
                            <a:latin typeface="Cambria Math"/>
                            <a:ea typeface="Cambria Math"/>
                            <a:cs typeface="Times New Roman" panose="02020603050405020304" pitchFamily="18" charset="0"/>
                          </a:rPr>
                          <m:t>Ψ</m:t>
                        </m:r>
                      </m:e>
                    </m:d>
                  </m:oMath>
                </a14:m>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  1 only  B.  2 only  C.  3 only  </a:t>
                </a:r>
                <a:r>
                  <a:rPr lang="en-US" sz="2400" dirty="0" smtClean="0">
                    <a:solidFill>
                      <a:srgbClr val="FF0000"/>
                    </a:solidFill>
                    <a:latin typeface="Times New Roman" panose="02020603050405020304" pitchFamily="18" charset="0"/>
                    <a:cs typeface="Times New Roman" panose="02020603050405020304" pitchFamily="18" charset="0"/>
                  </a:rPr>
                  <a:t>D.  1 and 2 only  </a:t>
                </a:r>
                <a:r>
                  <a:rPr lang="en-US" sz="2400" dirty="0" smtClean="0">
                    <a:latin typeface="Times New Roman" panose="02020603050405020304" pitchFamily="18" charset="0"/>
                    <a:cs typeface="Times New Roman" panose="02020603050405020304" pitchFamily="18" charset="0"/>
                  </a:rPr>
                  <a:t>E.  None of the above</a:t>
                </a:r>
                <a:endParaRPr lang="en-US" sz="2400" dirty="0">
                  <a:latin typeface="Times New Roman" panose="02020603050405020304" pitchFamily="18" charset="0"/>
                  <a:cs typeface="Times New Roman" panose="02020603050405020304" pitchFamily="18" charset="0"/>
                </a:endParaRPr>
              </a:p>
              <a:p>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0" y="19050"/>
                <a:ext cx="9144000" cy="6222024"/>
              </a:xfrm>
              <a:prstGeom prst="rect">
                <a:avLst/>
              </a:prstGeom>
              <a:blipFill rotWithShape="1">
                <a:blip r:embed="rId2"/>
                <a:stretch>
                  <a:fillRect l="-1000" t="-784" r="-400"/>
                </a:stretch>
              </a:blipFill>
            </p:spPr>
            <p:txBody>
              <a:bodyPr/>
              <a:lstStyle/>
              <a:p>
                <a:r>
                  <a:rPr lang="en-US">
                    <a:noFill/>
                  </a:rPr>
                  <a:t> </a:t>
                </a:r>
              </a:p>
            </p:txBody>
          </p:sp>
        </mc:Fallback>
      </mc:AlternateContent>
    </p:spTree>
    <p:extLst>
      <p:ext uri="{BB962C8B-B14F-4D97-AF65-F5344CB8AC3E}">
        <p14:creationId xmlns:p14="http://schemas.microsoft.com/office/powerpoint/2010/main" val="1658967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0" y="19050"/>
                <a:ext cx="9144000" cy="6144887"/>
              </a:xfrm>
              <a:prstGeom prst="rect">
                <a:avLst/>
              </a:prstGeom>
              <a:noFill/>
            </p:spPr>
            <p:txBody>
              <a:bodyPr wrap="square" rtlCol="0">
                <a:spAutoFit/>
              </a:bodyPr>
              <a:lstStyle/>
              <a:p>
                <a:pPr algn="ctr"/>
                <a:r>
                  <a:rPr lang="en-US" sz="2400" i="1" dirty="0" smtClean="0">
                    <a:latin typeface="Times New Roman" panose="02020603050405020304" pitchFamily="18" charset="0"/>
                    <a:cs typeface="Times New Roman" panose="02020603050405020304" pitchFamily="18" charset="0"/>
                  </a:rPr>
                  <a:t>Concept Test 15.12</a:t>
                </a:r>
                <a:endParaRPr lang="en-US" sz="2400" i="1"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At time</a:t>
                </a:r>
                <a14:m>
                  <m:oMath xmlns:m="http://schemas.openxmlformats.org/officeDocument/2006/math">
                    <m:r>
                      <a:rPr lang="en-US" sz="2400" i="1" dirty="0">
                        <a:latin typeface="Cambria Math"/>
                        <a:cs typeface="Times New Roman" panose="02020603050405020304" pitchFamily="18" charset="0"/>
                      </a:rPr>
                      <m:t> </m:t>
                    </m:r>
                    <m:r>
                      <a:rPr lang="en-US" sz="2400" i="1" dirty="0">
                        <a:latin typeface="Cambria Math"/>
                        <a:cs typeface="Times New Roman" panose="02020603050405020304" pitchFamily="18" charset="0"/>
                      </a:rPr>
                      <m:t>𝑡</m:t>
                    </m:r>
                    <m:r>
                      <a:rPr lang="en-US" sz="2400" i="1" dirty="0">
                        <a:latin typeface="Cambria Math"/>
                        <a:cs typeface="Times New Roman" panose="02020603050405020304" pitchFamily="18" charset="0"/>
                      </a:rPr>
                      <m:t>=0</m:t>
                    </m:r>
                  </m:oMath>
                </a14:m>
                <a:r>
                  <a:rPr lang="en-US" sz="2400" dirty="0">
                    <a:latin typeface="Times New Roman" panose="02020603050405020304" pitchFamily="18" charset="0"/>
                    <a:cs typeface="Times New Roman" panose="02020603050405020304" pitchFamily="18" charset="0"/>
                  </a:rPr>
                  <a:t>, the initial state of a</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particle in a 1D infinite square well is </a:t>
                </a:r>
                <a14:m>
                  <m:oMath xmlns:m="http://schemas.openxmlformats.org/officeDocument/2006/math">
                    <m:r>
                      <m:rPr>
                        <m:sty m:val="p"/>
                      </m:rPr>
                      <a:rPr lang="el-GR" sz="2400" i="1">
                        <a:latin typeface="Cambria Math"/>
                        <a:ea typeface="Cambria Math"/>
                      </a:rPr>
                      <m:t>Ψ</m:t>
                    </m:r>
                    <m:d>
                      <m:dPr>
                        <m:ctrlPr>
                          <a:rPr lang="en-US" sz="2400" i="1">
                            <a:latin typeface="Cambria Math"/>
                            <a:ea typeface="Cambria Math"/>
                          </a:rPr>
                        </m:ctrlPr>
                      </m:dPr>
                      <m:e>
                        <m:r>
                          <a:rPr lang="en-US" sz="2400" i="1">
                            <a:latin typeface="Cambria Math"/>
                            <a:ea typeface="Cambria Math"/>
                          </a:rPr>
                          <m:t>𝑥</m:t>
                        </m:r>
                        <m:r>
                          <a:rPr lang="en-US" sz="2400" i="1">
                            <a:latin typeface="Cambria Math"/>
                            <a:ea typeface="Cambria Math"/>
                          </a:rPr>
                          <m:t>, 0</m:t>
                        </m:r>
                      </m:e>
                    </m:d>
                    <m:r>
                      <a:rPr lang="en-US" sz="2400" i="1">
                        <a:latin typeface="Cambria Math"/>
                        <a:ea typeface="Cambria Math"/>
                      </a:rPr>
                      <m:t>=</m:t>
                    </m:r>
                    <m:f>
                      <m:fPr>
                        <m:ctrlPr>
                          <a:rPr lang="en-US" sz="2400" i="1">
                            <a:latin typeface="Cambria Math"/>
                            <a:ea typeface="Cambria Math"/>
                          </a:rPr>
                        </m:ctrlPr>
                      </m:fPr>
                      <m:num>
                        <m:r>
                          <a:rPr lang="en-US" sz="2400" i="1">
                            <a:latin typeface="Cambria Math"/>
                            <a:ea typeface="Cambria Math"/>
                          </a:rPr>
                          <m:t>1</m:t>
                        </m:r>
                      </m:num>
                      <m:den>
                        <m:rad>
                          <m:radPr>
                            <m:degHide m:val="on"/>
                            <m:ctrlPr>
                              <a:rPr lang="en-US" sz="2400" i="1">
                                <a:latin typeface="Cambria Math"/>
                                <a:ea typeface="Cambria Math"/>
                              </a:rPr>
                            </m:ctrlPr>
                          </m:radPr>
                          <m:deg/>
                          <m:e>
                            <m:r>
                              <a:rPr lang="en-US" sz="2400" i="1">
                                <a:latin typeface="Cambria Math"/>
                                <a:ea typeface="Cambria Math"/>
                              </a:rPr>
                              <m:t>2</m:t>
                            </m:r>
                          </m:e>
                        </m:rad>
                      </m:den>
                    </m:f>
                    <m:r>
                      <a:rPr lang="en-US" sz="2400" i="1">
                        <a:latin typeface="Cambria Math"/>
                        <a:ea typeface="Cambria Math"/>
                      </a:rPr>
                      <m:t>(</m:t>
                    </m:r>
                    <m:sSub>
                      <m:sSubPr>
                        <m:ctrlPr>
                          <a:rPr lang="en-US" sz="2400" i="1">
                            <a:latin typeface="Cambria Math"/>
                            <a:ea typeface="Cambria Math"/>
                          </a:rPr>
                        </m:ctrlPr>
                      </m:sSubPr>
                      <m:e>
                        <m:r>
                          <m:rPr>
                            <m:sty m:val="p"/>
                          </m:rPr>
                          <a:rPr lang="el-GR" sz="2400" i="1">
                            <a:latin typeface="Cambria Math"/>
                            <a:ea typeface="Cambria Math"/>
                          </a:rPr>
                          <m:t>Ψ</m:t>
                        </m:r>
                      </m:e>
                      <m:sub>
                        <m:r>
                          <a:rPr lang="en-US" sz="2400" i="1">
                            <a:latin typeface="Cambria Math"/>
                            <a:ea typeface="Cambria Math"/>
                          </a:rPr>
                          <m:t>1</m:t>
                        </m:r>
                      </m:sub>
                    </m:sSub>
                    <m:d>
                      <m:dPr>
                        <m:ctrlPr>
                          <a:rPr lang="en-US" sz="2400" i="1">
                            <a:latin typeface="Cambria Math"/>
                            <a:ea typeface="Cambria Math"/>
                          </a:rPr>
                        </m:ctrlPr>
                      </m:dPr>
                      <m:e>
                        <m:r>
                          <a:rPr lang="en-US" sz="2400" i="1">
                            <a:latin typeface="Cambria Math"/>
                            <a:ea typeface="Cambria Math"/>
                          </a:rPr>
                          <m:t>𝑥</m:t>
                        </m:r>
                      </m:e>
                    </m:d>
                    <m:r>
                      <a:rPr lang="en-US" sz="2400">
                        <a:latin typeface="Cambria Math"/>
                        <a:ea typeface="Cambria Math"/>
                      </a:rPr>
                      <m:t>+</m:t>
                    </m:r>
                    <m:sSub>
                      <m:sSubPr>
                        <m:ctrlPr>
                          <a:rPr lang="en-US" sz="2400" i="1">
                            <a:latin typeface="Cambria Math"/>
                            <a:ea typeface="Cambria Math"/>
                          </a:rPr>
                        </m:ctrlPr>
                      </m:sSubPr>
                      <m:e>
                        <m:r>
                          <m:rPr>
                            <m:sty m:val="p"/>
                          </m:rPr>
                          <a:rPr lang="el-GR" sz="2400" i="1">
                            <a:latin typeface="Cambria Math"/>
                            <a:ea typeface="Cambria Math"/>
                          </a:rPr>
                          <m:t>Ψ</m:t>
                        </m:r>
                      </m:e>
                      <m:sub>
                        <m:r>
                          <a:rPr lang="en-US" sz="2400" i="1">
                            <a:latin typeface="Cambria Math"/>
                            <a:ea typeface="Cambria Math"/>
                          </a:rPr>
                          <m:t>2</m:t>
                        </m:r>
                      </m:sub>
                    </m:sSub>
                    <m:d>
                      <m:dPr>
                        <m:ctrlPr>
                          <a:rPr lang="en-US" sz="2400" i="1">
                            <a:latin typeface="Cambria Math"/>
                            <a:ea typeface="Cambria Math"/>
                          </a:rPr>
                        </m:ctrlPr>
                      </m:dPr>
                      <m:e>
                        <m:r>
                          <a:rPr lang="en-US" sz="2400" i="1">
                            <a:latin typeface="Cambria Math"/>
                            <a:ea typeface="Cambria Math"/>
                          </a:rPr>
                          <m:t>𝑥</m:t>
                        </m:r>
                      </m:e>
                    </m:d>
                  </m:oMath>
                </a14:m>
                <a:r>
                  <a:rPr lang="en-US" sz="2400" dirty="0">
                    <a:latin typeface="Times New Roman" panose="02020603050405020304" pitchFamily="18" charset="0"/>
                    <a:cs typeface="Times New Roman" panose="02020603050405020304" pitchFamily="18" charset="0"/>
                  </a:rPr>
                  <a:t>).  You measure the </a:t>
                </a:r>
                <a:r>
                  <a:rPr lang="en-US" sz="2400" dirty="0" smtClean="0">
                    <a:latin typeface="Times New Roman" panose="02020603050405020304" pitchFamily="18" charset="0"/>
                    <a:cs typeface="Times New Roman" panose="02020603050405020304" pitchFamily="18" charset="0"/>
                  </a:rPr>
                  <a:t>position </a:t>
                </a:r>
                <a:r>
                  <a:rPr lang="en-US" sz="2400" dirty="0">
                    <a:latin typeface="Times New Roman" panose="02020603050405020304" pitchFamily="18" charset="0"/>
                    <a:cs typeface="Times New Roman" panose="02020603050405020304" pitchFamily="18" charset="0"/>
                  </a:rPr>
                  <a:t>of the particle at time </a:t>
                </a:r>
                <a14:m>
                  <m:oMath xmlns:m="http://schemas.openxmlformats.org/officeDocument/2006/math">
                    <m:r>
                      <a:rPr lang="en-US" sz="2400" i="1" dirty="0">
                        <a:latin typeface="Cambria Math"/>
                        <a:cs typeface="Times New Roman" panose="02020603050405020304" pitchFamily="18" charset="0"/>
                      </a:rPr>
                      <m:t>𝑡</m:t>
                    </m:r>
                    <m:r>
                      <a:rPr lang="en-US" sz="2400" i="1" dirty="0">
                        <a:latin typeface="Cambria Math"/>
                        <a:cs typeface="Times New Roman" panose="02020603050405020304" pitchFamily="18" charset="0"/>
                      </a:rPr>
                      <m:t>= </m:t>
                    </m:r>
                    <m:sSub>
                      <m:sSubPr>
                        <m:ctrlPr>
                          <a:rPr lang="en-US" sz="2400" i="1" dirty="0">
                            <a:latin typeface="Cambria Math"/>
                            <a:cs typeface="Times New Roman" panose="02020603050405020304" pitchFamily="18" charset="0"/>
                          </a:rPr>
                        </m:ctrlPr>
                      </m:sSubPr>
                      <m:e>
                        <m:r>
                          <a:rPr lang="en-US" sz="2400" i="1" dirty="0">
                            <a:latin typeface="Cambria Math"/>
                            <a:cs typeface="Times New Roman" panose="02020603050405020304" pitchFamily="18" charset="0"/>
                          </a:rPr>
                          <m:t>𝑡</m:t>
                        </m:r>
                      </m:e>
                      <m:sub>
                        <m:r>
                          <a:rPr lang="en-US" sz="2400" i="1" dirty="0">
                            <a:latin typeface="Cambria Math"/>
                            <a:cs typeface="Times New Roman" panose="02020603050405020304" pitchFamily="18" charset="0"/>
                          </a:rPr>
                          <m:t>0</m:t>
                        </m:r>
                      </m:sub>
                    </m:sSub>
                  </m:oMath>
                </a14:m>
                <a:r>
                  <a:rPr lang="en-US" sz="2400" dirty="0">
                    <a:latin typeface="Times New Roman" panose="02020603050405020304" pitchFamily="18" charset="0"/>
                    <a:cs typeface="Times New Roman" panose="02020603050405020304" pitchFamily="18" charset="0"/>
                  </a:rPr>
                  <a:t> and </a:t>
                </a:r>
                <a:r>
                  <a:rPr lang="en-US" sz="2400" dirty="0" smtClean="0">
                    <a:latin typeface="Times New Roman" panose="02020603050405020304" pitchFamily="18" charset="0"/>
                    <a:cs typeface="Times New Roman" panose="02020603050405020304" pitchFamily="18" charset="0"/>
                  </a:rPr>
                  <a:t>obtain </a:t>
                </a:r>
                <a14:m>
                  <m:oMath xmlns:m="http://schemas.openxmlformats.org/officeDocument/2006/math">
                    <m:sSub>
                      <m:sSubPr>
                        <m:ctrlPr>
                          <a:rPr lang="en-US" sz="2400" i="1" dirty="0">
                            <a:latin typeface="Cambria Math"/>
                            <a:cs typeface="Times New Roman" panose="02020603050405020304" pitchFamily="18" charset="0"/>
                          </a:rPr>
                        </m:ctrlPr>
                      </m:sSubPr>
                      <m:e>
                        <m:r>
                          <a:rPr lang="en-US" sz="2400" i="1" dirty="0">
                            <a:latin typeface="Cambria Math"/>
                            <a:cs typeface="Times New Roman" panose="02020603050405020304" pitchFamily="18" charset="0"/>
                          </a:rPr>
                          <m:t>𝑥</m:t>
                        </m:r>
                      </m:e>
                      <m:sub>
                        <m:r>
                          <a:rPr lang="en-US" sz="2400" i="1" dirty="0">
                            <a:latin typeface="Cambria Math"/>
                            <a:cs typeface="Times New Roman" panose="02020603050405020304" pitchFamily="18" charset="0"/>
                          </a:rPr>
                          <m:t>0</m:t>
                        </m:r>
                      </m:sub>
                    </m:sSub>
                  </m:oMath>
                </a14:m>
                <a:r>
                  <a:rPr lang="en-US" sz="2400" dirty="0" smtClean="0">
                    <a:latin typeface="Times New Roman" panose="02020603050405020304" pitchFamily="18" charset="0"/>
                    <a:cs typeface="Times New Roman" panose="02020603050405020304" pitchFamily="18" charset="0"/>
                  </a:rPr>
                  <a:t>.  Immediately after the position measurement, you measure the energy.  What possible results could you obtain for the energy measurement?</a:t>
                </a:r>
              </a:p>
              <a:p>
                <a:endParaRPr lang="en-US" sz="2400" dirty="0">
                  <a:latin typeface="Times New Roman" panose="02020603050405020304" pitchFamily="18" charset="0"/>
                  <a:cs typeface="Times New Roman" panose="02020603050405020304" pitchFamily="18" charset="0"/>
                </a:endParaRPr>
              </a:p>
              <a:p>
                <a:pPr marL="342900" indent="-342900">
                  <a:buFont typeface="+mj-lt"/>
                  <a:buAutoNum type="alphaUcPeriod"/>
                </a:pPr>
                <a:r>
                  <a:rPr lang="en-US" sz="2400" dirty="0" smtClean="0">
                    <a:latin typeface="Times New Roman" panose="02020603050405020304" pitchFamily="18" charset="0"/>
                    <a:cs typeface="Times New Roman" panose="02020603050405020304" pitchFamily="18" charset="0"/>
                  </a:rPr>
                  <a:t>Either </a:t>
                </a:r>
                <a14:m>
                  <m:oMath xmlns:m="http://schemas.openxmlformats.org/officeDocument/2006/math">
                    <m:sSub>
                      <m:sSubPr>
                        <m:ctrlPr>
                          <a:rPr lang="en-US" sz="2400" i="1" smtClean="0">
                            <a:latin typeface="Cambria Math"/>
                            <a:cs typeface="Times New Roman" panose="02020603050405020304" pitchFamily="18" charset="0"/>
                          </a:rPr>
                        </m:ctrlPr>
                      </m:sSubPr>
                      <m:e>
                        <m:r>
                          <a:rPr lang="en-US" sz="2400" b="0" i="1" smtClean="0">
                            <a:latin typeface="Cambria Math"/>
                            <a:cs typeface="Times New Roman" panose="02020603050405020304" pitchFamily="18" charset="0"/>
                          </a:rPr>
                          <m:t>𝐸</m:t>
                        </m:r>
                      </m:e>
                      <m:sub>
                        <m:r>
                          <a:rPr lang="en-US" sz="2400" b="0" i="1" smtClean="0">
                            <a:latin typeface="Cambria Math"/>
                            <a:cs typeface="Times New Roman" panose="02020603050405020304" pitchFamily="18" charset="0"/>
                          </a:rPr>
                          <m:t>1</m:t>
                        </m:r>
                      </m:sub>
                    </m:sSub>
                  </m:oMath>
                </a14:m>
                <a:r>
                  <a:rPr lang="en-US" sz="2400" dirty="0" smtClean="0">
                    <a:latin typeface="Times New Roman" panose="02020603050405020304" pitchFamily="18" charset="0"/>
                    <a:cs typeface="Times New Roman" panose="02020603050405020304" pitchFamily="18" charset="0"/>
                  </a:rPr>
                  <a:t> or </a:t>
                </a:r>
                <a14:m>
                  <m:oMath xmlns:m="http://schemas.openxmlformats.org/officeDocument/2006/math">
                    <m:sSub>
                      <m:sSubPr>
                        <m:ctrlPr>
                          <a:rPr lang="en-US" sz="2400" i="1">
                            <a:latin typeface="Cambria Math"/>
                            <a:cs typeface="Times New Roman" panose="02020603050405020304" pitchFamily="18" charset="0"/>
                          </a:rPr>
                        </m:ctrlPr>
                      </m:sSubPr>
                      <m:e>
                        <m:r>
                          <a:rPr lang="en-US" sz="2400" i="1">
                            <a:latin typeface="Cambria Math"/>
                            <a:cs typeface="Times New Roman" panose="02020603050405020304" pitchFamily="18" charset="0"/>
                          </a:rPr>
                          <m:t>𝐸</m:t>
                        </m:r>
                      </m:e>
                      <m:sub>
                        <m:r>
                          <a:rPr lang="en-US" sz="2400" b="0" i="1" smtClean="0">
                            <a:latin typeface="Cambria Math"/>
                            <a:cs typeface="Times New Roman" panose="02020603050405020304" pitchFamily="18" charset="0"/>
                          </a:rPr>
                          <m:t>2</m:t>
                        </m:r>
                      </m:sub>
                    </m:sSub>
                  </m:oMath>
                </a14:m>
                <a:endParaRPr lang="en-US" sz="2400" dirty="0" smtClean="0">
                  <a:latin typeface="Times New Roman" panose="02020603050405020304" pitchFamily="18" charset="0"/>
                  <a:cs typeface="Times New Roman" panose="02020603050405020304" pitchFamily="18" charset="0"/>
                </a:endParaRPr>
              </a:p>
              <a:p>
                <a:pPr marL="342900" indent="-342900">
                  <a:buFont typeface="+mj-lt"/>
                  <a:buAutoNum type="alphaUcPeriod"/>
                </a:pPr>
                <a:r>
                  <a:rPr lang="en-US" sz="2400" dirty="0" smtClean="0"/>
                  <a:t> </a:t>
                </a:r>
                <a14:m>
                  <m:oMath xmlns:m="http://schemas.openxmlformats.org/officeDocument/2006/math">
                    <m:f>
                      <m:fPr>
                        <m:ctrlPr>
                          <a:rPr lang="en-US" sz="2400" i="1">
                            <a:latin typeface="Cambria Math"/>
                          </a:rPr>
                        </m:ctrlPr>
                      </m:fPr>
                      <m:num>
                        <m:sSub>
                          <m:sSubPr>
                            <m:ctrlPr>
                              <a:rPr lang="en-US" sz="2400" i="1">
                                <a:latin typeface="Cambria Math"/>
                              </a:rPr>
                            </m:ctrlPr>
                          </m:sSubPr>
                          <m:e>
                            <m:r>
                              <a:rPr lang="en-US" sz="2400" i="1">
                                <a:latin typeface="Cambria Math"/>
                              </a:rPr>
                              <m:t>𝐸</m:t>
                            </m:r>
                          </m:e>
                          <m:sub>
                            <m:r>
                              <a:rPr lang="en-US" sz="2400" i="1">
                                <a:latin typeface="Cambria Math"/>
                              </a:rPr>
                              <m:t>1</m:t>
                            </m:r>
                          </m:sub>
                        </m:sSub>
                        <m:r>
                          <a:rPr lang="en-US" sz="2400" i="1">
                            <a:latin typeface="Cambria Math"/>
                          </a:rPr>
                          <m:t>+</m:t>
                        </m:r>
                        <m:sSub>
                          <m:sSubPr>
                            <m:ctrlPr>
                              <a:rPr lang="en-US" sz="2400" i="1">
                                <a:latin typeface="Cambria Math"/>
                              </a:rPr>
                            </m:ctrlPr>
                          </m:sSubPr>
                          <m:e>
                            <m:r>
                              <a:rPr lang="en-US" sz="2400" i="1">
                                <a:latin typeface="Cambria Math"/>
                              </a:rPr>
                              <m:t>𝐸</m:t>
                            </m:r>
                          </m:e>
                          <m:sub>
                            <m:r>
                              <a:rPr lang="en-US" sz="2400" i="1">
                                <a:latin typeface="Cambria Math"/>
                              </a:rPr>
                              <m:t>2</m:t>
                            </m:r>
                          </m:sub>
                        </m:sSub>
                      </m:num>
                      <m:den>
                        <m:r>
                          <a:rPr lang="en-US" sz="2400" i="1">
                            <a:latin typeface="Cambria Math"/>
                          </a:rPr>
                          <m:t>2</m:t>
                        </m:r>
                      </m:den>
                    </m:f>
                  </m:oMath>
                </a14:m>
                <a:endParaRPr lang="en-US" sz="2400" dirty="0" smtClean="0">
                  <a:latin typeface="Times New Roman" panose="02020603050405020304" pitchFamily="18" charset="0"/>
                  <a:cs typeface="Times New Roman" panose="02020603050405020304" pitchFamily="18" charset="0"/>
                </a:endParaRPr>
              </a:p>
              <a:p>
                <a:pPr marL="342900" indent="-342900">
                  <a:buFont typeface="+mj-lt"/>
                  <a:buAutoNum type="alphaUcPeriod"/>
                </a:pPr>
                <a:r>
                  <a:rPr lang="en-US" sz="2400" dirty="0" smtClean="0">
                    <a:solidFill>
                      <a:srgbClr val="FF0000"/>
                    </a:solidFill>
                    <a:latin typeface="Times New Roman" panose="02020603050405020304" pitchFamily="18" charset="0"/>
                    <a:cs typeface="Times New Roman" panose="02020603050405020304" pitchFamily="18" charset="0"/>
                  </a:rPr>
                  <a:t>In general, you </a:t>
                </a:r>
                <a:r>
                  <a:rPr lang="en-US" sz="2400" dirty="0" smtClean="0">
                    <a:solidFill>
                      <a:srgbClr val="FF0000"/>
                    </a:solidFill>
                    <a:latin typeface="Times New Roman" panose="02020603050405020304" pitchFamily="18" charset="0"/>
                    <a:cs typeface="Times New Roman" panose="02020603050405020304" pitchFamily="18" charset="0"/>
                  </a:rPr>
                  <a:t>could obtain one </a:t>
                </a:r>
                <a:r>
                  <a:rPr lang="en-US" sz="2400" dirty="0" smtClean="0">
                    <a:solidFill>
                      <a:srgbClr val="FF0000"/>
                    </a:solidFill>
                    <a:latin typeface="Times New Roman" panose="02020603050405020304" pitchFamily="18" charset="0"/>
                    <a:cs typeface="Times New Roman" panose="02020603050405020304" pitchFamily="18" charset="0"/>
                  </a:rPr>
                  <a:t>out of an infinite number of </a:t>
                </a:r>
                <a:r>
                  <a:rPr lang="en-US" sz="2400" dirty="0" smtClean="0">
                    <a:solidFill>
                      <a:srgbClr val="FF0000"/>
                    </a:solidFill>
                    <a:latin typeface="Times New Roman" panose="02020603050405020304" pitchFamily="18" charset="0"/>
                    <a:cs typeface="Times New Roman" panose="02020603050405020304" pitchFamily="18" charset="0"/>
                  </a:rPr>
                  <a:t>energy eigenvalues </a:t>
                </a:r>
                <a14:m>
                  <m:oMath xmlns:m="http://schemas.openxmlformats.org/officeDocument/2006/math">
                    <m:sSub>
                      <m:sSubPr>
                        <m:ctrlPr>
                          <a:rPr lang="en-US" sz="2400" i="1" smtClean="0">
                            <a:solidFill>
                              <a:srgbClr val="FF0000"/>
                            </a:solidFill>
                            <a:latin typeface="Cambria Math"/>
                          </a:rPr>
                        </m:ctrlPr>
                      </m:sSubPr>
                      <m:e>
                        <m:r>
                          <a:rPr lang="en-US" sz="2400" b="0" i="1" smtClean="0">
                            <a:solidFill>
                              <a:srgbClr val="FF0000"/>
                            </a:solidFill>
                            <a:latin typeface="Cambria Math"/>
                          </a:rPr>
                          <m:t>𝐸</m:t>
                        </m:r>
                      </m:e>
                      <m:sub>
                        <m:r>
                          <a:rPr lang="en-US" sz="2400" b="0" i="1" smtClean="0">
                            <a:solidFill>
                              <a:srgbClr val="FF0000"/>
                            </a:solidFill>
                            <a:latin typeface="Cambria Math"/>
                          </a:rPr>
                          <m:t>𝑛</m:t>
                        </m:r>
                      </m:sub>
                    </m:sSub>
                  </m:oMath>
                </a14:m>
                <a:r>
                  <a:rPr lang="en-US" sz="2400" dirty="0" smtClean="0">
                    <a:solidFill>
                      <a:srgbClr val="FF0000"/>
                    </a:solidFill>
                    <a:latin typeface="Times New Roman" panose="02020603050405020304" pitchFamily="18" charset="0"/>
                    <a:cs typeface="Times New Roman" panose="02020603050405020304" pitchFamily="18" charset="0"/>
                  </a:rPr>
                  <a:t>, where </a:t>
                </a:r>
                <a14:m>
                  <m:oMath xmlns:m="http://schemas.openxmlformats.org/officeDocument/2006/math">
                    <m:r>
                      <a:rPr lang="en-US" sz="2400" b="0" i="1" smtClean="0">
                        <a:solidFill>
                          <a:srgbClr val="FF0000"/>
                        </a:solidFill>
                        <a:latin typeface="Cambria Math"/>
                      </a:rPr>
                      <m:t>𝑛</m:t>
                    </m:r>
                    <m:r>
                      <a:rPr lang="en-US" sz="2400" b="0" i="1" smtClean="0">
                        <a:solidFill>
                          <a:srgbClr val="FF0000"/>
                        </a:solidFill>
                        <a:latin typeface="Cambria Math"/>
                      </a:rPr>
                      <m:t> </m:t>
                    </m:r>
                    <m:r>
                      <m:rPr>
                        <m:sty m:val="p"/>
                      </m:rPr>
                      <a:rPr lang="en-US" sz="2400" b="0" i="0" smtClean="0">
                        <a:solidFill>
                          <a:srgbClr val="FF0000"/>
                        </a:solidFill>
                        <a:latin typeface="Cambria Math"/>
                      </a:rPr>
                      <m:t>may</m:t>
                    </m:r>
                    <m:r>
                      <a:rPr lang="en-US" sz="2400" b="0" i="0" smtClean="0">
                        <a:solidFill>
                          <a:srgbClr val="FF0000"/>
                        </a:solidFill>
                        <a:latin typeface="Cambria Math"/>
                      </a:rPr>
                      <m:t> </m:t>
                    </m:r>
                    <m:r>
                      <m:rPr>
                        <m:sty m:val="p"/>
                      </m:rPr>
                      <a:rPr lang="en-US" sz="2400" b="0" i="0" smtClean="0">
                        <a:solidFill>
                          <a:srgbClr val="FF0000"/>
                        </a:solidFill>
                        <a:latin typeface="Cambria Math"/>
                      </a:rPr>
                      <m:t>equal</m:t>
                    </m:r>
                    <m:r>
                      <a:rPr lang="en-US" sz="2400" b="0" i="1" smtClean="0">
                        <a:solidFill>
                          <a:srgbClr val="FF0000"/>
                        </a:solidFill>
                        <a:latin typeface="Cambria Math"/>
                      </a:rPr>
                      <m:t> </m:t>
                    </m:r>
                    <m:r>
                      <a:rPr lang="en-US" sz="2400" b="0" i="1" smtClean="0">
                        <a:solidFill>
                          <a:srgbClr val="FF0000"/>
                        </a:solidFill>
                        <a:latin typeface="Cambria Math"/>
                      </a:rPr>
                      <m:t>1,2,3…∞</m:t>
                    </m:r>
                  </m:oMath>
                </a14:m>
                <a:r>
                  <a:rPr lang="en-US" sz="2400" dirty="0" smtClean="0">
                    <a:solidFill>
                      <a:srgbClr val="FF0000"/>
                    </a:solidFill>
                    <a:latin typeface="Times New Roman" panose="02020603050405020304" pitchFamily="18" charset="0"/>
                    <a:cs typeface="Times New Roman" panose="02020603050405020304" pitchFamily="18" charset="0"/>
                  </a:rPr>
                  <a:t>.</a:t>
                </a:r>
              </a:p>
              <a:p>
                <a:pPr marL="342900" indent="-342900">
                  <a:buFont typeface="+mj-lt"/>
                  <a:buAutoNum type="alphaUcPeriod"/>
                </a:pPr>
                <a:r>
                  <a:rPr lang="en-US" sz="2400" dirty="0" smtClean="0">
                    <a:latin typeface="Times New Roman" panose="02020603050405020304" pitchFamily="18" charset="0"/>
                    <a:cs typeface="Times New Roman" panose="02020603050405020304" pitchFamily="18" charset="0"/>
                  </a:rPr>
                  <a:t>You would measure </a:t>
                </a:r>
                <a:r>
                  <a:rPr lang="en-US" sz="2400" i="1" dirty="0" smtClean="0">
                    <a:latin typeface="Times New Roman" panose="02020603050405020304" pitchFamily="18" charset="0"/>
                    <a:cs typeface="Times New Roman" panose="02020603050405020304" pitchFamily="18" charset="0"/>
                  </a:rPr>
                  <a:t>E</a:t>
                </a:r>
                <a:r>
                  <a:rPr lang="en-US" sz="2400" dirty="0" smtClean="0">
                    <a:latin typeface="Times New Roman" panose="02020603050405020304" pitchFamily="18" charset="0"/>
                    <a:cs typeface="Times New Roman" panose="02020603050405020304" pitchFamily="18" charset="0"/>
                  </a:rPr>
                  <a:t>, which is the expectation value of the energy.</a:t>
                </a:r>
              </a:p>
              <a:p>
                <a:pPr marL="342900" indent="-342900">
                  <a:buFont typeface="+mj-lt"/>
                  <a:buAutoNum type="alphaUcPeriod"/>
                </a:pPr>
                <a:r>
                  <a:rPr lang="en-US" sz="2400" dirty="0" smtClean="0">
                    <a:latin typeface="Times New Roman" panose="02020603050405020304" pitchFamily="18" charset="0"/>
                    <a:cs typeface="Times New Roman" panose="02020603050405020304" pitchFamily="18" charset="0"/>
                  </a:rPr>
                  <a:t>None of the above.</a:t>
                </a:r>
              </a:p>
              <a:p>
                <a:endParaRPr lang="en-US" dirty="0" smtClean="0"/>
              </a:p>
              <a:p>
                <a:pPr marL="342900" indent="-342900">
                  <a:buFont typeface="+mj-lt"/>
                  <a:buAutoNum type="alphaUcPeriod"/>
                </a:pPr>
                <a:endParaRPr lang="en-US" dirty="0"/>
              </a:p>
            </p:txBody>
          </p:sp>
        </mc:Choice>
        <mc:Fallback>
          <p:sp>
            <p:nvSpPr>
              <p:cNvPr id="2" name="TextBox 1"/>
              <p:cNvSpPr txBox="1">
                <a:spLocks noRot="1" noChangeAspect="1" noMove="1" noResize="1" noEditPoints="1" noAdjustHandles="1" noChangeArrowheads="1" noChangeShapeType="1" noTextEdit="1"/>
              </p:cNvSpPr>
              <p:nvPr/>
            </p:nvSpPr>
            <p:spPr>
              <a:xfrm>
                <a:off x="0" y="19050"/>
                <a:ext cx="9144000" cy="6144887"/>
              </a:xfrm>
              <a:prstGeom prst="rect">
                <a:avLst/>
              </a:prstGeom>
              <a:blipFill rotWithShape="1">
                <a:blip r:embed="rId2"/>
                <a:stretch>
                  <a:fillRect l="-1000" t="-794" r="-933"/>
                </a:stretch>
              </a:blipFill>
            </p:spPr>
            <p:txBody>
              <a:bodyPr/>
              <a:lstStyle/>
              <a:p>
                <a:r>
                  <a:rPr lang="en-US">
                    <a:noFill/>
                  </a:rPr>
                  <a:t> </a:t>
                </a:r>
              </a:p>
            </p:txBody>
          </p:sp>
        </mc:Fallback>
      </mc:AlternateContent>
    </p:spTree>
    <p:extLst>
      <p:ext uri="{BB962C8B-B14F-4D97-AF65-F5344CB8AC3E}">
        <p14:creationId xmlns:p14="http://schemas.microsoft.com/office/powerpoint/2010/main" val="731277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0" y="0"/>
                <a:ext cx="9144000" cy="6628097"/>
              </a:xfrm>
              <a:prstGeom prst="rect">
                <a:avLst/>
              </a:prstGeom>
              <a:noFill/>
            </p:spPr>
            <p:txBody>
              <a:bodyPr wrap="square" rtlCol="0">
                <a:spAutoFit/>
              </a:bodyPr>
              <a:lstStyle/>
              <a:p>
                <a:pPr algn="ctr"/>
                <a:r>
                  <a:rPr lang="en-US" sz="2400" i="1" dirty="0" smtClean="0">
                    <a:latin typeface="Times New Roman" panose="02020603050405020304" pitchFamily="18" charset="0"/>
                    <a:cs typeface="Times New Roman" panose="02020603050405020304" pitchFamily="18" charset="0"/>
                  </a:rPr>
                  <a:t>Concept Test 15.13</a:t>
                </a:r>
                <a:endParaRPr lang="en-US" sz="2400" i="1"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At time</a:t>
                </a:r>
                <a14:m>
                  <m:oMath xmlns:m="http://schemas.openxmlformats.org/officeDocument/2006/math">
                    <m:r>
                      <a:rPr lang="en-US" sz="2400" i="1" dirty="0">
                        <a:latin typeface="Cambria Math"/>
                        <a:cs typeface="Times New Roman" panose="02020603050405020304" pitchFamily="18" charset="0"/>
                      </a:rPr>
                      <m:t> </m:t>
                    </m:r>
                    <m:r>
                      <a:rPr lang="en-US" sz="2400" i="1" dirty="0">
                        <a:latin typeface="Cambria Math"/>
                        <a:cs typeface="Times New Roman" panose="02020603050405020304" pitchFamily="18" charset="0"/>
                      </a:rPr>
                      <m:t>𝑡</m:t>
                    </m:r>
                    <m:r>
                      <a:rPr lang="en-US" sz="2400" i="1" dirty="0">
                        <a:latin typeface="Cambria Math"/>
                        <a:cs typeface="Times New Roman" panose="02020603050405020304" pitchFamily="18" charset="0"/>
                      </a:rPr>
                      <m:t>=0</m:t>
                    </m:r>
                  </m:oMath>
                </a14:m>
                <a:r>
                  <a:rPr lang="en-US" sz="2400" dirty="0">
                    <a:latin typeface="Times New Roman" panose="02020603050405020304" pitchFamily="18" charset="0"/>
                    <a:cs typeface="Times New Roman" panose="02020603050405020304" pitchFamily="18" charset="0"/>
                  </a:rPr>
                  <a:t>, the initial state of a</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particle in a 1D infinite square well is </a:t>
                </a:r>
                <a14:m>
                  <m:oMath xmlns:m="http://schemas.openxmlformats.org/officeDocument/2006/math">
                    <m:r>
                      <m:rPr>
                        <m:sty m:val="p"/>
                      </m:rPr>
                      <a:rPr lang="el-GR" sz="2400" i="1">
                        <a:latin typeface="Cambria Math"/>
                        <a:ea typeface="Cambria Math"/>
                      </a:rPr>
                      <m:t>Ψ</m:t>
                    </m:r>
                    <m:d>
                      <m:dPr>
                        <m:ctrlPr>
                          <a:rPr lang="en-US" sz="2400" i="1">
                            <a:latin typeface="Cambria Math"/>
                            <a:ea typeface="Cambria Math"/>
                          </a:rPr>
                        </m:ctrlPr>
                      </m:dPr>
                      <m:e>
                        <m:r>
                          <a:rPr lang="en-US" sz="2400" i="1">
                            <a:latin typeface="Cambria Math"/>
                            <a:ea typeface="Cambria Math"/>
                          </a:rPr>
                          <m:t>𝑥</m:t>
                        </m:r>
                        <m:r>
                          <a:rPr lang="en-US" sz="2400" i="1">
                            <a:latin typeface="Cambria Math"/>
                            <a:ea typeface="Cambria Math"/>
                          </a:rPr>
                          <m:t>, 0</m:t>
                        </m:r>
                      </m:e>
                    </m:d>
                    <m:r>
                      <a:rPr lang="en-US" sz="2400" i="1">
                        <a:latin typeface="Cambria Math"/>
                        <a:ea typeface="Cambria Math"/>
                      </a:rPr>
                      <m:t>=</m:t>
                    </m:r>
                    <m:f>
                      <m:fPr>
                        <m:ctrlPr>
                          <a:rPr lang="en-US" sz="2400" i="1">
                            <a:latin typeface="Cambria Math"/>
                            <a:ea typeface="Cambria Math"/>
                          </a:rPr>
                        </m:ctrlPr>
                      </m:fPr>
                      <m:num>
                        <m:r>
                          <a:rPr lang="en-US" sz="2400" i="1">
                            <a:latin typeface="Cambria Math"/>
                            <a:ea typeface="Cambria Math"/>
                          </a:rPr>
                          <m:t>1</m:t>
                        </m:r>
                      </m:num>
                      <m:den>
                        <m:rad>
                          <m:radPr>
                            <m:degHide m:val="on"/>
                            <m:ctrlPr>
                              <a:rPr lang="en-US" sz="2400" i="1">
                                <a:latin typeface="Cambria Math"/>
                                <a:ea typeface="Cambria Math"/>
                              </a:rPr>
                            </m:ctrlPr>
                          </m:radPr>
                          <m:deg/>
                          <m:e>
                            <m:r>
                              <a:rPr lang="en-US" sz="2400" i="1">
                                <a:latin typeface="Cambria Math"/>
                                <a:ea typeface="Cambria Math"/>
                              </a:rPr>
                              <m:t>2</m:t>
                            </m:r>
                          </m:e>
                        </m:rad>
                      </m:den>
                    </m:f>
                    <m:r>
                      <a:rPr lang="en-US" sz="2400" i="1">
                        <a:latin typeface="Cambria Math"/>
                        <a:ea typeface="Cambria Math"/>
                      </a:rPr>
                      <m:t>(</m:t>
                    </m:r>
                    <m:sSub>
                      <m:sSubPr>
                        <m:ctrlPr>
                          <a:rPr lang="en-US" sz="2400" i="1">
                            <a:latin typeface="Cambria Math"/>
                            <a:ea typeface="Cambria Math"/>
                          </a:rPr>
                        </m:ctrlPr>
                      </m:sSubPr>
                      <m:e>
                        <m:r>
                          <m:rPr>
                            <m:sty m:val="p"/>
                          </m:rPr>
                          <a:rPr lang="el-GR" sz="2400" i="1">
                            <a:latin typeface="Cambria Math"/>
                            <a:ea typeface="Cambria Math"/>
                          </a:rPr>
                          <m:t>Ψ</m:t>
                        </m:r>
                      </m:e>
                      <m:sub>
                        <m:r>
                          <a:rPr lang="en-US" sz="2400" i="1">
                            <a:latin typeface="Cambria Math"/>
                            <a:ea typeface="Cambria Math"/>
                          </a:rPr>
                          <m:t>1</m:t>
                        </m:r>
                      </m:sub>
                    </m:sSub>
                    <m:d>
                      <m:dPr>
                        <m:ctrlPr>
                          <a:rPr lang="en-US" sz="2400" i="1">
                            <a:latin typeface="Cambria Math"/>
                            <a:ea typeface="Cambria Math"/>
                          </a:rPr>
                        </m:ctrlPr>
                      </m:dPr>
                      <m:e>
                        <m:r>
                          <a:rPr lang="en-US" sz="2400" i="1">
                            <a:latin typeface="Cambria Math"/>
                            <a:ea typeface="Cambria Math"/>
                          </a:rPr>
                          <m:t>𝑥</m:t>
                        </m:r>
                      </m:e>
                    </m:d>
                    <m:r>
                      <a:rPr lang="en-US" sz="2400">
                        <a:latin typeface="Cambria Math"/>
                        <a:ea typeface="Cambria Math"/>
                      </a:rPr>
                      <m:t>+</m:t>
                    </m:r>
                    <m:sSub>
                      <m:sSubPr>
                        <m:ctrlPr>
                          <a:rPr lang="en-US" sz="2400" i="1">
                            <a:latin typeface="Cambria Math"/>
                            <a:ea typeface="Cambria Math"/>
                          </a:rPr>
                        </m:ctrlPr>
                      </m:sSubPr>
                      <m:e>
                        <m:r>
                          <m:rPr>
                            <m:sty m:val="p"/>
                          </m:rPr>
                          <a:rPr lang="el-GR" sz="2400" i="1">
                            <a:latin typeface="Cambria Math"/>
                            <a:ea typeface="Cambria Math"/>
                          </a:rPr>
                          <m:t>Ψ</m:t>
                        </m:r>
                      </m:e>
                      <m:sub>
                        <m:r>
                          <a:rPr lang="en-US" sz="2400" i="1">
                            <a:latin typeface="Cambria Math"/>
                            <a:ea typeface="Cambria Math"/>
                          </a:rPr>
                          <m:t>2</m:t>
                        </m:r>
                      </m:sub>
                    </m:sSub>
                    <m:d>
                      <m:dPr>
                        <m:ctrlPr>
                          <a:rPr lang="en-US" sz="2400" i="1">
                            <a:latin typeface="Cambria Math"/>
                            <a:ea typeface="Cambria Math"/>
                          </a:rPr>
                        </m:ctrlPr>
                      </m:dPr>
                      <m:e>
                        <m:r>
                          <a:rPr lang="en-US" sz="2400" i="1">
                            <a:latin typeface="Cambria Math"/>
                            <a:ea typeface="Cambria Math"/>
                          </a:rPr>
                          <m:t>𝑥</m:t>
                        </m:r>
                      </m:e>
                    </m:d>
                  </m:oMath>
                </a14:m>
                <a:r>
                  <a:rPr lang="en-US" sz="2400" dirty="0">
                    <a:latin typeface="Times New Roman" panose="02020603050405020304" pitchFamily="18" charset="0"/>
                    <a:cs typeface="Times New Roman" panose="02020603050405020304" pitchFamily="18" charset="0"/>
                  </a:rPr>
                  <a:t>).  You measure the position of the particle at time </a:t>
                </a:r>
                <a14:m>
                  <m:oMath xmlns:m="http://schemas.openxmlformats.org/officeDocument/2006/math">
                    <m:r>
                      <a:rPr lang="en-US" sz="2400" i="1" dirty="0">
                        <a:latin typeface="Cambria Math"/>
                        <a:cs typeface="Times New Roman" panose="02020603050405020304" pitchFamily="18" charset="0"/>
                      </a:rPr>
                      <m:t>𝑡</m:t>
                    </m:r>
                    <m:r>
                      <a:rPr lang="en-US" sz="2400" i="1" dirty="0">
                        <a:latin typeface="Cambria Math"/>
                        <a:cs typeface="Times New Roman" panose="02020603050405020304" pitchFamily="18" charset="0"/>
                      </a:rPr>
                      <m:t>= </m:t>
                    </m:r>
                    <m:sSub>
                      <m:sSubPr>
                        <m:ctrlPr>
                          <a:rPr lang="en-US" sz="2400" i="1" dirty="0">
                            <a:latin typeface="Cambria Math"/>
                            <a:cs typeface="Times New Roman" panose="02020603050405020304" pitchFamily="18" charset="0"/>
                          </a:rPr>
                        </m:ctrlPr>
                      </m:sSubPr>
                      <m:e>
                        <m:r>
                          <a:rPr lang="en-US" sz="2400" i="1" dirty="0">
                            <a:latin typeface="Cambria Math"/>
                            <a:cs typeface="Times New Roman" panose="02020603050405020304" pitchFamily="18" charset="0"/>
                          </a:rPr>
                          <m:t>𝑡</m:t>
                        </m:r>
                      </m:e>
                      <m:sub>
                        <m:r>
                          <a:rPr lang="en-US" sz="2400" i="1" dirty="0">
                            <a:latin typeface="Cambria Math"/>
                            <a:cs typeface="Times New Roman" panose="02020603050405020304" pitchFamily="18" charset="0"/>
                          </a:rPr>
                          <m:t>0</m:t>
                        </m:r>
                      </m:sub>
                    </m:sSub>
                  </m:oMath>
                </a14:m>
                <a:r>
                  <a:rPr lang="en-US" sz="2400" dirty="0">
                    <a:latin typeface="Times New Roman" panose="02020603050405020304" pitchFamily="18" charset="0"/>
                    <a:cs typeface="Times New Roman" panose="02020603050405020304" pitchFamily="18" charset="0"/>
                  </a:rPr>
                  <a:t> and obtain </a:t>
                </a:r>
                <a14:m>
                  <m:oMath xmlns:m="http://schemas.openxmlformats.org/officeDocument/2006/math">
                    <m:sSub>
                      <m:sSubPr>
                        <m:ctrlPr>
                          <a:rPr lang="en-US" sz="2400" i="1" dirty="0">
                            <a:latin typeface="Cambria Math"/>
                            <a:cs typeface="Times New Roman" panose="02020603050405020304" pitchFamily="18" charset="0"/>
                          </a:rPr>
                        </m:ctrlPr>
                      </m:sSubPr>
                      <m:e>
                        <m:r>
                          <a:rPr lang="en-US" sz="2400" i="1" dirty="0">
                            <a:latin typeface="Cambria Math"/>
                            <a:cs typeface="Times New Roman" panose="02020603050405020304" pitchFamily="18" charset="0"/>
                          </a:rPr>
                          <m:t>𝑥</m:t>
                        </m:r>
                      </m:e>
                      <m:sub>
                        <m:r>
                          <a:rPr lang="en-US" sz="2400" i="1" dirty="0">
                            <a:latin typeface="Cambria Math"/>
                            <a:cs typeface="Times New Roman" panose="02020603050405020304" pitchFamily="18" charset="0"/>
                          </a:rPr>
                          <m:t>0</m:t>
                        </m:r>
                      </m:sub>
                    </m:sSub>
                  </m:oMath>
                </a14:m>
                <a:r>
                  <a:rPr lang="en-US" sz="2400" dirty="0">
                    <a:latin typeface="Times New Roman" panose="02020603050405020304" pitchFamily="18" charset="0"/>
                    <a:cs typeface="Times New Roman" panose="02020603050405020304" pitchFamily="18" charset="0"/>
                  </a:rPr>
                  <a:t>.  Immediately after the position measurement, you measure the energy.  </a:t>
                </a:r>
                <a:r>
                  <a:rPr lang="en-US" sz="2400" dirty="0" smtClean="0">
                    <a:latin typeface="Times New Roman" panose="02020603050405020304" pitchFamily="18" charset="0"/>
                    <a:cs typeface="Times New Roman" panose="02020603050405020304" pitchFamily="18" charset="0"/>
                  </a:rPr>
                  <a:t>Choose all of the following statements that are correct.</a:t>
                </a:r>
              </a:p>
              <a:p>
                <a:endParaRPr lang="en-US" sz="24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2400" dirty="0" smtClean="0">
                    <a:latin typeface="Times New Roman" panose="02020603050405020304" pitchFamily="18" charset="0"/>
                    <a:cs typeface="Times New Roman" panose="02020603050405020304" pitchFamily="18" charset="0"/>
                  </a:rPr>
                  <a:t>The particle will either be in a state </a:t>
                </a:r>
                <a14:m>
                  <m:oMath xmlns:m="http://schemas.openxmlformats.org/officeDocument/2006/math">
                    <m:sSub>
                      <m:sSubPr>
                        <m:ctrlPr>
                          <a:rPr lang="en-US" sz="2400" i="1">
                            <a:latin typeface="Cambria Math"/>
                            <a:ea typeface="Cambria Math"/>
                          </a:rPr>
                        </m:ctrlPr>
                      </m:sSubPr>
                      <m:e>
                        <m:r>
                          <m:rPr>
                            <m:sty m:val="p"/>
                          </m:rPr>
                          <a:rPr lang="el-GR" sz="2400" i="1">
                            <a:latin typeface="Cambria Math"/>
                            <a:ea typeface="Cambria Math"/>
                          </a:rPr>
                          <m:t>Ψ</m:t>
                        </m:r>
                      </m:e>
                      <m:sub>
                        <m:r>
                          <a:rPr lang="en-US" sz="2400" i="1">
                            <a:latin typeface="Cambria Math"/>
                            <a:ea typeface="Cambria Math"/>
                          </a:rPr>
                          <m:t>1</m:t>
                        </m:r>
                      </m:sub>
                    </m:sSub>
                    <m:d>
                      <m:dPr>
                        <m:ctrlPr>
                          <a:rPr lang="en-US" sz="2400" i="1">
                            <a:latin typeface="Cambria Math"/>
                            <a:ea typeface="Cambria Math"/>
                          </a:rPr>
                        </m:ctrlPr>
                      </m:dPr>
                      <m:e>
                        <m:r>
                          <a:rPr lang="en-US" sz="2400" i="1">
                            <a:latin typeface="Cambria Math"/>
                            <a:ea typeface="Cambria Math"/>
                          </a:rPr>
                          <m:t>𝑥</m:t>
                        </m:r>
                      </m:e>
                    </m:d>
                  </m:oMath>
                </a14:m>
                <a:r>
                  <a:rPr lang="en-US" sz="2400" dirty="0" smtClean="0">
                    <a:latin typeface="Times New Roman" panose="02020603050405020304" pitchFamily="18" charset="0"/>
                    <a:cs typeface="Times New Roman" panose="02020603050405020304" pitchFamily="18" charset="0"/>
                  </a:rPr>
                  <a:t> or </a:t>
                </a:r>
                <a14:m>
                  <m:oMath xmlns:m="http://schemas.openxmlformats.org/officeDocument/2006/math">
                    <m:sSub>
                      <m:sSubPr>
                        <m:ctrlPr>
                          <a:rPr lang="en-US" sz="2400" i="1">
                            <a:latin typeface="Cambria Math"/>
                            <a:ea typeface="Cambria Math"/>
                          </a:rPr>
                        </m:ctrlPr>
                      </m:sSubPr>
                      <m:e>
                        <m:r>
                          <m:rPr>
                            <m:sty m:val="p"/>
                          </m:rPr>
                          <a:rPr lang="el-GR" sz="2400" i="1">
                            <a:latin typeface="Cambria Math"/>
                            <a:ea typeface="Cambria Math"/>
                          </a:rPr>
                          <m:t>Ψ</m:t>
                        </m:r>
                      </m:e>
                      <m:sub>
                        <m:r>
                          <a:rPr lang="en-US" sz="2400" b="0" i="1" smtClean="0">
                            <a:latin typeface="Cambria Math"/>
                            <a:ea typeface="Cambria Math"/>
                          </a:rPr>
                          <m:t>2</m:t>
                        </m:r>
                      </m:sub>
                    </m:sSub>
                    <m:d>
                      <m:dPr>
                        <m:ctrlPr>
                          <a:rPr lang="en-US" sz="2400" i="1">
                            <a:latin typeface="Cambria Math"/>
                            <a:ea typeface="Cambria Math"/>
                          </a:rPr>
                        </m:ctrlPr>
                      </m:dPr>
                      <m:e>
                        <m:r>
                          <a:rPr lang="en-US" sz="2400" i="1">
                            <a:latin typeface="Cambria Math"/>
                            <a:ea typeface="Cambria Math"/>
                          </a:rPr>
                          <m:t>𝑥</m:t>
                        </m:r>
                      </m:e>
                    </m:d>
                  </m:oMath>
                </a14:m>
                <a:r>
                  <a:rPr lang="en-US" sz="2400" dirty="0" smtClean="0">
                    <a:latin typeface="Times New Roman" panose="02020603050405020304" pitchFamily="18" charset="0"/>
                    <a:cs typeface="Times New Roman" panose="02020603050405020304" pitchFamily="18" charset="0"/>
                  </a:rPr>
                  <a:t> after the energy measurement.</a:t>
                </a:r>
              </a:p>
              <a:p>
                <a:pPr marL="342900" indent="-342900">
                  <a:buFont typeface="+mj-lt"/>
                  <a:buAutoNum type="arabicPeriod"/>
                </a:pPr>
                <a:r>
                  <a:rPr lang="en-US" sz="2400" dirty="0">
                    <a:latin typeface="Times New Roman" panose="02020603050405020304" pitchFamily="18" charset="0"/>
                    <a:cs typeface="Times New Roman" panose="02020603050405020304" pitchFamily="18" charset="0"/>
                  </a:rPr>
                  <a:t>The </a:t>
                </a:r>
                <a:r>
                  <a:rPr lang="en-US" sz="2400" dirty="0" smtClean="0">
                    <a:latin typeface="Times New Roman" panose="02020603050405020304" pitchFamily="18" charset="0"/>
                    <a:cs typeface="Times New Roman" panose="02020603050405020304" pitchFamily="18" charset="0"/>
                  </a:rPr>
                  <a:t>particle </a:t>
                </a:r>
                <a:r>
                  <a:rPr lang="en-US" sz="2400" dirty="0">
                    <a:latin typeface="Times New Roman" panose="02020603050405020304" pitchFamily="18" charset="0"/>
                    <a:cs typeface="Times New Roman" panose="02020603050405020304" pitchFamily="18" charset="0"/>
                  </a:rPr>
                  <a:t>will either be in a state </a:t>
                </a:r>
                <a14:m>
                  <m:oMath xmlns:m="http://schemas.openxmlformats.org/officeDocument/2006/math">
                    <m:sSub>
                      <m:sSubPr>
                        <m:ctrlPr>
                          <a:rPr lang="en-US" sz="2400" i="1">
                            <a:latin typeface="Cambria Math"/>
                            <a:ea typeface="Cambria Math"/>
                          </a:rPr>
                        </m:ctrlPr>
                      </m:sSubPr>
                      <m:e>
                        <m:r>
                          <m:rPr>
                            <m:sty m:val="p"/>
                          </m:rPr>
                          <a:rPr lang="el-GR" sz="2400" i="1">
                            <a:latin typeface="Cambria Math"/>
                            <a:ea typeface="Cambria Math"/>
                          </a:rPr>
                          <m:t>Ψ</m:t>
                        </m:r>
                      </m:e>
                      <m:sub>
                        <m:r>
                          <a:rPr lang="en-US" sz="2400" i="1">
                            <a:latin typeface="Cambria Math"/>
                            <a:ea typeface="Cambria Math"/>
                          </a:rPr>
                          <m:t>1</m:t>
                        </m:r>
                      </m:sub>
                    </m:sSub>
                    <m:d>
                      <m:dPr>
                        <m:ctrlPr>
                          <a:rPr lang="en-US" sz="2400" i="1">
                            <a:latin typeface="Cambria Math"/>
                            <a:ea typeface="Cambria Math"/>
                          </a:rPr>
                        </m:ctrlPr>
                      </m:dPr>
                      <m:e>
                        <m:r>
                          <a:rPr lang="en-US" sz="2400" i="1">
                            <a:latin typeface="Cambria Math"/>
                            <a:ea typeface="Cambria Math"/>
                          </a:rPr>
                          <m:t>𝑥</m:t>
                        </m:r>
                      </m:e>
                    </m:d>
                  </m:oMath>
                </a14:m>
                <a:r>
                  <a:rPr lang="en-US" sz="2400" dirty="0">
                    <a:latin typeface="Times New Roman" panose="02020603050405020304" pitchFamily="18" charset="0"/>
                    <a:cs typeface="Times New Roman" panose="02020603050405020304" pitchFamily="18" charset="0"/>
                  </a:rPr>
                  <a:t> or </a:t>
                </a:r>
                <a14:m>
                  <m:oMath xmlns:m="http://schemas.openxmlformats.org/officeDocument/2006/math">
                    <m:sSub>
                      <m:sSubPr>
                        <m:ctrlPr>
                          <a:rPr lang="en-US" sz="2400" i="1">
                            <a:latin typeface="Cambria Math"/>
                            <a:ea typeface="Cambria Math"/>
                          </a:rPr>
                        </m:ctrlPr>
                      </m:sSubPr>
                      <m:e>
                        <m:r>
                          <m:rPr>
                            <m:sty m:val="p"/>
                          </m:rPr>
                          <a:rPr lang="el-GR" sz="2400" i="1">
                            <a:latin typeface="Cambria Math"/>
                            <a:ea typeface="Cambria Math"/>
                          </a:rPr>
                          <m:t>Ψ</m:t>
                        </m:r>
                      </m:e>
                      <m:sub>
                        <m:r>
                          <a:rPr lang="en-US" sz="2400" i="1">
                            <a:latin typeface="Cambria Math"/>
                            <a:ea typeface="Cambria Math"/>
                          </a:rPr>
                          <m:t>2</m:t>
                        </m:r>
                      </m:sub>
                    </m:sSub>
                    <m:d>
                      <m:dPr>
                        <m:ctrlPr>
                          <a:rPr lang="en-US" sz="2400" i="1">
                            <a:latin typeface="Cambria Math"/>
                            <a:ea typeface="Cambria Math"/>
                          </a:rPr>
                        </m:ctrlPr>
                      </m:dPr>
                      <m:e>
                        <m:r>
                          <a:rPr lang="en-US" sz="2400" i="1">
                            <a:latin typeface="Cambria Math"/>
                            <a:ea typeface="Cambria Math"/>
                          </a:rPr>
                          <m:t>𝑥</m:t>
                        </m:r>
                      </m:e>
                    </m:d>
                  </m:oMath>
                </a14:m>
                <a:r>
                  <a:rPr lang="en-US" sz="2400" dirty="0">
                    <a:latin typeface="Times New Roman" panose="02020603050405020304" pitchFamily="18" charset="0"/>
                    <a:cs typeface="Times New Roman" panose="02020603050405020304" pitchFamily="18" charset="0"/>
                  </a:rPr>
                  <a:t> </a:t>
                </a:r>
                <a:r>
                  <a:rPr lang="en-US" sz="2400" u="sng" dirty="0" smtClean="0">
                    <a:latin typeface="Times New Roman" panose="02020603050405020304" pitchFamily="18" charset="0"/>
                    <a:cs typeface="Times New Roman" panose="02020603050405020304" pitchFamily="18" charset="0"/>
                  </a:rPr>
                  <a:t>a long time after </a:t>
                </a: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energy measurement</a:t>
                </a:r>
                <a:r>
                  <a:rPr lang="en-US" sz="2400" dirty="0" smtClean="0">
                    <a:latin typeface="Times New Roman" panose="02020603050405020304" pitchFamily="18" charset="0"/>
                    <a:cs typeface="Times New Roman" panose="02020603050405020304" pitchFamily="18" charset="0"/>
                  </a:rPr>
                  <a:t>.</a:t>
                </a:r>
              </a:p>
              <a:p>
                <a:pPr marL="342900" indent="-342900">
                  <a:buFont typeface="+mj-lt"/>
                  <a:buAutoNum type="arabicPeriod"/>
                </a:pPr>
                <a:r>
                  <a:rPr lang="en-US" sz="2400" dirty="0" smtClean="0">
                    <a:latin typeface="Times New Roman" panose="02020603050405020304" pitchFamily="18" charset="0"/>
                    <a:cs typeface="Times New Roman" panose="02020603050405020304" pitchFamily="18" charset="0"/>
                  </a:rPr>
                  <a:t>The particle will be in the state </a:t>
                </a:r>
                <a14:m>
                  <m:oMath xmlns:m="http://schemas.openxmlformats.org/officeDocument/2006/math">
                    <m:f>
                      <m:fPr>
                        <m:ctrlPr>
                          <a:rPr lang="en-US" sz="2400" i="1">
                            <a:latin typeface="Cambria Math"/>
                            <a:ea typeface="Cambria Math"/>
                          </a:rPr>
                        </m:ctrlPr>
                      </m:fPr>
                      <m:num>
                        <m:r>
                          <a:rPr lang="en-US" sz="2400" i="1">
                            <a:latin typeface="Cambria Math"/>
                            <a:ea typeface="Cambria Math"/>
                          </a:rPr>
                          <m:t>1</m:t>
                        </m:r>
                      </m:num>
                      <m:den>
                        <m:rad>
                          <m:radPr>
                            <m:degHide m:val="on"/>
                            <m:ctrlPr>
                              <a:rPr lang="en-US" sz="2400" i="1">
                                <a:latin typeface="Cambria Math"/>
                                <a:ea typeface="Cambria Math"/>
                              </a:rPr>
                            </m:ctrlPr>
                          </m:radPr>
                          <m:deg/>
                          <m:e>
                            <m:r>
                              <a:rPr lang="en-US" sz="2400" i="1">
                                <a:latin typeface="Cambria Math"/>
                                <a:ea typeface="Cambria Math"/>
                              </a:rPr>
                              <m:t>2</m:t>
                            </m:r>
                          </m:e>
                        </m:rad>
                      </m:den>
                    </m:f>
                    <m:r>
                      <a:rPr lang="en-US" sz="2400" i="1">
                        <a:latin typeface="Cambria Math"/>
                        <a:ea typeface="Cambria Math"/>
                      </a:rPr>
                      <m:t>(</m:t>
                    </m:r>
                    <m:sSub>
                      <m:sSubPr>
                        <m:ctrlPr>
                          <a:rPr lang="en-US" sz="2400" i="1">
                            <a:latin typeface="Cambria Math"/>
                            <a:ea typeface="Cambria Math"/>
                          </a:rPr>
                        </m:ctrlPr>
                      </m:sSubPr>
                      <m:e>
                        <m:r>
                          <m:rPr>
                            <m:sty m:val="p"/>
                          </m:rPr>
                          <a:rPr lang="el-GR" sz="2400" i="1">
                            <a:latin typeface="Cambria Math"/>
                            <a:ea typeface="Cambria Math"/>
                          </a:rPr>
                          <m:t>Ψ</m:t>
                        </m:r>
                      </m:e>
                      <m:sub>
                        <m:r>
                          <a:rPr lang="en-US" sz="2400" i="1">
                            <a:latin typeface="Cambria Math"/>
                            <a:ea typeface="Cambria Math"/>
                          </a:rPr>
                          <m:t>1</m:t>
                        </m:r>
                      </m:sub>
                    </m:sSub>
                    <m:d>
                      <m:dPr>
                        <m:ctrlPr>
                          <a:rPr lang="en-US" sz="2400" i="1">
                            <a:latin typeface="Cambria Math"/>
                            <a:ea typeface="Cambria Math"/>
                          </a:rPr>
                        </m:ctrlPr>
                      </m:dPr>
                      <m:e>
                        <m:r>
                          <a:rPr lang="en-US" sz="2400" i="1">
                            <a:latin typeface="Cambria Math"/>
                            <a:ea typeface="Cambria Math"/>
                          </a:rPr>
                          <m:t>𝑥</m:t>
                        </m:r>
                      </m:e>
                    </m:d>
                    <m:r>
                      <a:rPr lang="en-US" sz="2400">
                        <a:latin typeface="Cambria Math"/>
                        <a:ea typeface="Cambria Math"/>
                      </a:rPr>
                      <m:t>+</m:t>
                    </m:r>
                    <m:sSub>
                      <m:sSubPr>
                        <m:ctrlPr>
                          <a:rPr lang="en-US" sz="2400" i="1">
                            <a:latin typeface="Cambria Math"/>
                            <a:ea typeface="Cambria Math"/>
                          </a:rPr>
                        </m:ctrlPr>
                      </m:sSubPr>
                      <m:e>
                        <m:r>
                          <m:rPr>
                            <m:sty m:val="p"/>
                          </m:rPr>
                          <a:rPr lang="el-GR" sz="2400" i="1">
                            <a:latin typeface="Cambria Math"/>
                            <a:ea typeface="Cambria Math"/>
                          </a:rPr>
                          <m:t>Ψ</m:t>
                        </m:r>
                      </m:e>
                      <m:sub>
                        <m:r>
                          <a:rPr lang="en-US" sz="2400" i="1">
                            <a:latin typeface="Cambria Math"/>
                            <a:ea typeface="Cambria Math"/>
                          </a:rPr>
                          <m:t>2</m:t>
                        </m:r>
                      </m:sub>
                    </m:sSub>
                    <m:d>
                      <m:dPr>
                        <m:ctrlPr>
                          <a:rPr lang="en-US" sz="2400" i="1">
                            <a:latin typeface="Cambria Math"/>
                            <a:ea typeface="Cambria Math"/>
                          </a:rPr>
                        </m:ctrlPr>
                      </m:dPr>
                      <m:e>
                        <m:r>
                          <a:rPr lang="en-US" sz="2400" i="1">
                            <a:latin typeface="Cambria Math"/>
                            <a:ea typeface="Cambria Math"/>
                          </a:rPr>
                          <m:t>𝑥</m:t>
                        </m:r>
                      </m:e>
                    </m:d>
                  </m:oMath>
                </a14:m>
                <a:r>
                  <a:rPr lang="en-US" sz="2400" dirty="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en-US" sz="2400" u="sng" dirty="0" smtClean="0">
                    <a:latin typeface="Times New Roman" panose="02020603050405020304" pitchFamily="18" charset="0"/>
                    <a:cs typeface="Times New Roman" panose="02020603050405020304" pitchFamily="18" charset="0"/>
                  </a:rPr>
                  <a:t>a long time after </a:t>
                </a:r>
                <a:r>
                  <a:rPr lang="en-US" sz="2400" dirty="0" smtClean="0">
                    <a:latin typeface="Times New Roman" panose="02020603050405020304" pitchFamily="18" charset="0"/>
                    <a:cs typeface="Times New Roman" panose="02020603050405020304" pitchFamily="18" charset="0"/>
                  </a:rPr>
                  <a:t>the energy measurement.</a:t>
                </a:r>
              </a:p>
              <a:p>
                <a:pPr marL="342900" indent="-342900">
                  <a:buFont typeface="+mj-lt"/>
                  <a:buAutoNum type="arabicPeriod"/>
                </a:pP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  1 only  B.  2 only  C.  3 only  D.  1 and 2 only  </a:t>
                </a:r>
                <a:r>
                  <a:rPr lang="en-US" sz="2400" dirty="0" smtClean="0">
                    <a:solidFill>
                      <a:srgbClr val="FF0000"/>
                    </a:solidFill>
                    <a:latin typeface="Times New Roman" panose="02020603050405020304" pitchFamily="18" charset="0"/>
                    <a:cs typeface="Times New Roman" panose="02020603050405020304" pitchFamily="18" charset="0"/>
                  </a:rPr>
                  <a:t>E.  None of the above</a:t>
                </a:r>
                <a:endParaRPr lang="en-US" sz="2400" dirty="0">
                  <a:solidFill>
                    <a:srgbClr val="FF0000"/>
                  </a:solidFill>
                  <a:latin typeface="Times New Roman" panose="02020603050405020304" pitchFamily="18" charset="0"/>
                  <a:cs typeface="Times New Roman" panose="02020603050405020304" pitchFamily="18" charset="0"/>
                </a:endParaRPr>
              </a:p>
              <a:p>
                <a:pPr marL="342900" indent="-342900">
                  <a:buFont typeface="+mj-lt"/>
                  <a:buAutoNum type="arabicPeriod"/>
                </a:pPr>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0" y="0"/>
                <a:ext cx="9144000" cy="6628097"/>
              </a:xfrm>
              <a:prstGeom prst="rect">
                <a:avLst/>
              </a:prstGeom>
              <a:blipFill rotWithShape="1">
                <a:blip r:embed="rId2"/>
                <a:stretch>
                  <a:fillRect l="-1000" t="-736" r="-933"/>
                </a:stretch>
              </a:blipFill>
            </p:spPr>
            <p:txBody>
              <a:bodyPr/>
              <a:lstStyle/>
              <a:p>
                <a:r>
                  <a:rPr lang="en-US">
                    <a:noFill/>
                  </a:rPr>
                  <a:t> </a:t>
                </a:r>
              </a:p>
            </p:txBody>
          </p:sp>
        </mc:Fallback>
      </mc:AlternateContent>
    </p:spTree>
    <p:extLst>
      <p:ext uri="{BB962C8B-B14F-4D97-AF65-F5344CB8AC3E}">
        <p14:creationId xmlns:p14="http://schemas.microsoft.com/office/powerpoint/2010/main" val="1805619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0" y="38100"/>
                <a:ext cx="9144000" cy="6453370"/>
              </a:xfrm>
              <a:prstGeom prst="rect">
                <a:avLst/>
              </a:prstGeom>
              <a:noFill/>
            </p:spPr>
            <p:txBody>
              <a:bodyPr wrap="square" rtlCol="0">
                <a:spAutoFit/>
              </a:bodyPr>
              <a:lstStyle/>
              <a:p>
                <a:pPr algn="ctr"/>
                <a:r>
                  <a:rPr lang="en-US" sz="2400" i="1" dirty="0" smtClean="0">
                    <a:latin typeface="Times New Roman" panose="02020603050405020304" pitchFamily="18" charset="0"/>
                    <a:cs typeface="Times New Roman" panose="02020603050405020304" pitchFamily="18" charset="0"/>
                  </a:rPr>
                  <a:t>Concept test 15.14</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At time</a:t>
                </a:r>
                <a14:m>
                  <m:oMath xmlns:m="http://schemas.openxmlformats.org/officeDocument/2006/math">
                    <m:r>
                      <a:rPr lang="en-US" sz="2400" i="1" dirty="0">
                        <a:latin typeface="Cambria Math"/>
                        <a:cs typeface="Times New Roman" panose="02020603050405020304" pitchFamily="18" charset="0"/>
                      </a:rPr>
                      <m:t> </m:t>
                    </m:r>
                    <m:r>
                      <a:rPr lang="en-US" sz="2400" i="1" dirty="0">
                        <a:latin typeface="Cambria Math"/>
                        <a:cs typeface="Times New Roman" panose="02020603050405020304" pitchFamily="18" charset="0"/>
                      </a:rPr>
                      <m:t>𝑡</m:t>
                    </m:r>
                    <m:r>
                      <a:rPr lang="en-US" sz="2400" i="1" dirty="0">
                        <a:latin typeface="Cambria Math"/>
                        <a:cs typeface="Times New Roman" panose="02020603050405020304" pitchFamily="18" charset="0"/>
                      </a:rPr>
                      <m:t>=0</m:t>
                    </m:r>
                  </m:oMath>
                </a14:m>
                <a:r>
                  <a:rPr lang="en-US" sz="2400" dirty="0">
                    <a:latin typeface="Times New Roman" panose="02020603050405020304" pitchFamily="18" charset="0"/>
                    <a:cs typeface="Times New Roman" panose="02020603050405020304" pitchFamily="18" charset="0"/>
                  </a:rPr>
                  <a:t>, the initial state of a</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particle in a 1D infinite square well is </a:t>
                </a:r>
                <a14:m>
                  <m:oMath xmlns:m="http://schemas.openxmlformats.org/officeDocument/2006/math">
                    <m:r>
                      <m:rPr>
                        <m:sty m:val="p"/>
                      </m:rPr>
                      <a:rPr lang="el-GR" sz="2400" i="1">
                        <a:latin typeface="Cambria Math"/>
                        <a:ea typeface="Cambria Math"/>
                      </a:rPr>
                      <m:t>Ψ</m:t>
                    </m:r>
                    <m:d>
                      <m:dPr>
                        <m:ctrlPr>
                          <a:rPr lang="en-US" sz="2400" i="1">
                            <a:latin typeface="Cambria Math"/>
                            <a:ea typeface="Cambria Math"/>
                          </a:rPr>
                        </m:ctrlPr>
                      </m:dPr>
                      <m:e>
                        <m:r>
                          <a:rPr lang="en-US" sz="2400" i="1">
                            <a:latin typeface="Cambria Math"/>
                            <a:ea typeface="Cambria Math"/>
                          </a:rPr>
                          <m:t>𝑥</m:t>
                        </m:r>
                        <m:r>
                          <a:rPr lang="en-US" sz="2400" i="1">
                            <a:latin typeface="Cambria Math"/>
                            <a:ea typeface="Cambria Math"/>
                          </a:rPr>
                          <m:t>, 0</m:t>
                        </m:r>
                      </m:e>
                    </m:d>
                    <m:r>
                      <a:rPr lang="en-US" sz="2400" i="1">
                        <a:latin typeface="Cambria Math"/>
                        <a:ea typeface="Cambria Math"/>
                      </a:rPr>
                      <m:t>=</m:t>
                    </m:r>
                    <m:f>
                      <m:fPr>
                        <m:ctrlPr>
                          <a:rPr lang="en-US" sz="2400" i="1">
                            <a:latin typeface="Cambria Math"/>
                            <a:ea typeface="Cambria Math"/>
                          </a:rPr>
                        </m:ctrlPr>
                      </m:fPr>
                      <m:num>
                        <m:r>
                          <a:rPr lang="en-US" sz="2400" i="1">
                            <a:latin typeface="Cambria Math"/>
                            <a:ea typeface="Cambria Math"/>
                          </a:rPr>
                          <m:t>1</m:t>
                        </m:r>
                      </m:num>
                      <m:den>
                        <m:rad>
                          <m:radPr>
                            <m:degHide m:val="on"/>
                            <m:ctrlPr>
                              <a:rPr lang="en-US" sz="2400" i="1">
                                <a:latin typeface="Cambria Math"/>
                                <a:ea typeface="Cambria Math"/>
                              </a:rPr>
                            </m:ctrlPr>
                          </m:radPr>
                          <m:deg/>
                          <m:e>
                            <m:r>
                              <a:rPr lang="en-US" sz="2400" i="1">
                                <a:latin typeface="Cambria Math"/>
                                <a:ea typeface="Cambria Math"/>
                              </a:rPr>
                              <m:t>2</m:t>
                            </m:r>
                          </m:e>
                        </m:rad>
                      </m:den>
                    </m:f>
                    <m:r>
                      <a:rPr lang="en-US" sz="2400" i="1">
                        <a:latin typeface="Cambria Math"/>
                        <a:ea typeface="Cambria Math"/>
                      </a:rPr>
                      <m:t>(</m:t>
                    </m:r>
                    <m:sSub>
                      <m:sSubPr>
                        <m:ctrlPr>
                          <a:rPr lang="en-US" sz="2400" i="1">
                            <a:latin typeface="Cambria Math"/>
                            <a:ea typeface="Cambria Math"/>
                          </a:rPr>
                        </m:ctrlPr>
                      </m:sSubPr>
                      <m:e>
                        <m:r>
                          <m:rPr>
                            <m:sty m:val="p"/>
                          </m:rPr>
                          <a:rPr lang="el-GR" sz="2400" i="1">
                            <a:latin typeface="Cambria Math"/>
                            <a:ea typeface="Cambria Math"/>
                          </a:rPr>
                          <m:t>Ψ</m:t>
                        </m:r>
                      </m:e>
                      <m:sub>
                        <m:r>
                          <a:rPr lang="en-US" sz="2400" i="1">
                            <a:latin typeface="Cambria Math"/>
                            <a:ea typeface="Cambria Math"/>
                          </a:rPr>
                          <m:t>1</m:t>
                        </m:r>
                      </m:sub>
                    </m:sSub>
                    <m:d>
                      <m:dPr>
                        <m:ctrlPr>
                          <a:rPr lang="en-US" sz="2400" i="1">
                            <a:latin typeface="Cambria Math"/>
                            <a:ea typeface="Cambria Math"/>
                          </a:rPr>
                        </m:ctrlPr>
                      </m:dPr>
                      <m:e>
                        <m:r>
                          <a:rPr lang="en-US" sz="2400" i="1">
                            <a:latin typeface="Cambria Math"/>
                            <a:ea typeface="Cambria Math"/>
                          </a:rPr>
                          <m:t>𝑥</m:t>
                        </m:r>
                      </m:e>
                    </m:d>
                    <m:r>
                      <a:rPr lang="en-US" sz="2400">
                        <a:latin typeface="Cambria Math"/>
                        <a:ea typeface="Cambria Math"/>
                      </a:rPr>
                      <m:t>+</m:t>
                    </m:r>
                    <m:sSub>
                      <m:sSubPr>
                        <m:ctrlPr>
                          <a:rPr lang="en-US" sz="2400" i="1">
                            <a:latin typeface="Cambria Math"/>
                            <a:ea typeface="Cambria Math"/>
                          </a:rPr>
                        </m:ctrlPr>
                      </m:sSubPr>
                      <m:e>
                        <m:r>
                          <m:rPr>
                            <m:sty m:val="p"/>
                          </m:rPr>
                          <a:rPr lang="el-GR" sz="2400" i="1">
                            <a:latin typeface="Cambria Math"/>
                            <a:ea typeface="Cambria Math"/>
                          </a:rPr>
                          <m:t>Ψ</m:t>
                        </m:r>
                      </m:e>
                      <m:sub>
                        <m:r>
                          <a:rPr lang="en-US" sz="2400" i="1">
                            <a:latin typeface="Cambria Math"/>
                            <a:ea typeface="Cambria Math"/>
                          </a:rPr>
                          <m:t>2</m:t>
                        </m:r>
                      </m:sub>
                    </m:sSub>
                    <m:d>
                      <m:dPr>
                        <m:ctrlPr>
                          <a:rPr lang="en-US" sz="2400" i="1">
                            <a:latin typeface="Cambria Math"/>
                            <a:ea typeface="Cambria Math"/>
                          </a:rPr>
                        </m:ctrlPr>
                      </m:dPr>
                      <m:e>
                        <m:r>
                          <a:rPr lang="en-US" sz="2400" i="1">
                            <a:latin typeface="Cambria Math"/>
                            <a:ea typeface="Cambria Math"/>
                          </a:rPr>
                          <m:t>𝑥</m:t>
                        </m:r>
                      </m:e>
                    </m:d>
                  </m:oMath>
                </a14:m>
                <a:r>
                  <a:rPr lang="en-US" sz="2400" dirty="0">
                    <a:latin typeface="Times New Roman" panose="02020603050405020304" pitchFamily="18" charset="0"/>
                    <a:cs typeface="Times New Roman" panose="02020603050405020304" pitchFamily="18" charset="0"/>
                  </a:rPr>
                  <a:t>). Choose all of the following statements that are correct. </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457200" lvl="0" indent="-457200">
                  <a:buFont typeface="+mj-lt"/>
                  <a:buAutoNum type="arabicPeriod"/>
                </a:pPr>
                <a:r>
                  <a:rPr lang="en-US" sz="2400" dirty="0">
                    <a:latin typeface="Times New Roman" panose="02020603050405020304" pitchFamily="18" charset="0"/>
                    <a:cs typeface="Times New Roman" panose="02020603050405020304" pitchFamily="18" charset="0"/>
                  </a:rPr>
                  <a:t>If there is </a:t>
                </a:r>
                <a:r>
                  <a:rPr lang="en-US" sz="2400" u="sng" dirty="0">
                    <a:latin typeface="Times New Roman" panose="02020603050405020304" pitchFamily="18" charset="0"/>
                    <a:cs typeface="Times New Roman" panose="02020603050405020304" pitchFamily="18" charset="0"/>
                  </a:rPr>
                  <a:t>no</a:t>
                </a:r>
                <a:r>
                  <a:rPr lang="en-US" sz="2400" dirty="0">
                    <a:latin typeface="Times New Roman" panose="02020603050405020304" pitchFamily="18" charset="0"/>
                    <a:cs typeface="Times New Roman" panose="02020603050405020304" pitchFamily="18" charset="0"/>
                  </a:rPr>
                  <a:t> external perturbation, the shape of the </a:t>
                </a:r>
                <a:r>
                  <a:rPr lang="en-US" sz="2400" dirty="0" smtClean="0">
                    <a:latin typeface="Times New Roman" panose="02020603050405020304" pitchFamily="18" charset="0"/>
                    <a:cs typeface="Times New Roman" panose="02020603050405020304" pitchFamily="18" charset="0"/>
                  </a:rPr>
                  <a:t>probability density </a:t>
                </a:r>
                <a:r>
                  <a:rPr lang="en-US" sz="2400" dirty="0" smtClean="0">
                    <a:latin typeface="Times New Roman" panose="02020603050405020304" pitchFamily="18" charset="0"/>
                    <a:cs typeface="Times New Roman" panose="02020603050405020304" pitchFamily="18" charset="0"/>
                  </a:rPr>
                  <a:t>for measuring the position of</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particle will change with time.</a:t>
                </a:r>
              </a:p>
              <a:p>
                <a:pPr marL="457200" lvl="0" indent="-457200">
                  <a:buFont typeface="+mj-lt"/>
                  <a:buAutoNum type="arabicPeriod"/>
                </a:pPr>
                <a:r>
                  <a:rPr lang="en-US" sz="2400" dirty="0">
                    <a:latin typeface="Times New Roman" panose="02020603050405020304" pitchFamily="18" charset="0"/>
                    <a:cs typeface="Times New Roman" panose="02020603050405020304" pitchFamily="18" charset="0"/>
                  </a:rPr>
                  <a:t>If we measure the position of the particle, the probability of finding the particle between </a:t>
                </a:r>
                <a14:m>
                  <m:oMath xmlns:m="http://schemas.openxmlformats.org/officeDocument/2006/math">
                    <m:sSub>
                      <m:sSubPr>
                        <m:ctrlPr>
                          <a:rPr lang="en-US" sz="2400" i="1" smtClean="0">
                            <a:latin typeface="Cambria Math"/>
                            <a:cs typeface="Times New Roman" panose="02020603050405020304" pitchFamily="18" charset="0"/>
                          </a:rPr>
                        </m:ctrlPr>
                      </m:sSubPr>
                      <m:e>
                        <m:r>
                          <a:rPr lang="en-US" sz="2400" b="0" i="1" smtClean="0">
                            <a:latin typeface="Cambria Math"/>
                            <a:cs typeface="Times New Roman" panose="02020603050405020304" pitchFamily="18" charset="0"/>
                          </a:rPr>
                          <m:t>𝑥</m:t>
                        </m:r>
                      </m:e>
                      <m:sub>
                        <m:r>
                          <a:rPr lang="en-US" sz="2400" b="0" i="1" smtClean="0">
                            <a:latin typeface="Cambria Math"/>
                            <a:cs typeface="Times New Roman" panose="02020603050405020304" pitchFamily="18" charset="0"/>
                          </a:rPr>
                          <m:t>0</m:t>
                        </m:r>
                      </m:sub>
                    </m:sSub>
                  </m:oMath>
                </a14:m>
                <a:r>
                  <a:rPr lang="en-US" sz="2400" dirty="0" smtClean="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2400" i="1" smtClean="0">
                            <a:latin typeface="Cambria Math"/>
                            <a:cs typeface="Times New Roman" panose="02020603050405020304" pitchFamily="18" charset="0"/>
                          </a:rPr>
                        </m:ctrlPr>
                      </m:sSubPr>
                      <m:e>
                        <m:r>
                          <a:rPr lang="en-US" sz="2400" b="0" i="1" smtClean="0">
                            <a:latin typeface="Cambria Math"/>
                            <a:cs typeface="Times New Roman" panose="02020603050405020304" pitchFamily="18" charset="0"/>
                          </a:rPr>
                          <m:t>𝑥</m:t>
                        </m:r>
                      </m:e>
                      <m:sub>
                        <m:r>
                          <a:rPr lang="en-US" sz="2400" b="0" i="1" smtClean="0">
                            <a:latin typeface="Cambria Math"/>
                            <a:cs typeface="Times New Roman" panose="02020603050405020304" pitchFamily="18" charset="0"/>
                          </a:rPr>
                          <m:t>0</m:t>
                        </m:r>
                      </m:sub>
                    </m:sSub>
                    <m:r>
                      <a:rPr lang="en-US" sz="2400" b="0" i="1" smtClean="0">
                        <a:latin typeface="Cambria Math"/>
                        <a:cs typeface="Times New Roman" panose="02020603050405020304" pitchFamily="18" charset="0"/>
                      </a:rPr>
                      <m:t>+</m:t>
                    </m:r>
                    <m:r>
                      <a:rPr lang="en-US" sz="2400" b="0" i="1" smtClean="0">
                        <a:latin typeface="Cambria Math"/>
                        <a:cs typeface="Times New Roman" panose="02020603050405020304" pitchFamily="18" charset="0"/>
                      </a:rPr>
                      <m:t>𝑑𝑥</m:t>
                    </m:r>
                  </m:oMath>
                </a14:m>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will change with time.</a:t>
                </a:r>
              </a:p>
              <a:p>
                <a:pPr marL="457200" lvl="0" indent="-457200">
                  <a:buFont typeface="+mj-lt"/>
                  <a:buAutoNum type="arabicPeriod"/>
                </a:pPr>
                <a:r>
                  <a:rPr lang="en-US" sz="2400" dirty="0">
                    <a:latin typeface="Times New Roman" panose="02020603050405020304" pitchFamily="18" charset="0"/>
                    <a:cs typeface="Times New Roman" panose="02020603050405020304" pitchFamily="18" charset="0"/>
                  </a:rPr>
                  <a:t>If we measure the energy of the particle, the probability of obtaining the </a:t>
                </a:r>
                <a:r>
                  <a:rPr lang="en-US" sz="2400" dirty="0" smtClean="0">
                    <a:latin typeface="Times New Roman" panose="02020603050405020304" pitchFamily="18" charset="0"/>
                    <a:cs typeface="Times New Roman" panose="02020603050405020304" pitchFamily="18" charset="0"/>
                  </a:rPr>
                  <a:t>energy </a:t>
                </a:r>
                <a14:m>
                  <m:oMath xmlns:m="http://schemas.openxmlformats.org/officeDocument/2006/math">
                    <m:sSub>
                      <m:sSubPr>
                        <m:ctrlPr>
                          <a:rPr lang="en-US" sz="2400" i="1" smtClean="0">
                            <a:latin typeface="Cambria Math"/>
                            <a:cs typeface="Times New Roman" panose="02020603050405020304" pitchFamily="18" charset="0"/>
                          </a:rPr>
                        </m:ctrlPr>
                      </m:sSubPr>
                      <m:e>
                        <m:r>
                          <a:rPr lang="en-US" sz="2400" b="0" i="1" smtClean="0">
                            <a:latin typeface="Cambria Math"/>
                            <a:cs typeface="Times New Roman" panose="02020603050405020304" pitchFamily="18" charset="0"/>
                          </a:rPr>
                          <m:t>𝐸</m:t>
                        </m:r>
                      </m:e>
                      <m:sub>
                        <m:r>
                          <a:rPr lang="en-US" sz="2400" b="0" i="1" smtClean="0">
                            <a:latin typeface="Cambria Math"/>
                            <a:cs typeface="Times New Roman" panose="02020603050405020304" pitchFamily="18" charset="0"/>
                          </a:rPr>
                          <m:t>1</m:t>
                        </m:r>
                      </m:sub>
                    </m:sSub>
                  </m:oMath>
                </a14:m>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will change with time.   </a:t>
                </a:r>
                <a:endParaRPr lang="en-US" sz="2400" dirty="0" smtClean="0">
                  <a:latin typeface="Times New Roman" panose="02020603050405020304" pitchFamily="18" charset="0"/>
                  <a:cs typeface="Times New Roman" panose="02020603050405020304" pitchFamily="18" charset="0"/>
                </a:endParaRPr>
              </a:p>
              <a:p>
                <a:pPr marL="457200" lvl="0" indent="-457200">
                  <a:buFont typeface="+mj-lt"/>
                  <a:buAutoNum type="arabicPeriod"/>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 1 only     </a:t>
                </a:r>
                <a:r>
                  <a:rPr lang="en-US" sz="2400" dirty="0">
                    <a:solidFill>
                      <a:srgbClr val="FF0000"/>
                    </a:solidFill>
                    <a:latin typeface="Times New Roman" panose="02020603050405020304" pitchFamily="18" charset="0"/>
                    <a:cs typeface="Times New Roman" panose="02020603050405020304" pitchFamily="18" charset="0"/>
                  </a:rPr>
                  <a:t>B. 1 and 2 only    </a:t>
                </a:r>
                <a:r>
                  <a:rPr lang="en-US" sz="2400" dirty="0">
                    <a:latin typeface="Times New Roman" panose="02020603050405020304" pitchFamily="18" charset="0"/>
                    <a:cs typeface="Times New Roman" panose="02020603050405020304" pitchFamily="18" charset="0"/>
                  </a:rPr>
                  <a:t>C. 1 and 3 only    D. 2 and 3 only     </a:t>
                </a:r>
              </a:p>
              <a:p>
                <a:r>
                  <a:rPr lang="en-US" sz="2400" dirty="0">
                    <a:latin typeface="Times New Roman" panose="02020603050405020304" pitchFamily="18" charset="0"/>
                    <a:cs typeface="Times New Roman" panose="02020603050405020304" pitchFamily="18" charset="0"/>
                  </a:rPr>
                  <a:t>E. all of the above</a:t>
                </a:r>
              </a:p>
              <a:p>
                <a:endParaRPr lang="en-US" dirty="0"/>
              </a:p>
            </p:txBody>
          </p:sp>
        </mc:Choice>
        <mc:Fallback>
          <p:sp>
            <p:nvSpPr>
              <p:cNvPr id="2" name="TextBox 1"/>
              <p:cNvSpPr txBox="1">
                <a:spLocks noRot="1" noChangeAspect="1" noMove="1" noResize="1" noEditPoints="1" noAdjustHandles="1" noChangeArrowheads="1" noChangeShapeType="1" noTextEdit="1"/>
              </p:cNvSpPr>
              <p:nvPr/>
            </p:nvSpPr>
            <p:spPr>
              <a:xfrm>
                <a:off x="0" y="38100"/>
                <a:ext cx="9144000" cy="6453370"/>
              </a:xfrm>
              <a:prstGeom prst="rect">
                <a:avLst/>
              </a:prstGeom>
              <a:blipFill rotWithShape="1">
                <a:blip r:embed="rId2"/>
                <a:stretch>
                  <a:fillRect l="-1000" t="-755" r="-400"/>
                </a:stretch>
              </a:blipFill>
            </p:spPr>
            <p:txBody>
              <a:bodyPr/>
              <a:lstStyle/>
              <a:p>
                <a:r>
                  <a:rPr lang="en-US">
                    <a:noFill/>
                  </a:rPr>
                  <a:t> </a:t>
                </a:r>
              </a:p>
            </p:txBody>
          </p:sp>
        </mc:Fallback>
      </mc:AlternateContent>
    </p:spTree>
    <p:extLst>
      <p:ext uri="{BB962C8B-B14F-4D97-AF65-F5344CB8AC3E}">
        <p14:creationId xmlns:p14="http://schemas.microsoft.com/office/powerpoint/2010/main" val="1365260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0" y="0"/>
                <a:ext cx="9144000" cy="5716950"/>
              </a:xfrm>
              <a:prstGeom prst="rect">
                <a:avLst/>
              </a:prstGeom>
              <a:noFill/>
            </p:spPr>
            <p:txBody>
              <a:bodyPr wrap="square" rtlCol="0">
                <a:spAutoFit/>
              </a:bodyPr>
              <a:lstStyle/>
              <a:p>
                <a:pPr algn="ctr"/>
                <a:r>
                  <a:rPr lang="en-US" sz="2800" i="1" dirty="0" smtClean="0">
                    <a:latin typeface="Times New Roman" panose="02020603050405020304" pitchFamily="18" charset="0"/>
                    <a:cs typeface="Times New Roman" panose="02020603050405020304" pitchFamily="18" charset="0"/>
                  </a:rPr>
                  <a:t>Concept test 15.15</a:t>
                </a:r>
              </a:p>
              <a:p>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Suppose  </a:t>
                </a:r>
                <a14:m>
                  <m:oMath xmlns:m="http://schemas.openxmlformats.org/officeDocument/2006/math">
                    <m:sSub>
                      <m:sSubPr>
                        <m:ctrlPr>
                          <a:rPr lang="el-GR" sz="2800" i="1" smtClean="0">
                            <a:latin typeface="Cambria Math"/>
                            <a:ea typeface="Cambria Math"/>
                          </a:rPr>
                        </m:ctrlPr>
                      </m:sSubPr>
                      <m:e>
                        <m:r>
                          <m:rPr>
                            <m:sty m:val="p"/>
                          </m:rPr>
                          <a:rPr lang="el-GR" sz="2800" i="1">
                            <a:latin typeface="Cambria Math"/>
                            <a:ea typeface="Cambria Math"/>
                          </a:rPr>
                          <m:t>Ψ</m:t>
                        </m:r>
                      </m:e>
                      <m:sub>
                        <m:sSup>
                          <m:sSupPr>
                            <m:ctrlPr>
                              <a:rPr lang="el-GR" sz="2800" i="1" smtClean="0">
                                <a:latin typeface="Cambria Math"/>
                                <a:ea typeface="Cambria Math"/>
                              </a:rPr>
                            </m:ctrlPr>
                          </m:sSupPr>
                          <m:e>
                            <m:r>
                              <a:rPr lang="en-US" sz="2800" b="0" i="1" smtClean="0">
                                <a:latin typeface="Cambria Math"/>
                                <a:ea typeface="Cambria Math"/>
                              </a:rPr>
                              <m:t>𝑥</m:t>
                            </m:r>
                          </m:e>
                          <m:sup>
                            <m:r>
                              <a:rPr lang="en-US" sz="2800" b="0" i="1" smtClean="0">
                                <a:latin typeface="Cambria Math"/>
                                <a:ea typeface="Cambria Math"/>
                              </a:rPr>
                              <m:t>′</m:t>
                            </m:r>
                          </m:sup>
                        </m:sSup>
                      </m:sub>
                    </m:sSub>
                    <m:r>
                      <a:rPr lang="el-GR" sz="2800" i="1" smtClean="0">
                        <a:latin typeface="Cambria Math"/>
                        <a:ea typeface="Cambria Math"/>
                      </a:rPr>
                      <m:t> </m:t>
                    </m:r>
                    <m:r>
                      <a:rPr lang="en-US" sz="2800" b="0" i="1" smtClean="0">
                        <a:latin typeface="Cambria Math"/>
                        <a:ea typeface="Cambria Math"/>
                      </a:rPr>
                      <m:t>(</m:t>
                    </m:r>
                    <m:r>
                      <a:rPr lang="en-US" sz="2800" b="0" i="1" smtClean="0">
                        <a:latin typeface="Cambria Math"/>
                        <a:ea typeface="Cambria Math"/>
                      </a:rPr>
                      <m:t>𝑥</m:t>
                    </m:r>
                    <m:r>
                      <a:rPr lang="en-US" sz="2800" b="0" i="1" smtClean="0">
                        <a:latin typeface="Cambria Math"/>
                        <a:ea typeface="Cambria Math"/>
                      </a:rPr>
                      <m:t>)</m:t>
                    </m:r>
                  </m:oMath>
                </a14:m>
                <a:r>
                  <a:rPr lang="en-US" sz="2800" dirty="0" smtClean="0">
                    <a:latin typeface="Times New Roman" panose="02020603050405020304" pitchFamily="18" charset="0"/>
                    <a:cs typeface="Times New Roman" panose="02020603050405020304" pitchFamily="18" charset="0"/>
                  </a:rPr>
                  <a:t> is an eigenfunction of the position operator </a:t>
                </a:r>
                <a14:m>
                  <m:oMath xmlns:m="http://schemas.openxmlformats.org/officeDocument/2006/math">
                    <m:acc>
                      <m:accPr>
                        <m:chr m:val="̂"/>
                        <m:ctrlPr>
                          <a:rPr lang="en-US" sz="2800" i="1" dirty="0" smtClean="0">
                            <a:latin typeface="Cambria Math"/>
                          </a:rPr>
                        </m:ctrlPr>
                      </m:accPr>
                      <m:e>
                        <m:r>
                          <a:rPr lang="en-US" sz="2800" b="0" i="1" dirty="0" smtClean="0">
                            <a:latin typeface="Cambria Math"/>
                          </a:rPr>
                          <m:t>𝑥</m:t>
                        </m:r>
                      </m:e>
                    </m:acc>
                  </m:oMath>
                </a14:m>
                <a:r>
                  <a:rPr lang="en-US" sz="2800" dirty="0" smtClean="0">
                    <a:latin typeface="Times New Roman" panose="02020603050405020304" pitchFamily="18" charset="0"/>
                    <a:cs typeface="Times New Roman" panose="02020603050405020304" pitchFamily="18" charset="0"/>
                  </a:rPr>
                  <a:t> with eigenvalue </a:t>
                </a:r>
                <a14:m>
                  <m:oMath xmlns:m="http://schemas.openxmlformats.org/officeDocument/2006/math">
                    <m:sSup>
                      <m:sSupPr>
                        <m:ctrlPr>
                          <a:rPr lang="en-US" sz="2800" i="1" smtClean="0">
                            <a:latin typeface="Cambria Math"/>
                          </a:rPr>
                        </m:ctrlPr>
                      </m:sSupPr>
                      <m:e>
                        <m:r>
                          <a:rPr lang="en-US" sz="2800" b="0" i="1" smtClean="0">
                            <a:latin typeface="Cambria Math"/>
                          </a:rPr>
                          <m:t>𝑥</m:t>
                        </m:r>
                      </m:e>
                      <m:sup>
                        <m:r>
                          <a:rPr lang="en-US" sz="2800" b="0" i="1" smtClean="0">
                            <a:latin typeface="Cambria Math"/>
                          </a:rPr>
                          <m:t>′</m:t>
                        </m:r>
                      </m:sup>
                    </m:sSup>
                  </m:oMath>
                </a14:m>
                <a:r>
                  <a:rPr lang="en-US" sz="2800" dirty="0" smtClean="0">
                    <a:latin typeface="Times New Roman" panose="02020603050405020304" pitchFamily="18" charset="0"/>
                    <a:cs typeface="Times New Roman" panose="02020603050405020304" pitchFamily="18" charset="0"/>
                  </a:rPr>
                  <a:t>.  Choose all of the following statements that are correct.</a:t>
                </a:r>
              </a:p>
              <a:p>
                <a:endParaRPr lang="en-US" sz="28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2800" dirty="0" smtClean="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800" i="1" smtClean="0">
                            <a:latin typeface="Cambria Math"/>
                          </a:rPr>
                        </m:ctrlPr>
                      </m:accPr>
                      <m:e>
                        <m:r>
                          <a:rPr lang="en-US" sz="2800" b="0" i="1" smtClean="0">
                            <a:latin typeface="Cambria Math"/>
                          </a:rPr>
                          <m:t>𝑥</m:t>
                        </m:r>
                      </m:e>
                    </m:acc>
                    <m:sSub>
                      <m:sSubPr>
                        <m:ctrlPr>
                          <a:rPr lang="el-GR" sz="2800" i="1">
                            <a:latin typeface="Cambria Math"/>
                            <a:ea typeface="Cambria Math"/>
                          </a:rPr>
                        </m:ctrlPr>
                      </m:sSubPr>
                      <m:e>
                        <m:r>
                          <m:rPr>
                            <m:sty m:val="p"/>
                          </m:rPr>
                          <a:rPr lang="el-GR" sz="2800" i="1">
                            <a:latin typeface="Cambria Math"/>
                            <a:ea typeface="Cambria Math"/>
                          </a:rPr>
                          <m:t>Ψ</m:t>
                        </m:r>
                      </m:e>
                      <m:sub>
                        <m:sSup>
                          <m:sSupPr>
                            <m:ctrlPr>
                              <a:rPr lang="el-GR" sz="2800" i="1">
                                <a:latin typeface="Cambria Math"/>
                                <a:ea typeface="Cambria Math"/>
                              </a:rPr>
                            </m:ctrlPr>
                          </m:sSupPr>
                          <m:e>
                            <m:r>
                              <a:rPr lang="en-US" sz="2800" i="1">
                                <a:latin typeface="Cambria Math"/>
                                <a:ea typeface="Cambria Math"/>
                              </a:rPr>
                              <m:t>𝑥</m:t>
                            </m:r>
                          </m:e>
                          <m:sup>
                            <m:r>
                              <a:rPr lang="en-US" sz="2800" i="1">
                                <a:latin typeface="Cambria Math"/>
                                <a:ea typeface="Cambria Math"/>
                              </a:rPr>
                              <m:t>′</m:t>
                            </m:r>
                          </m:sup>
                        </m:sSup>
                      </m:sub>
                    </m:sSub>
                    <m:d>
                      <m:dPr>
                        <m:ctrlPr>
                          <a:rPr lang="en-US" sz="2800" b="0" i="1" smtClean="0">
                            <a:latin typeface="Cambria Math"/>
                            <a:ea typeface="Cambria Math"/>
                          </a:rPr>
                        </m:ctrlPr>
                      </m:dPr>
                      <m:e>
                        <m:r>
                          <a:rPr lang="en-US" sz="2800" b="0" i="1" smtClean="0">
                            <a:latin typeface="Cambria Math"/>
                            <a:ea typeface="Cambria Math"/>
                          </a:rPr>
                          <m:t>𝑥</m:t>
                        </m:r>
                      </m:e>
                    </m:d>
                    <m:r>
                      <a:rPr lang="en-US" sz="2800" b="0" i="1" smtClean="0">
                        <a:latin typeface="Cambria Math"/>
                        <a:ea typeface="Cambria Math"/>
                      </a:rPr>
                      <m:t>=</m:t>
                    </m:r>
                    <m:sSup>
                      <m:sSupPr>
                        <m:ctrlPr>
                          <a:rPr lang="en-US" sz="2800" b="0" i="1" smtClean="0">
                            <a:latin typeface="Cambria Math"/>
                            <a:ea typeface="Cambria Math"/>
                          </a:rPr>
                        </m:ctrlPr>
                      </m:sSupPr>
                      <m:e>
                        <m:r>
                          <a:rPr lang="en-US" sz="2800" b="0" i="1" smtClean="0">
                            <a:latin typeface="Cambria Math"/>
                            <a:ea typeface="Cambria Math"/>
                          </a:rPr>
                          <m:t>𝑥</m:t>
                        </m:r>
                      </m:e>
                      <m:sup>
                        <m:r>
                          <a:rPr lang="en-US" sz="2800" b="0" i="1" smtClean="0">
                            <a:latin typeface="Cambria Math"/>
                            <a:ea typeface="Cambria Math"/>
                          </a:rPr>
                          <m:t>′</m:t>
                        </m:r>
                      </m:sup>
                    </m:sSup>
                    <m:sSub>
                      <m:sSubPr>
                        <m:ctrlPr>
                          <a:rPr lang="el-GR" sz="2800" i="1">
                            <a:latin typeface="Cambria Math"/>
                            <a:ea typeface="Cambria Math"/>
                          </a:rPr>
                        </m:ctrlPr>
                      </m:sSubPr>
                      <m:e>
                        <m:r>
                          <m:rPr>
                            <m:sty m:val="p"/>
                          </m:rPr>
                          <a:rPr lang="el-GR" sz="2800" i="1">
                            <a:latin typeface="Cambria Math"/>
                            <a:ea typeface="Cambria Math"/>
                          </a:rPr>
                          <m:t>Ψ</m:t>
                        </m:r>
                      </m:e>
                      <m:sub>
                        <m:sSup>
                          <m:sSupPr>
                            <m:ctrlPr>
                              <a:rPr lang="el-GR" sz="2800" i="1">
                                <a:latin typeface="Cambria Math"/>
                                <a:ea typeface="Cambria Math"/>
                              </a:rPr>
                            </m:ctrlPr>
                          </m:sSupPr>
                          <m:e>
                            <m:r>
                              <a:rPr lang="en-US" sz="2800" i="1">
                                <a:latin typeface="Cambria Math"/>
                                <a:ea typeface="Cambria Math"/>
                              </a:rPr>
                              <m:t>𝑥</m:t>
                            </m:r>
                          </m:e>
                          <m:sup>
                            <m:r>
                              <a:rPr lang="en-US" sz="2800" i="1">
                                <a:latin typeface="Cambria Math"/>
                                <a:ea typeface="Cambria Math"/>
                              </a:rPr>
                              <m:t>′</m:t>
                            </m:r>
                          </m:sup>
                        </m:sSup>
                      </m:sub>
                    </m:sSub>
                    <m:r>
                      <a:rPr lang="en-US" sz="2800" b="0" i="1" smtClean="0">
                        <a:latin typeface="Cambria Math"/>
                        <a:ea typeface="Cambria Math"/>
                      </a:rPr>
                      <m:t>(</m:t>
                    </m:r>
                    <m:r>
                      <a:rPr lang="en-US" sz="2800" b="0" i="1" smtClean="0">
                        <a:latin typeface="Cambria Math"/>
                        <a:ea typeface="Cambria Math"/>
                      </a:rPr>
                      <m:t>𝑥</m:t>
                    </m:r>
                    <m:r>
                      <a:rPr lang="en-US" sz="2800" b="0" i="1" smtClean="0">
                        <a:latin typeface="Cambria Math"/>
                        <a:ea typeface="Cambria Math"/>
                      </a:rPr>
                      <m:t>)</m:t>
                    </m:r>
                  </m:oMath>
                </a14:m>
                <a:endParaRPr lang="en-US" sz="2800" dirty="0" smtClean="0">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2800" dirty="0" smtClean="0">
                    <a:latin typeface="Times New Roman" panose="02020603050405020304" pitchFamily="18" charset="0"/>
                    <a:ea typeface="Cambria Math"/>
                    <a:cs typeface="Times New Roman" panose="02020603050405020304" pitchFamily="18" charset="0"/>
                  </a:rPr>
                  <a:t> </a:t>
                </a:r>
                <a14:m>
                  <m:oMath xmlns:m="http://schemas.openxmlformats.org/officeDocument/2006/math">
                    <m:sSub>
                      <m:sSubPr>
                        <m:ctrlPr>
                          <a:rPr lang="el-GR" sz="2800" i="1">
                            <a:latin typeface="Cambria Math"/>
                            <a:ea typeface="Cambria Math"/>
                          </a:rPr>
                        </m:ctrlPr>
                      </m:sSubPr>
                      <m:e>
                        <m:r>
                          <m:rPr>
                            <m:sty m:val="p"/>
                          </m:rPr>
                          <a:rPr lang="el-GR" sz="2800" i="1">
                            <a:latin typeface="Cambria Math"/>
                            <a:ea typeface="Cambria Math"/>
                          </a:rPr>
                          <m:t>Ψ</m:t>
                        </m:r>
                      </m:e>
                      <m:sub>
                        <m:sSup>
                          <m:sSupPr>
                            <m:ctrlPr>
                              <a:rPr lang="el-GR" sz="2800" i="1">
                                <a:latin typeface="Cambria Math"/>
                                <a:ea typeface="Cambria Math"/>
                              </a:rPr>
                            </m:ctrlPr>
                          </m:sSupPr>
                          <m:e>
                            <m:r>
                              <a:rPr lang="en-US" sz="2800" i="1">
                                <a:latin typeface="Cambria Math"/>
                                <a:ea typeface="Cambria Math"/>
                              </a:rPr>
                              <m:t>𝑥</m:t>
                            </m:r>
                          </m:e>
                          <m:sup>
                            <m:r>
                              <a:rPr lang="en-US" sz="2800" i="1">
                                <a:latin typeface="Cambria Math"/>
                                <a:ea typeface="Cambria Math"/>
                              </a:rPr>
                              <m:t>′</m:t>
                            </m:r>
                          </m:sup>
                        </m:sSup>
                      </m:sub>
                    </m:sSub>
                    <m:r>
                      <a:rPr lang="en-US" sz="2800" i="1">
                        <a:latin typeface="Cambria Math"/>
                        <a:ea typeface="Cambria Math"/>
                      </a:rPr>
                      <m:t> </m:t>
                    </m:r>
                    <m:d>
                      <m:dPr>
                        <m:ctrlPr>
                          <a:rPr lang="en-US" sz="2800" b="0" i="1" smtClean="0">
                            <a:latin typeface="Cambria Math"/>
                            <a:ea typeface="Cambria Math"/>
                          </a:rPr>
                        </m:ctrlPr>
                      </m:dPr>
                      <m:e>
                        <m:r>
                          <a:rPr lang="en-US" sz="2800" b="0" i="1" smtClean="0">
                            <a:latin typeface="Cambria Math"/>
                            <a:ea typeface="Cambria Math"/>
                          </a:rPr>
                          <m:t>𝑥</m:t>
                        </m:r>
                      </m:e>
                    </m:d>
                    <m:r>
                      <a:rPr lang="en-US" sz="2800" b="0" i="1" smtClean="0">
                        <a:latin typeface="Cambria Math"/>
                        <a:ea typeface="Cambria Math"/>
                      </a:rPr>
                      <m:t>=</m:t>
                    </m:r>
                    <m:r>
                      <a:rPr lang="en-US" sz="2800" b="0" i="1" smtClean="0">
                        <a:latin typeface="Cambria Math"/>
                        <a:ea typeface="Cambria Math"/>
                      </a:rPr>
                      <m:t>𝛿</m:t>
                    </m:r>
                    <m:d>
                      <m:dPr>
                        <m:ctrlPr>
                          <a:rPr lang="en-US" sz="2800" b="0" i="1" smtClean="0">
                            <a:latin typeface="Cambria Math"/>
                            <a:ea typeface="Cambria Math"/>
                          </a:rPr>
                        </m:ctrlPr>
                      </m:dPr>
                      <m:e>
                        <m:r>
                          <a:rPr lang="en-US" sz="2800" b="0" i="1" smtClean="0">
                            <a:latin typeface="Cambria Math"/>
                            <a:ea typeface="Cambria Math"/>
                          </a:rPr>
                          <m:t>𝑥</m:t>
                        </m:r>
                        <m:r>
                          <a:rPr lang="en-US" sz="2800" b="0" i="1" smtClean="0">
                            <a:latin typeface="Cambria Math"/>
                            <a:ea typeface="Cambria Math"/>
                          </a:rPr>
                          <m:t>−</m:t>
                        </m:r>
                        <m:sSup>
                          <m:sSupPr>
                            <m:ctrlPr>
                              <a:rPr lang="en-US" sz="2800" b="0" i="1" smtClean="0">
                                <a:latin typeface="Cambria Math"/>
                                <a:ea typeface="Cambria Math"/>
                              </a:rPr>
                            </m:ctrlPr>
                          </m:sSupPr>
                          <m:e>
                            <m:r>
                              <a:rPr lang="en-US" sz="2800" b="0" i="1" smtClean="0">
                                <a:latin typeface="Cambria Math"/>
                                <a:ea typeface="Cambria Math"/>
                              </a:rPr>
                              <m:t>𝑥</m:t>
                            </m:r>
                          </m:e>
                          <m:sup>
                            <m:r>
                              <a:rPr lang="en-US" sz="2800" b="0" i="1" smtClean="0">
                                <a:latin typeface="Cambria Math"/>
                                <a:ea typeface="Cambria Math"/>
                              </a:rPr>
                              <m:t>′</m:t>
                            </m:r>
                          </m:sup>
                        </m:sSup>
                      </m:e>
                    </m:d>
                  </m:oMath>
                </a14:m>
                <a:endParaRPr lang="en-US" sz="2800" b="0" dirty="0" smtClean="0">
                  <a:latin typeface="Times New Roman" panose="02020603050405020304" pitchFamily="18" charset="0"/>
                  <a:ea typeface="Cambria Math"/>
                  <a:cs typeface="Times New Roman" panose="02020603050405020304" pitchFamily="18" charset="0"/>
                </a:endParaRPr>
              </a:p>
              <a:p>
                <a:pPr marL="342900" indent="-342900">
                  <a:buFont typeface="+mj-lt"/>
                  <a:buAutoNum type="arabicPeriod"/>
                </a:pPr>
                <a:r>
                  <a:rPr lang="en-US" sz="2800" dirty="0" smtClean="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800" i="1" smtClean="0">
                            <a:latin typeface="Cambria Math"/>
                          </a:rPr>
                        </m:ctrlPr>
                      </m:accPr>
                      <m:e>
                        <m:r>
                          <a:rPr lang="en-US" sz="2800" b="0" i="1" smtClean="0">
                            <a:latin typeface="Cambria Math"/>
                          </a:rPr>
                          <m:t>𝐻</m:t>
                        </m:r>
                      </m:e>
                    </m:acc>
                    <m:sSub>
                      <m:sSubPr>
                        <m:ctrlPr>
                          <a:rPr lang="el-GR" sz="2800" i="1">
                            <a:latin typeface="Cambria Math"/>
                            <a:ea typeface="Cambria Math"/>
                          </a:rPr>
                        </m:ctrlPr>
                      </m:sSubPr>
                      <m:e>
                        <m:r>
                          <m:rPr>
                            <m:sty m:val="p"/>
                          </m:rPr>
                          <a:rPr lang="el-GR" sz="2800" i="1">
                            <a:latin typeface="Cambria Math"/>
                            <a:ea typeface="Cambria Math"/>
                          </a:rPr>
                          <m:t>Ψ</m:t>
                        </m:r>
                      </m:e>
                      <m:sub>
                        <m:sSup>
                          <m:sSupPr>
                            <m:ctrlPr>
                              <a:rPr lang="el-GR" sz="2800" i="1">
                                <a:latin typeface="Cambria Math"/>
                                <a:ea typeface="Cambria Math"/>
                              </a:rPr>
                            </m:ctrlPr>
                          </m:sSupPr>
                          <m:e>
                            <m:r>
                              <a:rPr lang="en-US" sz="2800" i="1">
                                <a:latin typeface="Cambria Math"/>
                                <a:ea typeface="Cambria Math"/>
                              </a:rPr>
                              <m:t>𝑥</m:t>
                            </m:r>
                          </m:e>
                          <m:sup>
                            <m:r>
                              <a:rPr lang="en-US" sz="2800" i="1">
                                <a:latin typeface="Cambria Math"/>
                                <a:ea typeface="Cambria Math"/>
                              </a:rPr>
                              <m:t>′</m:t>
                            </m:r>
                          </m:sup>
                        </m:sSup>
                      </m:sub>
                    </m:sSub>
                    <m:d>
                      <m:dPr>
                        <m:ctrlPr>
                          <a:rPr lang="en-US" sz="2800" b="0" i="1" smtClean="0">
                            <a:latin typeface="Cambria Math"/>
                            <a:ea typeface="Cambria Math"/>
                          </a:rPr>
                        </m:ctrlPr>
                      </m:dPr>
                      <m:e>
                        <m:r>
                          <a:rPr lang="en-US" sz="2800" b="0" i="1" smtClean="0">
                            <a:latin typeface="Cambria Math"/>
                            <a:ea typeface="Cambria Math"/>
                          </a:rPr>
                          <m:t>𝑥</m:t>
                        </m:r>
                      </m:e>
                    </m:d>
                    <m:r>
                      <a:rPr lang="en-US" sz="2800" b="0" i="1" smtClean="0">
                        <a:latin typeface="Cambria Math"/>
                        <a:ea typeface="Cambria Math"/>
                      </a:rPr>
                      <m:t>=</m:t>
                    </m:r>
                    <m:r>
                      <a:rPr lang="en-US" sz="2800" b="0" i="1" smtClean="0">
                        <a:latin typeface="Cambria Math"/>
                        <a:ea typeface="Cambria Math"/>
                      </a:rPr>
                      <m:t>𝐸</m:t>
                    </m:r>
                    <m:sSub>
                      <m:sSubPr>
                        <m:ctrlPr>
                          <a:rPr lang="el-GR" sz="2800" i="1">
                            <a:latin typeface="Cambria Math"/>
                            <a:ea typeface="Cambria Math"/>
                          </a:rPr>
                        </m:ctrlPr>
                      </m:sSubPr>
                      <m:e>
                        <m:r>
                          <m:rPr>
                            <m:sty m:val="p"/>
                          </m:rPr>
                          <a:rPr lang="el-GR" sz="2800" i="1">
                            <a:latin typeface="Cambria Math"/>
                            <a:ea typeface="Cambria Math"/>
                          </a:rPr>
                          <m:t>Ψ</m:t>
                        </m:r>
                      </m:e>
                      <m:sub>
                        <m:sSup>
                          <m:sSupPr>
                            <m:ctrlPr>
                              <a:rPr lang="el-GR" sz="2800" i="1">
                                <a:latin typeface="Cambria Math"/>
                                <a:ea typeface="Cambria Math"/>
                              </a:rPr>
                            </m:ctrlPr>
                          </m:sSupPr>
                          <m:e>
                            <m:r>
                              <a:rPr lang="en-US" sz="2800" i="1">
                                <a:latin typeface="Cambria Math"/>
                                <a:ea typeface="Cambria Math"/>
                              </a:rPr>
                              <m:t>𝑥</m:t>
                            </m:r>
                          </m:e>
                          <m:sup>
                            <m:r>
                              <a:rPr lang="en-US" sz="2800" i="1">
                                <a:latin typeface="Cambria Math"/>
                                <a:ea typeface="Cambria Math"/>
                              </a:rPr>
                              <m:t>′</m:t>
                            </m:r>
                          </m:sup>
                        </m:sSup>
                      </m:sub>
                    </m:sSub>
                    <m:r>
                      <a:rPr lang="en-US" sz="2800" b="0" i="1" smtClean="0">
                        <a:latin typeface="Cambria Math"/>
                        <a:ea typeface="Cambria Math"/>
                      </a:rPr>
                      <m:t>(</m:t>
                    </m:r>
                    <m:r>
                      <a:rPr lang="en-US" sz="2800" b="0" i="1" smtClean="0">
                        <a:latin typeface="Cambria Math"/>
                        <a:ea typeface="Cambria Math"/>
                      </a:rPr>
                      <m:t>𝑥</m:t>
                    </m:r>
                    <m:r>
                      <a:rPr lang="en-US" sz="2800" b="0" i="1" smtClean="0">
                        <a:latin typeface="Cambria Math"/>
                        <a:ea typeface="Cambria Math"/>
                      </a:rPr>
                      <m:t>)</m:t>
                    </m:r>
                  </m:oMath>
                </a14:m>
                <a:endParaRPr lang="en-US" sz="2800" dirty="0" smtClean="0">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2800" dirty="0" smtClean="0">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800" i="1">
                            <a:latin typeface="Cambria Math"/>
                          </a:rPr>
                        </m:ctrlPr>
                      </m:accPr>
                      <m:e>
                        <m:r>
                          <a:rPr lang="en-US" sz="2800" i="1">
                            <a:latin typeface="Cambria Math"/>
                          </a:rPr>
                          <m:t>𝐻</m:t>
                        </m:r>
                      </m:e>
                    </m:acc>
                    <m:sSub>
                      <m:sSubPr>
                        <m:ctrlPr>
                          <a:rPr lang="el-GR" sz="2800" i="1">
                            <a:latin typeface="Cambria Math"/>
                            <a:ea typeface="Cambria Math"/>
                          </a:rPr>
                        </m:ctrlPr>
                      </m:sSubPr>
                      <m:e>
                        <m:r>
                          <m:rPr>
                            <m:sty m:val="p"/>
                          </m:rPr>
                          <a:rPr lang="el-GR" sz="2800" i="1">
                            <a:latin typeface="Cambria Math"/>
                            <a:ea typeface="Cambria Math"/>
                          </a:rPr>
                          <m:t>Ψ</m:t>
                        </m:r>
                      </m:e>
                      <m:sub>
                        <m:sSup>
                          <m:sSupPr>
                            <m:ctrlPr>
                              <a:rPr lang="el-GR" sz="2800" i="1">
                                <a:latin typeface="Cambria Math"/>
                                <a:ea typeface="Cambria Math"/>
                              </a:rPr>
                            </m:ctrlPr>
                          </m:sSupPr>
                          <m:e>
                            <m:r>
                              <a:rPr lang="en-US" sz="2800" i="1">
                                <a:latin typeface="Cambria Math"/>
                                <a:ea typeface="Cambria Math"/>
                              </a:rPr>
                              <m:t>𝑥</m:t>
                            </m:r>
                          </m:e>
                          <m:sup>
                            <m:r>
                              <a:rPr lang="en-US" sz="2800" i="1">
                                <a:latin typeface="Cambria Math"/>
                                <a:ea typeface="Cambria Math"/>
                              </a:rPr>
                              <m:t>′</m:t>
                            </m:r>
                          </m:sup>
                        </m:sSup>
                      </m:sub>
                    </m:sSub>
                    <m:d>
                      <m:dPr>
                        <m:ctrlPr>
                          <a:rPr lang="en-US" sz="2800" i="1">
                            <a:latin typeface="Cambria Math"/>
                            <a:ea typeface="Cambria Math"/>
                          </a:rPr>
                        </m:ctrlPr>
                      </m:dPr>
                      <m:e>
                        <m:r>
                          <a:rPr lang="en-US" sz="2800" i="1">
                            <a:latin typeface="Cambria Math"/>
                            <a:ea typeface="Cambria Math"/>
                          </a:rPr>
                          <m:t>𝑥</m:t>
                        </m:r>
                      </m:e>
                    </m:d>
                    <m:r>
                      <a:rPr lang="en-US" sz="2800" i="1">
                        <a:latin typeface="Cambria Math"/>
                        <a:ea typeface="Cambria Math"/>
                      </a:rPr>
                      <m:t>=</m:t>
                    </m:r>
                    <m:r>
                      <a:rPr lang="en-US" sz="2800" b="0" i="1" smtClean="0">
                        <a:latin typeface="Cambria Math"/>
                        <a:ea typeface="Cambria Math"/>
                      </a:rPr>
                      <m:t>𝑥</m:t>
                    </m:r>
                    <m:r>
                      <a:rPr lang="en-US" sz="2800" b="0" i="1" smtClean="0">
                        <a:latin typeface="Cambria Math"/>
                        <a:ea typeface="Cambria Math"/>
                      </a:rPr>
                      <m:t>′</m:t>
                    </m:r>
                    <m:sSub>
                      <m:sSubPr>
                        <m:ctrlPr>
                          <a:rPr lang="el-GR" sz="2800" i="1">
                            <a:latin typeface="Cambria Math"/>
                            <a:ea typeface="Cambria Math"/>
                          </a:rPr>
                        </m:ctrlPr>
                      </m:sSubPr>
                      <m:e>
                        <m:r>
                          <m:rPr>
                            <m:sty m:val="p"/>
                          </m:rPr>
                          <a:rPr lang="el-GR" sz="2800" i="1">
                            <a:latin typeface="Cambria Math"/>
                            <a:ea typeface="Cambria Math"/>
                          </a:rPr>
                          <m:t>Ψ</m:t>
                        </m:r>
                      </m:e>
                      <m:sub>
                        <m:sSup>
                          <m:sSupPr>
                            <m:ctrlPr>
                              <a:rPr lang="el-GR" sz="2800" i="1">
                                <a:latin typeface="Cambria Math"/>
                                <a:ea typeface="Cambria Math"/>
                              </a:rPr>
                            </m:ctrlPr>
                          </m:sSupPr>
                          <m:e>
                            <m:r>
                              <a:rPr lang="en-US" sz="2800" i="1">
                                <a:latin typeface="Cambria Math"/>
                                <a:ea typeface="Cambria Math"/>
                              </a:rPr>
                              <m:t>𝑥</m:t>
                            </m:r>
                          </m:e>
                          <m:sup>
                            <m:r>
                              <a:rPr lang="en-US" sz="2800" i="1">
                                <a:latin typeface="Cambria Math"/>
                                <a:ea typeface="Cambria Math"/>
                              </a:rPr>
                              <m:t>′</m:t>
                            </m:r>
                          </m:sup>
                        </m:sSup>
                      </m:sub>
                    </m:sSub>
                    <m:r>
                      <a:rPr lang="en-US" sz="2800" i="1">
                        <a:latin typeface="Cambria Math"/>
                        <a:ea typeface="Cambria Math"/>
                      </a:rPr>
                      <m:t>(</m:t>
                    </m:r>
                    <m:r>
                      <a:rPr lang="en-US" sz="2800" i="1">
                        <a:latin typeface="Cambria Math"/>
                        <a:ea typeface="Cambria Math"/>
                      </a:rPr>
                      <m:t>𝑥</m:t>
                    </m:r>
                    <m:r>
                      <a:rPr lang="en-US" sz="2800" i="1">
                        <a:latin typeface="Cambria Math"/>
                        <a:ea typeface="Cambria Math"/>
                      </a:rPr>
                      <m:t>)</m:t>
                    </m:r>
                  </m:oMath>
                </a14:m>
                <a:endParaRPr lang="en-US" sz="2800" dirty="0" smtClean="0">
                  <a:latin typeface="Times New Roman" panose="02020603050405020304" pitchFamily="18" charset="0"/>
                  <a:cs typeface="Times New Roman" panose="02020603050405020304" pitchFamily="18" charset="0"/>
                </a:endParaRPr>
              </a:p>
              <a:p>
                <a:pPr marL="342900" indent="-342900">
                  <a:buFont typeface="+mj-lt"/>
                  <a:buAutoNum type="arabicPeriod"/>
                </a:pPr>
                <a:endParaRPr lang="en-US" sz="2800" dirty="0">
                  <a:latin typeface="Times New Roman" panose="02020603050405020304" pitchFamily="18" charset="0"/>
                  <a:cs typeface="Times New Roman" panose="02020603050405020304" pitchFamily="18" charset="0"/>
                </a:endParaRPr>
              </a:p>
              <a:p>
                <a:pPr marL="514350" indent="-514350">
                  <a:buAutoNum type="alphaUcPeriod"/>
                </a:pPr>
                <a:r>
                  <a:rPr lang="en-US" sz="2800" dirty="0" smtClean="0">
                    <a:latin typeface="Times New Roman" panose="02020603050405020304" pitchFamily="18" charset="0"/>
                    <a:cs typeface="Times New Roman" panose="02020603050405020304" pitchFamily="18" charset="0"/>
                  </a:rPr>
                  <a:t>1 only  B.  3 only   C.  4 only    </a:t>
                </a:r>
                <a:r>
                  <a:rPr lang="en-US" sz="2800" dirty="0" smtClean="0">
                    <a:solidFill>
                      <a:srgbClr val="FF0000"/>
                    </a:solidFill>
                    <a:latin typeface="Times New Roman" panose="02020603050405020304" pitchFamily="18" charset="0"/>
                    <a:cs typeface="Times New Roman" panose="02020603050405020304" pitchFamily="18" charset="0"/>
                  </a:rPr>
                  <a:t>D.  </a:t>
                </a:r>
                <a:r>
                  <a:rPr lang="en-US" sz="2800" dirty="0">
                    <a:solidFill>
                      <a:srgbClr val="FF0000"/>
                    </a:solidFill>
                    <a:latin typeface="Times New Roman" panose="02020603050405020304" pitchFamily="18" charset="0"/>
                    <a:cs typeface="Times New Roman" panose="02020603050405020304" pitchFamily="18" charset="0"/>
                  </a:rPr>
                  <a:t>1 and 2 only </a:t>
                </a:r>
                <a:endParaRPr lang="en-US" sz="2800" dirty="0" smtClean="0">
                  <a:solidFill>
                    <a:srgbClr val="FF0000"/>
                  </a:solidFill>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E.  1, 2, and 4 only</a:t>
                </a:r>
                <a:endParaRPr lang="en-US" sz="2800" dirty="0">
                  <a:latin typeface="Times New Roman" panose="02020603050405020304" pitchFamily="18" charset="0"/>
                  <a:cs typeface="Times New Roman" panose="020206030504050203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0" y="0"/>
                <a:ext cx="9144000" cy="5716950"/>
              </a:xfrm>
              <a:prstGeom prst="rect">
                <a:avLst/>
              </a:prstGeom>
              <a:blipFill rotWithShape="1">
                <a:blip r:embed="rId2"/>
                <a:stretch>
                  <a:fillRect l="-1333" t="-1066" b="-2772"/>
                </a:stretch>
              </a:blipFill>
            </p:spPr>
            <p:txBody>
              <a:bodyPr/>
              <a:lstStyle/>
              <a:p>
                <a:r>
                  <a:rPr lang="en-US">
                    <a:noFill/>
                  </a:rPr>
                  <a:t> </a:t>
                </a:r>
              </a:p>
            </p:txBody>
          </p:sp>
        </mc:Fallback>
      </mc:AlternateContent>
    </p:spTree>
    <p:extLst>
      <p:ext uri="{BB962C8B-B14F-4D97-AF65-F5344CB8AC3E}">
        <p14:creationId xmlns:p14="http://schemas.microsoft.com/office/powerpoint/2010/main" val="2007090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693866"/>
          </a:xfrm>
          <a:prstGeom prst="rect">
            <a:avLst/>
          </a:prstGeom>
          <a:noFill/>
        </p:spPr>
        <p:txBody>
          <a:bodyPr wrap="square" rtlCol="0">
            <a:spAutoFit/>
          </a:bodyPr>
          <a:lstStyle/>
          <a:p>
            <a:pPr algn="ctr"/>
            <a:r>
              <a:rPr lang="en-US" sz="2800" i="1" dirty="0" smtClean="0">
                <a:latin typeface="Times New Roman" panose="02020603050405020304" pitchFamily="18" charset="0"/>
                <a:cs typeface="Times New Roman" panose="02020603050405020304" pitchFamily="18" charset="0"/>
              </a:rPr>
              <a:t>Concept test 15.16</a:t>
            </a:r>
          </a:p>
          <a:p>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Choose all of the following statements that are correct about an electron in an eigenstate of the position operator.</a:t>
            </a:r>
          </a:p>
          <a:p>
            <a:endParaRPr lang="en-US" sz="28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2800" dirty="0">
                <a:latin typeface="Times New Roman" panose="02020603050405020304" pitchFamily="18" charset="0"/>
                <a:cs typeface="Times New Roman" panose="02020603050405020304" pitchFamily="18" charset="0"/>
              </a:rPr>
              <a:t>The energy of the electron is well defined </a:t>
            </a:r>
            <a:r>
              <a:rPr lang="en-US" sz="2800" dirty="0" smtClean="0">
                <a:latin typeface="Times New Roman" panose="02020603050405020304" pitchFamily="18" charset="0"/>
                <a:cs typeface="Times New Roman" panose="02020603050405020304" pitchFamily="18" charset="0"/>
              </a:rPr>
              <a:t>in this state.</a:t>
            </a:r>
            <a:endParaRPr lang="en-US" sz="28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2800" dirty="0" smtClean="0">
                <a:latin typeface="Times New Roman" panose="02020603050405020304" pitchFamily="18" charset="0"/>
                <a:cs typeface="Times New Roman" panose="02020603050405020304" pitchFamily="18" charset="0"/>
              </a:rPr>
              <a:t>The momentum of the electron cannot be well defined in this state due to the uncertainty principle.</a:t>
            </a:r>
          </a:p>
          <a:p>
            <a:pPr marL="342900" indent="-342900">
              <a:buFont typeface="+mj-lt"/>
              <a:buAutoNum type="arabicPeriod"/>
            </a:pPr>
            <a:r>
              <a:rPr lang="en-US" sz="2800" dirty="0" smtClean="0">
                <a:latin typeface="Times New Roman" panose="02020603050405020304" pitchFamily="18" charset="0"/>
                <a:cs typeface="Times New Roman" panose="02020603050405020304" pitchFamily="18" charset="0"/>
              </a:rPr>
              <a:t>The measurement of position in this state will yield a definite value with 100% certainty.</a:t>
            </a:r>
          </a:p>
          <a:p>
            <a:endParaRPr lang="en-US" sz="2800" dirty="0">
              <a:latin typeface="Times New Roman" panose="02020603050405020304" pitchFamily="18" charset="0"/>
              <a:cs typeface="Times New Roman" panose="02020603050405020304" pitchFamily="18" charset="0"/>
            </a:endParaRPr>
          </a:p>
          <a:p>
            <a:pPr marL="514350" indent="-514350">
              <a:buAutoNum type="alphaUcPeriod"/>
            </a:pPr>
            <a:r>
              <a:rPr lang="en-US" sz="2800" dirty="0" smtClean="0">
                <a:latin typeface="Times New Roman" panose="02020603050405020304" pitchFamily="18" charset="0"/>
                <a:cs typeface="Times New Roman" panose="02020603050405020304" pitchFamily="18" charset="0"/>
              </a:rPr>
              <a:t>1 only  B.  1 and 2 only  C.  1 and 3 only  </a:t>
            </a:r>
            <a:r>
              <a:rPr lang="en-US" sz="2800" dirty="0" smtClean="0">
                <a:solidFill>
                  <a:srgbClr val="FF0000"/>
                </a:solidFill>
                <a:latin typeface="Times New Roman" panose="02020603050405020304" pitchFamily="18" charset="0"/>
                <a:cs typeface="Times New Roman" panose="02020603050405020304" pitchFamily="18" charset="0"/>
              </a:rPr>
              <a:t>D.  2 and 3 only  </a:t>
            </a:r>
          </a:p>
          <a:p>
            <a:r>
              <a:rPr lang="en-US" sz="2800" dirty="0" smtClean="0">
                <a:latin typeface="Times New Roman" panose="02020603050405020304" pitchFamily="18" charset="0"/>
                <a:cs typeface="Times New Roman" panose="02020603050405020304" pitchFamily="18" charset="0"/>
              </a:rPr>
              <a:t>E.  All of the above.</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3913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0" y="0"/>
                <a:ext cx="9144000" cy="7017306"/>
              </a:xfrm>
              <a:prstGeom prst="rect">
                <a:avLst/>
              </a:prstGeom>
              <a:noFill/>
            </p:spPr>
            <p:txBody>
              <a:bodyPr wrap="square" rtlCol="0">
                <a:spAutoFit/>
              </a:bodyPr>
              <a:lstStyle/>
              <a:p>
                <a:pPr algn="ctr"/>
                <a:r>
                  <a:rPr lang="en-US" sz="2400" i="1" dirty="0" smtClean="0">
                    <a:latin typeface="Times New Roman" panose="02020603050405020304" pitchFamily="18" charset="0"/>
                    <a:cs typeface="Times New Roman" panose="02020603050405020304" pitchFamily="18" charset="0"/>
                  </a:rPr>
                  <a:t>Concept Test 15.17</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particle is initially in the ground state of an infinite square well </a:t>
                </a:r>
                <a:r>
                  <a:rPr lang="en-US" sz="2400" dirty="0" smtClean="0">
                    <a:latin typeface="Times New Roman" panose="02020603050405020304" pitchFamily="18" charset="0"/>
                    <a:cs typeface="Times New Roman" panose="02020603050405020304" pitchFamily="18" charset="0"/>
                  </a:rPr>
                  <a:t>between </a:t>
                </a:r>
                <a14:m>
                  <m:oMath xmlns:m="http://schemas.openxmlformats.org/officeDocument/2006/math">
                    <m:r>
                      <a:rPr lang="en-US" sz="2400" b="0" i="1" smtClean="0">
                        <a:latin typeface="Cambria Math"/>
                        <a:cs typeface="Times New Roman" panose="02020603050405020304" pitchFamily="18" charset="0"/>
                      </a:rPr>
                      <m:t>0</m:t>
                    </m:r>
                    <m:r>
                      <a:rPr lang="en-US" sz="2400" b="0" i="1" smtClean="0">
                        <a:latin typeface="Cambria Math"/>
                        <a:ea typeface="Cambria Math"/>
                        <a:cs typeface="Times New Roman" panose="02020603050405020304" pitchFamily="18" charset="0"/>
                      </a:rPr>
                      <m:t>≤</m:t>
                    </m:r>
                    <m:r>
                      <a:rPr lang="en-US" sz="2400" b="0" i="1" smtClean="0">
                        <a:latin typeface="Cambria Math"/>
                        <a:ea typeface="Cambria Math"/>
                        <a:cs typeface="Times New Roman" panose="02020603050405020304" pitchFamily="18" charset="0"/>
                      </a:rPr>
                      <m:t>𝑥</m:t>
                    </m:r>
                    <m:r>
                      <a:rPr lang="en-US" sz="2400" b="0" i="1" smtClean="0">
                        <a:latin typeface="Cambria Math"/>
                        <a:ea typeface="Cambria Math"/>
                        <a:cs typeface="Times New Roman" panose="02020603050405020304" pitchFamily="18" charset="0"/>
                      </a:rPr>
                      <m:t>≤</m:t>
                    </m:r>
                    <m:r>
                      <a:rPr lang="en-US" sz="2400" b="0" i="1" smtClean="0">
                        <a:latin typeface="Cambria Math"/>
                        <a:ea typeface="Cambria Math"/>
                        <a:cs typeface="Times New Roman" panose="02020603050405020304" pitchFamily="18" charset="0"/>
                      </a:rPr>
                      <m:t>𝑎</m:t>
                    </m:r>
                  </m:oMath>
                </a14:m>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time </a:t>
                </a:r>
                <a:r>
                  <a:rPr lang="en-US" sz="2400" i="1" dirty="0">
                    <a:latin typeface="Times New Roman" panose="02020603050405020304" pitchFamily="18" charset="0"/>
                    <a:cs typeface="Times New Roman" panose="02020603050405020304" pitchFamily="18" charset="0"/>
                  </a:rPr>
                  <a:t>t=0</a:t>
                </a:r>
                <a:r>
                  <a:rPr lang="en-US" sz="2400" dirty="0">
                    <a:latin typeface="Times New Roman" panose="02020603050405020304" pitchFamily="18" charset="0"/>
                    <a:cs typeface="Times New Roman" panose="02020603050405020304" pitchFamily="18" charset="0"/>
                  </a:rPr>
                  <a:t>, the width of the well suddenly increases to </a:t>
                </a:r>
                <a14:m>
                  <m:oMath xmlns:m="http://schemas.openxmlformats.org/officeDocument/2006/math">
                    <m:r>
                      <a:rPr lang="en-US" sz="2400" i="1">
                        <a:latin typeface="Cambria Math"/>
                        <a:cs typeface="Times New Roman" panose="02020603050405020304" pitchFamily="18" charset="0"/>
                      </a:rPr>
                      <m:t>0</m:t>
                    </m:r>
                    <m:r>
                      <a:rPr lang="en-US" sz="2400" i="1">
                        <a:latin typeface="Cambria Math"/>
                        <a:ea typeface="Cambria Math"/>
                        <a:cs typeface="Times New Roman" panose="02020603050405020304" pitchFamily="18" charset="0"/>
                      </a:rPr>
                      <m:t>≤</m:t>
                    </m:r>
                    <m:r>
                      <a:rPr lang="en-US" sz="2400" i="1">
                        <a:latin typeface="Cambria Math"/>
                        <a:ea typeface="Cambria Math"/>
                        <a:cs typeface="Times New Roman" panose="02020603050405020304" pitchFamily="18" charset="0"/>
                      </a:rPr>
                      <m:t>𝑥</m:t>
                    </m:r>
                    <m:r>
                      <a:rPr lang="en-US" sz="2400" i="1">
                        <a:latin typeface="Cambria Math"/>
                        <a:ea typeface="Cambria Math"/>
                        <a:cs typeface="Times New Roman" panose="02020603050405020304" pitchFamily="18" charset="0"/>
                      </a:rPr>
                      <m:t>≤2</m:t>
                    </m:r>
                    <m:r>
                      <a:rPr lang="en-US" sz="2400" i="1">
                        <a:latin typeface="Cambria Math"/>
                        <a:ea typeface="Cambria Math"/>
                        <a:cs typeface="Times New Roman" panose="02020603050405020304" pitchFamily="18" charset="0"/>
                      </a:rPr>
                      <m:t>𝑎</m:t>
                    </m:r>
                  </m:oMath>
                </a14:m>
                <a:r>
                  <a:rPr lang="en-US" sz="2400" dirty="0">
                    <a:latin typeface="Times New Roman" panose="02020603050405020304" pitchFamily="18" charset="0"/>
                    <a:cs typeface="Times New Roman" panose="02020603050405020304" pitchFamily="18" charset="0"/>
                  </a:rPr>
                  <a:t> , so fast that the </a:t>
                </a:r>
                <a:r>
                  <a:rPr lang="en-US" sz="2400" dirty="0" err="1">
                    <a:latin typeface="Times New Roman" panose="02020603050405020304" pitchFamily="18" charset="0"/>
                    <a:cs typeface="Times New Roman" panose="02020603050405020304" pitchFamily="18" charset="0"/>
                  </a:rPr>
                  <a:t>wavefunction</a:t>
                </a:r>
                <a:r>
                  <a:rPr lang="en-US" sz="2400" dirty="0">
                    <a:latin typeface="Times New Roman" panose="02020603050405020304" pitchFamily="18" charset="0"/>
                    <a:cs typeface="Times New Roman" panose="02020603050405020304" pitchFamily="18" charset="0"/>
                  </a:rPr>
                  <a:t> does not have </a:t>
                </a:r>
                <a:r>
                  <a:rPr lang="en-US" sz="2400" dirty="0" smtClean="0">
                    <a:latin typeface="Times New Roman" panose="02020603050405020304" pitchFamily="18" charset="0"/>
                    <a:cs typeface="Times New Roman" panose="02020603050405020304" pitchFamily="18" charset="0"/>
                  </a:rPr>
                  <a:t>the time </a:t>
                </a:r>
                <a:r>
                  <a:rPr lang="en-US" sz="2400" dirty="0">
                    <a:latin typeface="Times New Roman" panose="02020603050405020304" pitchFamily="18" charset="0"/>
                    <a:cs typeface="Times New Roman" panose="02020603050405020304" pitchFamily="18" charset="0"/>
                  </a:rPr>
                  <a:t>to change. Which one of the following statements is correct</a:t>
                </a:r>
                <a:r>
                  <a:rPr lang="en-US"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pPr marL="457200" lvl="0" indent="-457200">
                  <a:buFont typeface="+mj-lt"/>
                  <a:buAutoNum type="alphaUcPeriod"/>
                </a:pPr>
                <a:r>
                  <a:rPr lang="en-US" sz="2400" dirty="0">
                    <a:latin typeface="Times New Roman" panose="02020603050405020304" pitchFamily="18" charset="0"/>
                    <a:cs typeface="Times New Roman" panose="02020603050405020304" pitchFamily="18" charset="0"/>
                  </a:rPr>
                  <a:t>The </a:t>
                </a:r>
                <a:r>
                  <a:rPr lang="en-US" sz="2400" dirty="0" err="1">
                    <a:latin typeface="Times New Roman" panose="02020603050405020304" pitchFamily="18" charset="0"/>
                    <a:cs typeface="Times New Roman" panose="02020603050405020304" pitchFamily="18" charset="0"/>
                  </a:rPr>
                  <a:t>wavefunction</a:t>
                </a:r>
                <a:r>
                  <a:rPr lang="en-US" sz="2400" dirty="0">
                    <a:latin typeface="Times New Roman" panose="02020603050405020304" pitchFamily="18" charset="0"/>
                    <a:cs typeface="Times New Roman" panose="02020603050405020304" pitchFamily="18" charset="0"/>
                  </a:rPr>
                  <a:t> of the particle will stay in the ground state of the </a:t>
                </a:r>
                <a:r>
                  <a:rPr lang="en-US" sz="2400" u="sng" dirty="0">
                    <a:latin typeface="Times New Roman" panose="02020603050405020304" pitchFamily="18" charset="0"/>
                    <a:cs typeface="Times New Roman" panose="02020603050405020304" pitchFamily="18" charset="0"/>
                  </a:rPr>
                  <a:t>initial well</a:t>
                </a:r>
                <a:r>
                  <a:rPr lang="en-US" sz="2400" dirty="0">
                    <a:latin typeface="Times New Roman" panose="02020603050405020304" pitchFamily="18" charset="0"/>
                    <a:cs typeface="Times New Roman" panose="02020603050405020304" pitchFamily="18" charset="0"/>
                  </a:rPr>
                  <a:t> and </a:t>
                </a:r>
                <a:r>
                  <a:rPr lang="en-US" sz="2400" dirty="0" smtClean="0">
                    <a:latin typeface="Times New Roman" panose="02020603050405020304" pitchFamily="18" charset="0"/>
                    <a:cs typeface="Times New Roman" panose="02020603050405020304" pitchFamily="18" charset="0"/>
                  </a:rPr>
                  <a:t>the probability density will not </a:t>
                </a:r>
                <a:r>
                  <a:rPr lang="en-US" sz="2400" dirty="0">
                    <a:latin typeface="Times New Roman" panose="02020603050405020304" pitchFamily="18" charset="0"/>
                    <a:cs typeface="Times New Roman" panose="02020603050405020304" pitchFamily="18" charset="0"/>
                  </a:rPr>
                  <a:t>change </a:t>
                </a:r>
                <a:r>
                  <a:rPr lang="en-US" sz="2400" dirty="0" smtClean="0">
                    <a:latin typeface="Times New Roman" panose="02020603050405020304" pitchFamily="18" charset="0"/>
                    <a:cs typeface="Times New Roman" panose="02020603050405020304" pitchFamily="18" charset="0"/>
                  </a:rPr>
                  <a:t>with time even </a:t>
                </a:r>
                <a:r>
                  <a:rPr lang="en-US" sz="2400" dirty="0">
                    <a:latin typeface="Times New Roman" panose="02020603050405020304" pitchFamily="18" charset="0"/>
                    <a:cs typeface="Times New Roman" panose="02020603050405020304" pitchFamily="18" charset="0"/>
                  </a:rPr>
                  <a:t>though the well has expanded.</a:t>
                </a:r>
              </a:p>
              <a:p>
                <a:pPr marL="457200" lvl="0" indent="-457200">
                  <a:buFont typeface="+mj-lt"/>
                  <a:buAutoNum type="alphaUcPeriod"/>
                </a:pPr>
                <a:r>
                  <a:rPr lang="en-US" sz="2400" dirty="0">
                    <a:latin typeface="Times New Roman" panose="02020603050405020304" pitchFamily="18" charset="0"/>
                    <a:cs typeface="Times New Roman" panose="02020603050405020304" pitchFamily="18" charset="0"/>
                  </a:rPr>
                  <a:t>The </a:t>
                </a:r>
                <a:r>
                  <a:rPr lang="en-US" sz="2400" dirty="0" err="1">
                    <a:latin typeface="Times New Roman" panose="02020603050405020304" pitchFamily="18" charset="0"/>
                    <a:cs typeface="Times New Roman" panose="02020603050405020304" pitchFamily="18" charset="0"/>
                  </a:rPr>
                  <a:t>wavefunction</a:t>
                </a:r>
                <a:r>
                  <a:rPr lang="en-US" sz="2400" dirty="0">
                    <a:latin typeface="Times New Roman" panose="02020603050405020304" pitchFamily="18" charset="0"/>
                    <a:cs typeface="Times New Roman" panose="02020603050405020304" pitchFamily="18" charset="0"/>
                  </a:rPr>
                  <a:t> of the particle will </a:t>
                </a:r>
                <a:r>
                  <a:rPr lang="en-US" sz="2400" dirty="0" smtClean="0">
                    <a:latin typeface="Times New Roman" panose="02020603050405020304" pitchFamily="18" charset="0"/>
                    <a:cs typeface="Times New Roman" panose="02020603050405020304" pitchFamily="18" charset="0"/>
                  </a:rPr>
                  <a:t>initially change with </a:t>
                </a:r>
                <a:r>
                  <a:rPr lang="en-US" sz="2400" dirty="0">
                    <a:latin typeface="Times New Roman" panose="02020603050405020304" pitchFamily="18" charset="0"/>
                    <a:cs typeface="Times New Roman" panose="02020603050405020304" pitchFamily="18" charset="0"/>
                  </a:rPr>
                  <a:t>time but </a:t>
                </a:r>
                <a:r>
                  <a:rPr lang="en-US" sz="2400" dirty="0" smtClean="0">
                    <a:latin typeface="Times New Roman" panose="02020603050405020304" pitchFamily="18" charset="0"/>
                    <a:cs typeface="Times New Roman" panose="02020603050405020304" pitchFamily="18" charset="0"/>
                  </a:rPr>
                  <a:t>then go back to the </a:t>
                </a:r>
                <a:r>
                  <a:rPr lang="en-US" sz="2400" dirty="0">
                    <a:latin typeface="Times New Roman" panose="02020603050405020304" pitchFamily="18" charset="0"/>
                    <a:cs typeface="Times New Roman" panose="02020603050405020304" pitchFamily="18" charset="0"/>
                  </a:rPr>
                  <a:t>ground state of the initial </a:t>
                </a:r>
                <a:r>
                  <a:rPr lang="en-US" sz="2400" dirty="0" smtClean="0">
                    <a:latin typeface="Times New Roman" panose="02020603050405020304" pitchFamily="18" charset="0"/>
                    <a:cs typeface="Times New Roman" panose="02020603050405020304" pitchFamily="18" charset="0"/>
                  </a:rPr>
                  <a:t>well an remain in the ground state of the initial well.</a:t>
                </a:r>
                <a:endParaRPr lang="en-US" sz="2400" dirty="0">
                  <a:latin typeface="Times New Roman" panose="02020603050405020304" pitchFamily="18" charset="0"/>
                  <a:cs typeface="Times New Roman" panose="02020603050405020304" pitchFamily="18" charset="0"/>
                </a:endParaRPr>
              </a:p>
              <a:p>
                <a:pPr marL="457200" lvl="0" indent="-457200">
                  <a:buFont typeface="+mj-lt"/>
                  <a:buAutoNum type="alphaUcPeriod"/>
                </a:pPr>
                <a:r>
                  <a:rPr lang="en-US" sz="2400" dirty="0">
                    <a:latin typeface="Times New Roman" panose="02020603050405020304" pitchFamily="18" charset="0"/>
                    <a:cs typeface="Times New Roman" panose="02020603050405020304" pitchFamily="18" charset="0"/>
                  </a:rPr>
                  <a:t>The </a:t>
                </a:r>
                <a:r>
                  <a:rPr lang="en-US" sz="2400" dirty="0" err="1">
                    <a:latin typeface="Times New Roman" panose="02020603050405020304" pitchFamily="18" charset="0"/>
                    <a:cs typeface="Times New Roman" panose="02020603050405020304" pitchFamily="18" charset="0"/>
                  </a:rPr>
                  <a:t>wavefunction</a:t>
                </a:r>
                <a:r>
                  <a:rPr lang="en-US" sz="2400" dirty="0">
                    <a:latin typeface="Times New Roman" panose="02020603050405020304" pitchFamily="18" charset="0"/>
                    <a:cs typeface="Times New Roman" panose="02020603050405020304" pitchFamily="18" charset="0"/>
                  </a:rPr>
                  <a:t> of the particle will </a:t>
                </a:r>
                <a:r>
                  <a:rPr lang="en-US" sz="2400" dirty="0" smtClean="0">
                    <a:latin typeface="Times New Roman" panose="02020603050405020304" pitchFamily="18" charset="0"/>
                    <a:cs typeface="Times New Roman" panose="02020603050405020304" pitchFamily="18" charset="0"/>
                  </a:rPr>
                  <a:t>initially evolve </a:t>
                </a:r>
                <a:r>
                  <a:rPr lang="en-US" sz="2400" dirty="0">
                    <a:latin typeface="Times New Roman" panose="02020603050405020304" pitchFamily="18" charset="0"/>
                    <a:cs typeface="Times New Roman" panose="02020603050405020304" pitchFamily="18" charset="0"/>
                  </a:rPr>
                  <a:t>to the ground state </a:t>
                </a:r>
                <a:r>
                  <a:rPr lang="en-US" sz="2400" dirty="0" err="1">
                    <a:latin typeface="Times New Roman" panose="02020603050405020304" pitchFamily="18" charset="0"/>
                    <a:cs typeface="Times New Roman" panose="02020603050405020304" pitchFamily="18" charset="0"/>
                  </a:rPr>
                  <a:t>wavefunction</a:t>
                </a:r>
                <a:r>
                  <a:rPr lang="en-US" sz="2400" dirty="0">
                    <a:latin typeface="Times New Roman" panose="02020603050405020304" pitchFamily="18" charset="0"/>
                    <a:cs typeface="Times New Roman" panose="02020603050405020304" pitchFamily="18" charset="0"/>
                  </a:rPr>
                  <a:t> of the new well and </a:t>
                </a:r>
                <a:r>
                  <a:rPr lang="en-US" sz="2400" dirty="0" smtClean="0">
                    <a:latin typeface="Times New Roman" panose="02020603050405020304" pitchFamily="18" charset="0"/>
                    <a:cs typeface="Times New Roman" panose="02020603050405020304" pitchFamily="18" charset="0"/>
                  </a:rPr>
                  <a:t>then stay </a:t>
                </a:r>
                <a:r>
                  <a:rPr lang="en-US" sz="2400" dirty="0">
                    <a:latin typeface="Times New Roman" panose="02020603050405020304" pitchFamily="18" charset="0"/>
                    <a:cs typeface="Times New Roman" panose="02020603050405020304" pitchFamily="18" charset="0"/>
                  </a:rPr>
                  <a:t>in that state.</a:t>
                </a:r>
              </a:p>
              <a:p>
                <a:pPr marL="457200" lvl="0" indent="-457200">
                  <a:buFont typeface="+mj-lt"/>
                  <a:buAutoNum type="alphaUcPeriod"/>
                </a:pPr>
                <a:r>
                  <a:rPr lang="en-US" sz="2400" dirty="0">
                    <a:latin typeface="Times New Roman" panose="02020603050405020304" pitchFamily="18" charset="0"/>
                    <a:cs typeface="Times New Roman" panose="02020603050405020304" pitchFamily="18" charset="0"/>
                  </a:rPr>
                  <a:t>The </a:t>
                </a:r>
                <a:r>
                  <a:rPr lang="en-US" sz="2400" dirty="0" err="1">
                    <a:latin typeface="Times New Roman" panose="02020603050405020304" pitchFamily="18" charset="0"/>
                    <a:cs typeface="Times New Roman" panose="02020603050405020304" pitchFamily="18" charset="0"/>
                  </a:rPr>
                  <a:t>wavefunction</a:t>
                </a:r>
                <a:r>
                  <a:rPr lang="en-US" sz="2400" dirty="0">
                    <a:latin typeface="Times New Roman" panose="02020603050405020304" pitchFamily="18" charset="0"/>
                    <a:cs typeface="Times New Roman" panose="02020603050405020304" pitchFamily="18" charset="0"/>
                  </a:rPr>
                  <a:t> of the particle will </a:t>
                </a:r>
                <a:r>
                  <a:rPr lang="en-US" sz="2400" dirty="0" smtClean="0">
                    <a:latin typeface="Times New Roman" panose="02020603050405020304" pitchFamily="18" charset="0"/>
                    <a:cs typeface="Times New Roman" panose="02020603050405020304" pitchFamily="18" charset="0"/>
                  </a:rPr>
                  <a:t>evolve </a:t>
                </a:r>
                <a:r>
                  <a:rPr lang="en-US" sz="2400" dirty="0">
                    <a:latin typeface="Times New Roman" panose="02020603050405020304" pitchFamily="18" charset="0"/>
                    <a:cs typeface="Times New Roman" panose="02020603050405020304" pitchFamily="18" charset="0"/>
                  </a:rPr>
                  <a:t>to the first excited state of the new well and </a:t>
                </a:r>
                <a:r>
                  <a:rPr lang="en-US" sz="2400" dirty="0" smtClean="0">
                    <a:latin typeface="Times New Roman" panose="02020603050405020304" pitchFamily="18" charset="0"/>
                    <a:cs typeface="Times New Roman" panose="02020603050405020304" pitchFamily="18" charset="0"/>
                  </a:rPr>
                  <a:t>then stay </a:t>
                </a:r>
                <a:r>
                  <a:rPr lang="en-US" sz="2400" dirty="0">
                    <a:latin typeface="Times New Roman" panose="02020603050405020304" pitchFamily="18" charset="0"/>
                    <a:cs typeface="Times New Roman" panose="02020603050405020304" pitchFamily="18" charset="0"/>
                  </a:rPr>
                  <a:t>in that state.</a:t>
                </a:r>
              </a:p>
              <a:p>
                <a:pPr marL="457200" lvl="0" indent="-457200">
                  <a:buFont typeface="+mj-lt"/>
                  <a:buAutoNum type="alphaUcPeriod"/>
                </a:pPr>
                <a:r>
                  <a:rPr lang="en-US" sz="2400" dirty="0">
                    <a:solidFill>
                      <a:srgbClr val="FF0000"/>
                    </a:solidFill>
                    <a:latin typeface="Times New Roman" panose="02020603050405020304" pitchFamily="18" charset="0"/>
                    <a:cs typeface="Times New Roman" panose="02020603050405020304" pitchFamily="18" charset="0"/>
                  </a:rPr>
                  <a:t>The </a:t>
                </a:r>
                <a:r>
                  <a:rPr lang="en-US" sz="2400" dirty="0" err="1">
                    <a:solidFill>
                      <a:srgbClr val="FF0000"/>
                    </a:solidFill>
                    <a:latin typeface="Times New Roman" panose="02020603050405020304" pitchFamily="18" charset="0"/>
                    <a:cs typeface="Times New Roman" panose="02020603050405020304" pitchFamily="18" charset="0"/>
                  </a:rPr>
                  <a:t>wavefunction</a:t>
                </a:r>
                <a:r>
                  <a:rPr lang="en-US" sz="2400" dirty="0">
                    <a:solidFill>
                      <a:srgbClr val="FF0000"/>
                    </a:solidFill>
                    <a:latin typeface="Times New Roman" panose="02020603050405020304" pitchFamily="18" charset="0"/>
                    <a:cs typeface="Times New Roman" panose="02020603050405020304" pitchFamily="18" charset="0"/>
                  </a:rPr>
                  <a:t> of the particle keeps </a:t>
                </a:r>
                <a:r>
                  <a:rPr lang="en-US" sz="2400" dirty="0" smtClean="0">
                    <a:solidFill>
                      <a:srgbClr val="FF0000"/>
                    </a:solidFill>
                    <a:latin typeface="Times New Roman" panose="02020603050405020304" pitchFamily="18" charset="0"/>
                    <a:cs typeface="Times New Roman" panose="02020603050405020304" pitchFamily="18" charset="0"/>
                  </a:rPr>
                  <a:t>changing </a:t>
                </a:r>
                <a:r>
                  <a:rPr lang="en-US" sz="2400" dirty="0">
                    <a:solidFill>
                      <a:srgbClr val="FF0000"/>
                    </a:solidFill>
                    <a:latin typeface="Times New Roman" panose="02020603050405020304" pitchFamily="18" charset="0"/>
                    <a:cs typeface="Times New Roman" panose="02020603050405020304" pitchFamily="18" charset="0"/>
                  </a:rPr>
                  <a:t>with time and will not </a:t>
                </a:r>
                <a:r>
                  <a:rPr lang="en-US" sz="2400" dirty="0" smtClean="0">
                    <a:solidFill>
                      <a:srgbClr val="FF0000"/>
                    </a:solidFill>
                    <a:latin typeface="Times New Roman" panose="02020603050405020304" pitchFamily="18" charset="0"/>
                    <a:cs typeface="Times New Roman" panose="02020603050405020304" pitchFamily="18" charset="0"/>
                  </a:rPr>
                  <a:t>remain </a:t>
                </a:r>
                <a:r>
                  <a:rPr lang="en-US" sz="2400" dirty="0">
                    <a:solidFill>
                      <a:srgbClr val="FF0000"/>
                    </a:solidFill>
                    <a:latin typeface="Times New Roman" panose="02020603050405020304" pitchFamily="18" charset="0"/>
                    <a:cs typeface="Times New Roman" panose="02020603050405020304" pitchFamily="18" charset="0"/>
                  </a:rPr>
                  <a:t>in </a:t>
                </a:r>
                <a:r>
                  <a:rPr lang="en-US" sz="2400" dirty="0" smtClean="0">
                    <a:solidFill>
                      <a:srgbClr val="FF0000"/>
                    </a:solidFill>
                    <a:latin typeface="Times New Roman" panose="02020603050405020304" pitchFamily="18" charset="0"/>
                    <a:cs typeface="Times New Roman" panose="02020603050405020304" pitchFamily="18" charset="0"/>
                  </a:rPr>
                  <a:t>the </a:t>
                </a:r>
                <a:r>
                  <a:rPr lang="en-US" sz="2400" dirty="0">
                    <a:solidFill>
                      <a:srgbClr val="FF0000"/>
                    </a:solidFill>
                    <a:latin typeface="Times New Roman" panose="02020603050405020304" pitchFamily="18" charset="0"/>
                    <a:cs typeface="Times New Roman" panose="02020603050405020304" pitchFamily="18" charset="0"/>
                  </a:rPr>
                  <a:t>stationary state </a:t>
                </a:r>
                <a:r>
                  <a:rPr lang="en-US" sz="2400" dirty="0" smtClean="0">
                    <a:solidFill>
                      <a:srgbClr val="FF0000"/>
                    </a:solidFill>
                    <a:latin typeface="Times New Roman" panose="02020603050405020304" pitchFamily="18" charset="0"/>
                    <a:cs typeface="Times New Roman" panose="02020603050405020304" pitchFamily="18" charset="0"/>
                  </a:rPr>
                  <a:t>of the old or new well for </a:t>
                </a:r>
                <a:r>
                  <a:rPr lang="en-US" sz="2400" dirty="0">
                    <a:solidFill>
                      <a:srgbClr val="FF0000"/>
                    </a:solidFill>
                    <a:latin typeface="Times New Roman" panose="02020603050405020304" pitchFamily="18" charset="0"/>
                    <a:cs typeface="Times New Roman" panose="02020603050405020304" pitchFamily="18" charset="0"/>
                  </a:rPr>
                  <a:t>times </a:t>
                </a:r>
                <a:r>
                  <a:rPr lang="en-US" sz="2400" i="1" dirty="0">
                    <a:solidFill>
                      <a:srgbClr val="FF0000"/>
                    </a:solidFill>
                    <a:latin typeface="Times New Roman" panose="02020603050405020304" pitchFamily="18" charset="0"/>
                    <a:cs typeface="Times New Roman" panose="02020603050405020304" pitchFamily="18" charset="0"/>
                  </a:rPr>
                  <a:t>t</a:t>
                </a:r>
                <a:r>
                  <a:rPr lang="en-US" sz="2400" dirty="0">
                    <a:solidFill>
                      <a:srgbClr val="FF0000"/>
                    </a:solidFill>
                    <a:latin typeface="Times New Roman" panose="02020603050405020304" pitchFamily="18" charset="0"/>
                    <a:cs typeface="Times New Roman" panose="02020603050405020304" pitchFamily="18" charset="0"/>
                  </a:rPr>
                  <a:t>&gt;0.</a:t>
                </a:r>
              </a:p>
              <a:p>
                <a:endParaRPr lang="en-US" dirty="0"/>
              </a:p>
            </p:txBody>
          </p:sp>
        </mc:Choice>
        <mc:Fallback>
          <p:sp>
            <p:nvSpPr>
              <p:cNvPr id="2" name="TextBox 1"/>
              <p:cNvSpPr txBox="1">
                <a:spLocks noRot="1" noChangeAspect="1" noMove="1" noResize="1" noEditPoints="1" noAdjustHandles="1" noChangeArrowheads="1" noChangeShapeType="1" noTextEdit="1"/>
              </p:cNvSpPr>
              <p:nvPr/>
            </p:nvSpPr>
            <p:spPr>
              <a:xfrm>
                <a:off x="0" y="0"/>
                <a:ext cx="9144000" cy="7017306"/>
              </a:xfrm>
              <a:prstGeom prst="rect">
                <a:avLst/>
              </a:prstGeom>
              <a:blipFill rotWithShape="1">
                <a:blip r:embed="rId2"/>
                <a:stretch>
                  <a:fillRect l="-1000" t="-695" r="-1533"/>
                </a:stretch>
              </a:blipFill>
            </p:spPr>
            <p:txBody>
              <a:bodyPr/>
              <a:lstStyle/>
              <a:p>
                <a:r>
                  <a:rPr lang="en-US">
                    <a:noFill/>
                  </a:rPr>
                  <a:t> </a:t>
                </a:r>
              </a:p>
            </p:txBody>
          </p:sp>
        </mc:Fallback>
      </mc:AlternateContent>
    </p:spTree>
    <p:extLst>
      <p:ext uri="{BB962C8B-B14F-4D97-AF65-F5344CB8AC3E}">
        <p14:creationId xmlns:p14="http://schemas.microsoft.com/office/powerpoint/2010/main" val="2501330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0" y="38100"/>
                <a:ext cx="9144000" cy="7171194"/>
              </a:xfrm>
              <a:prstGeom prst="rect">
                <a:avLst/>
              </a:prstGeom>
              <a:noFill/>
            </p:spPr>
            <p:txBody>
              <a:bodyPr wrap="square" rtlCol="0">
                <a:spAutoFit/>
              </a:bodyPr>
              <a:lstStyle/>
              <a:p>
                <a:pPr algn="ctr"/>
                <a:r>
                  <a:rPr lang="en-US" sz="2600" i="1" dirty="0" smtClean="0">
                    <a:latin typeface="Times New Roman" panose="02020603050405020304" pitchFamily="18" charset="0"/>
                    <a:cs typeface="Times New Roman" panose="02020603050405020304" pitchFamily="18" charset="0"/>
                  </a:rPr>
                  <a:t>QM1 Concept test 15.18</a:t>
                </a:r>
              </a:p>
              <a:p>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Choose all of the following statements that are correct about a particle interacting with a simple harmonic oscillator potential energy well: </a:t>
                </a:r>
              </a:p>
              <a:p>
                <a:pPr lvl="0"/>
                <a:endParaRPr lang="en-US" sz="2600" dirty="0" smtClean="0">
                  <a:latin typeface="Times New Roman" panose="02020603050405020304" pitchFamily="18" charset="0"/>
                  <a:cs typeface="Times New Roman" panose="02020603050405020304" pitchFamily="18" charset="0"/>
                </a:endParaRPr>
              </a:p>
              <a:p>
                <a:pPr marL="457200" lvl="0" indent="-457200">
                  <a:buFont typeface="+mj-lt"/>
                  <a:buAutoNum type="arabicParenR"/>
                </a:pPr>
                <a:r>
                  <a:rPr lang="en-US" sz="2600" dirty="0" smtClean="0">
                    <a:latin typeface="Times New Roman" panose="02020603050405020304" pitchFamily="18" charset="0"/>
                    <a:cs typeface="Times New Roman" panose="02020603050405020304" pitchFamily="18" charset="0"/>
                  </a:rPr>
                  <a:t>When </a:t>
                </a:r>
                <a:r>
                  <a:rPr lang="en-US" sz="2600" dirty="0">
                    <a:latin typeface="Times New Roman" panose="02020603050405020304" pitchFamily="18" charset="0"/>
                    <a:cs typeface="Times New Roman" panose="02020603050405020304" pitchFamily="18" charset="0"/>
                  </a:rPr>
                  <a:t>in the ground state, the particle has the highest probability of being found at the ends of the well classically, but it has the highest probability at the center of the well quantum mechanically.</a:t>
                </a:r>
              </a:p>
              <a:p>
                <a:pPr marL="457200" lvl="0" indent="-457200">
                  <a:buFont typeface="+mj-lt"/>
                  <a:buAutoNum type="arabicParenR"/>
                </a:pPr>
                <a:r>
                  <a:rPr lang="en-US" sz="2600" dirty="0">
                    <a:latin typeface="Times New Roman" panose="02020603050405020304" pitchFamily="18" charset="0"/>
                    <a:cs typeface="Times New Roman" panose="02020603050405020304" pitchFamily="18" charset="0"/>
                  </a:rPr>
                  <a:t>The probability of finding the particle at the center of the well is zero for the first excited state.</a:t>
                </a:r>
              </a:p>
              <a:p>
                <a:pPr marL="457200" lvl="0" indent="-457200">
                  <a:buFont typeface="+mj-lt"/>
                  <a:buAutoNum type="arabicParenR"/>
                </a:pPr>
                <a:r>
                  <a:rPr lang="en-US" sz="2600" dirty="0">
                    <a:latin typeface="Times New Roman" panose="02020603050405020304" pitchFamily="18" charset="0"/>
                    <a:cs typeface="Times New Roman" panose="02020603050405020304" pitchFamily="18" charset="0"/>
                  </a:rPr>
                  <a:t>The probability of finding the particle </a:t>
                </a:r>
                <a:r>
                  <a:rPr lang="en-US" sz="2600" dirty="0" smtClean="0">
                    <a:latin typeface="Times New Roman" panose="02020603050405020304" pitchFamily="18" charset="0"/>
                    <a:cs typeface="Times New Roman" panose="02020603050405020304" pitchFamily="18" charset="0"/>
                  </a:rPr>
                  <a:t>at </a:t>
                </a:r>
                <a14:m>
                  <m:oMath xmlns:m="http://schemas.openxmlformats.org/officeDocument/2006/math">
                    <m:r>
                      <a:rPr lang="en-US" sz="2600" b="0" i="1" smtClean="0">
                        <a:latin typeface="Cambria Math"/>
                      </a:rPr>
                      <m:t>𝑥</m:t>
                    </m:r>
                    <m:r>
                      <a:rPr lang="en-US" sz="2600" b="0" i="1" smtClean="0">
                        <a:latin typeface="Cambria Math"/>
                        <a:ea typeface="Cambria Math"/>
                      </a:rPr>
                      <m:t>→</m:t>
                    </m:r>
                    <m:r>
                      <a:rPr lang="en-US" sz="2600" b="0" i="1" smtClean="0">
                        <a:latin typeface="Cambria Math"/>
                      </a:rPr>
                      <m:t>±∞</m:t>
                    </m:r>
                  </m:oMath>
                </a14:m>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is zero for all stationary states</a:t>
                </a:r>
                <a:r>
                  <a:rPr lang="en-US" sz="2600" dirty="0" smtClean="0">
                    <a:latin typeface="Times New Roman" panose="02020603050405020304" pitchFamily="18" charset="0"/>
                    <a:cs typeface="Times New Roman" panose="02020603050405020304" pitchFamily="18" charset="0"/>
                  </a:rPr>
                  <a:t>.</a:t>
                </a:r>
              </a:p>
              <a:p>
                <a:pPr lvl="0"/>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A. 1 only     B. 2 only    C. 1 and 3 only    D. 2 and 3 only   </a:t>
                </a:r>
              </a:p>
              <a:p>
                <a:r>
                  <a:rPr lang="en-US" sz="2600" dirty="0">
                    <a:solidFill>
                      <a:srgbClr val="FF0000"/>
                    </a:solidFill>
                    <a:latin typeface="Times New Roman" panose="02020603050405020304" pitchFamily="18" charset="0"/>
                    <a:cs typeface="Times New Roman" panose="02020603050405020304" pitchFamily="18" charset="0"/>
                  </a:rPr>
                  <a:t>E. all of the above</a:t>
                </a:r>
              </a:p>
              <a:p>
                <a:endParaRPr lang="en-US" dirty="0"/>
              </a:p>
            </p:txBody>
          </p:sp>
        </mc:Choice>
        <mc:Fallback>
          <p:sp>
            <p:nvSpPr>
              <p:cNvPr id="2" name="TextBox 1"/>
              <p:cNvSpPr txBox="1">
                <a:spLocks noRot="1" noChangeAspect="1" noMove="1" noResize="1" noEditPoints="1" noAdjustHandles="1" noChangeArrowheads="1" noChangeShapeType="1" noTextEdit="1"/>
              </p:cNvSpPr>
              <p:nvPr/>
            </p:nvSpPr>
            <p:spPr>
              <a:xfrm>
                <a:off x="0" y="38100"/>
                <a:ext cx="9144000" cy="7171194"/>
              </a:xfrm>
              <a:prstGeom prst="rect">
                <a:avLst/>
              </a:prstGeom>
              <a:blipFill rotWithShape="1">
                <a:blip r:embed="rId2"/>
                <a:stretch>
                  <a:fillRect l="-1133" t="-765" r="-1933"/>
                </a:stretch>
              </a:blipFill>
            </p:spPr>
            <p:txBody>
              <a:bodyPr/>
              <a:lstStyle/>
              <a:p>
                <a:r>
                  <a:rPr lang="en-US">
                    <a:noFill/>
                  </a:rPr>
                  <a:t> </a:t>
                </a:r>
              </a:p>
            </p:txBody>
          </p:sp>
        </mc:Fallback>
      </mc:AlternateContent>
    </p:spTree>
    <p:extLst>
      <p:ext uri="{BB962C8B-B14F-4D97-AF65-F5344CB8AC3E}">
        <p14:creationId xmlns:p14="http://schemas.microsoft.com/office/powerpoint/2010/main" val="2020130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0" y="5080"/>
                <a:ext cx="9144000" cy="6579237"/>
              </a:xfrm>
              <a:prstGeom prst="rect">
                <a:avLst/>
              </a:prstGeom>
              <a:noFill/>
            </p:spPr>
            <p:txBody>
              <a:bodyPr wrap="square" rtlCol="0">
                <a:spAutoFit/>
              </a:bodyPr>
              <a:lstStyle/>
              <a:p>
                <a:pPr algn="ctr"/>
                <a:r>
                  <a:rPr lang="en-US" sz="2800" i="1" dirty="0" smtClean="0">
                    <a:latin typeface="Times New Roman" panose="02020603050405020304" pitchFamily="18" charset="0"/>
                    <a:cs typeface="Times New Roman" panose="02020603050405020304" pitchFamily="18" charset="0"/>
                  </a:rPr>
                  <a:t>QM1 Concept test 15.19</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If the initial </a:t>
                </a:r>
                <a:r>
                  <a:rPr lang="en-US" sz="2800" dirty="0" err="1">
                    <a:latin typeface="Times New Roman" panose="02020603050405020304" pitchFamily="18" charset="0"/>
                    <a:cs typeface="Times New Roman" panose="02020603050405020304" pitchFamily="18" charset="0"/>
                  </a:rPr>
                  <a:t>wavefunction</a:t>
                </a:r>
                <a:r>
                  <a:rPr lang="en-US" sz="2800" dirty="0">
                    <a:latin typeface="Times New Roman" panose="02020603050405020304" pitchFamily="18" charset="0"/>
                    <a:cs typeface="Times New Roman" panose="02020603050405020304" pitchFamily="18" charset="0"/>
                  </a:rPr>
                  <a:t> for a particle </a:t>
                </a:r>
                <a:r>
                  <a:rPr lang="en-US" sz="2800" dirty="0" smtClean="0">
                    <a:latin typeface="Times New Roman" panose="02020603050405020304" pitchFamily="18" charset="0"/>
                    <a:cs typeface="Times New Roman" panose="02020603050405020304" pitchFamily="18" charset="0"/>
                  </a:rPr>
                  <a:t>interacting with </a:t>
                </a:r>
                <a:r>
                  <a:rPr lang="en-US" sz="2800" dirty="0">
                    <a:latin typeface="Times New Roman" panose="02020603050405020304" pitchFamily="18" charset="0"/>
                    <a:cs typeface="Times New Roman" panose="02020603050405020304" pitchFamily="18" charset="0"/>
                  </a:rPr>
                  <a:t>a simple harmonic oscillator (SHO) potential </a:t>
                </a:r>
                <a:r>
                  <a:rPr lang="en-US" sz="2800" dirty="0" smtClean="0">
                    <a:latin typeface="Times New Roman" panose="02020603050405020304" pitchFamily="18" charset="0"/>
                    <a:cs typeface="Times New Roman" panose="02020603050405020304" pitchFamily="18" charset="0"/>
                  </a:rPr>
                  <a:t>energy well </a:t>
                </a:r>
                <a14:m>
                  <m:oMath xmlns:m="http://schemas.openxmlformats.org/officeDocument/2006/math">
                    <m:r>
                      <a:rPr lang="en-US" sz="2800" i="1">
                        <a:latin typeface="Cambria Math"/>
                      </a:rPr>
                      <m:t>𝑉</m:t>
                    </m:r>
                    <m:r>
                      <a:rPr lang="en-US" sz="2800" i="1">
                        <a:latin typeface="Cambria Math"/>
                      </a:rPr>
                      <m:t>=</m:t>
                    </m:r>
                    <m:f>
                      <m:fPr>
                        <m:ctrlPr>
                          <a:rPr lang="en-US" sz="2800" i="1">
                            <a:latin typeface="Cambria Math"/>
                          </a:rPr>
                        </m:ctrlPr>
                      </m:fPr>
                      <m:num>
                        <m:r>
                          <a:rPr lang="en-US" sz="2800" i="1">
                            <a:latin typeface="Cambria Math"/>
                          </a:rPr>
                          <m:t>1</m:t>
                        </m:r>
                      </m:num>
                      <m:den>
                        <m:r>
                          <a:rPr lang="en-US" sz="2800" i="1">
                            <a:latin typeface="Cambria Math"/>
                          </a:rPr>
                          <m:t>2</m:t>
                        </m:r>
                      </m:den>
                    </m:f>
                    <m:r>
                      <a:rPr lang="en-US" sz="2800" i="1">
                        <a:latin typeface="Cambria Math"/>
                      </a:rPr>
                      <m:t>𝑘</m:t>
                    </m:r>
                    <m:sSup>
                      <m:sSupPr>
                        <m:ctrlPr>
                          <a:rPr lang="en-US" sz="2800" i="1">
                            <a:latin typeface="Cambria Math"/>
                          </a:rPr>
                        </m:ctrlPr>
                      </m:sSupPr>
                      <m:e>
                        <m:r>
                          <a:rPr lang="en-US" sz="2800" i="1">
                            <a:latin typeface="Cambria Math"/>
                          </a:rPr>
                          <m:t>𝑥</m:t>
                        </m:r>
                      </m:e>
                      <m:sup>
                        <m:r>
                          <a:rPr lang="en-US" sz="2800" i="1">
                            <a:latin typeface="Cambria Math"/>
                          </a:rPr>
                          <m:t>2</m:t>
                        </m:r>
                      </m:sup>
                    </m:sSup>
                  </m:oMath>
                </a14:m>
                <a:r>
                  <a:rPr lang="en-US" sz="2800" dirty="0">
                    <a:latin typeface="Times New Roman" panose="02020603050405020304" pitchFamily="18" charset="0"/>
                    <a:cs typeface="Times New Roman" panose="02020603050405020304" pitchFamily="18" charset="0"/>
                  </a:rPr>
                  <a:t> is  </a:t>
                </a:r>
                <a14:m>
                  <m:oMath xmlns:m="http://schemas.openxmlformats.org/officeDocument/2006/math">
                    <m:r>
                      <m:rPr>
                        <m:sty m:val="p"/>
                      </m:rPr>
                      <a:rPr lang="el-GR" sz="2800" i="1">
                        <a:latin typeface="Cambria Math"/>
                        <a:ea typeface="Cambria Math"/>
                      </a:rPr>
                      <m:t>Ψ</m:t>
                    </m:r>
                    <m:d>
                      <m:dPr>
                        <m:ctrlPr>
                          <a:rPr lang="en-US" sz="2800" i="1">
                            <a:latin typeface="Cambria Math"/>
                            <a:ea typeface="Cambria Math"/>
                          </a:rPr>
                        </m:ctrlPr>
                      </m:dPr>
                      <m:e>
                        <m:r>
                          <a:rPr lang="en-US" sz="2800" i="1">
                            <a:latin typeface="Cambria Math"/>
                            <a:ea typeface="Cambria Math"/>
                          </a:rPr>
                          <m:t>𝑥</m:t>
                        </m:r>
                        <m:r>
                          <a:rPr lang="en-US" sz="2800" i="1">
                            <a:latin typeface="Cambria Math"/>
                            <a:ea typeface="Cambria Math"/>
                          </a:rPr>
                          <m:t>, </m:t>
                        </m:r>
                        <m:r>
                          <a:rPr lang="en-US" sz="2800" i="1">
                            <a:latin typeface="Cambria Math"/>
                            <a:ea typeface="Cambria Math"/>
                          </a:rPr>
                          <m:t>𝑡</m:t>
                        </m:r>
                        <m:r>
                          <a:rPr lang="en-US" sz="2800" i="1">
                            <a:latin typeface="Cambria Math"/>
                            <a:ea typeface="Cambria Math"/>
                          </a:rPr>
                          <m:t>=0</m:t>
                        </m:r>
                      </m:e>
                    </m:d>
                    <m:r>
                      <a:rPr lang="en-US" sz="2800" i="1">
                        <a:latin typeface="Cambria Math"/>
                        <a:ea typeface="Cambria Math"/>
                      </a:rPr>
                      <m:t>=</m:t>
                    </m:r>
                    <m:sSub>
                      <m:sSubPr>
                        <m:ctrlPr>
                          <a:rPr lang="en-US" sz="2800" i="1">
                            <a:latin typeface="Cambria Math"/>
                            <a:ea typeface="Cambria Math"/>
                          </a:rPr>
                        </m:ctrlPr>
                      </m:sSubPr>
                      <m:e>
                        <m:r>
                          <m:rPr>
                            <m:sty m:val="p"/>
                          </m:rPr>
                          <a:rPr lang="el-GR" sz="2800" i="1">
                            <a:latin typeface="Cambria Math"/>
                            <a:ea typeface="Cambria Math"/>
                          </a:rPr>
                          <m:t>Ψ</m:t>
                        </m:r>
                      </m:e>
                      <m:sub>
                        <m:r>
                          <a:rPr lang="en-US" sz="2800" i="1">
                            <a:latin typeface="Cambria Math"/>
                            <a:ea typeface="Cambria Math"/>
                          </a:rPr>
                          <m:t>2</m:t>
                        </m:r>
                      </m:sub>
                    </m:sSub>
                    <m:d>
                      <m:dPr>
                        <m:ctrlPr>
                          <a:rPr lang="en-US" sz="2800" i="1">
                            <a:latin typeface="Cambria Math"/>
                            <a:ea typeface="Cambria Math"/>
                          </a:rPr>
                        </m:ctrlPr>
                      </m:dPr>
                      <m:e>
                        <m:r>
                          <a:rPr lang="en-US" sz="2800" i="1">
                            <a:latin typeface="Cambria Math"/>
                            <a:ea typeface="Cambria Math"/>
                          </a:rPr>
                          <m:t>𝑥</m:t>
                        </m:r>
                      </m:e>
                    </m:d>
                  </m:oMath>
                </a14:m>
                <a:r>
                  <a:rPr lang="en-US" sz="2800" dirty="0">
                    <a:latin typeface="Times New Roman" panose="02020603050405020304" pitchFamily="18" charset="0"/>
                    <a:cs typeface="Times New Roman" panose="02020603050405020304" pitchFamily="18" charset="0"/>
                  </a:rPr>
                  <a:t> (the second excited state of the SHO), choose all of the following expectation values that are </a:t>
                </a:r>
                <a:r>
                  <a:rPr lang="en-US" sz="2800" u="sng" dirty="0">
                    <a:latin typeface="Times New Roman" panose="02020603050405020304" pitchFamily="18" charset="0"/>
                    <a:cs typeface="Times New Roman" panose="02020603050405020304" pitchFamily="18" charset="0"/>
                  </a:rPr>
                  <a:t>zero</a:t>
                </a:r>
                <a:r>
                  <a:rPr lang="en-US" sz="2800" dirty="0">
                    <a:latin typeface="Times New Roman" panose="02020603050405020304" pitchFamily="18" charset="0"/>
                    <a:cs typeface="Times New Roman" panose="02020603050405020304" pitchFamily="18" charset="0"/>
                  </a:rPr>
                  <a:t> at time</a:t>
                </a:r>
                <a:r>
                  <a:rPr lang="en-US" sz="2800" i="1" dirty="0">
                    <a:latin typeface="Times New Roman" panose="02020603050405020304" pitchFamily="18" charset="0"/>
                    <a:cs typeface="Times New Roman" panose="02020603050405020304" pitchFamily="18" charset="0"/>
                  </a:rPr>
                  <a:t> t=0</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pPr marL="514350" indent="-514350">
                  <a:buFont typeface="+mj-lt"/>
                  <a:buAutoNum type="arabicParenR"/>
                </a:pPr>
                <a:r>
                  <a:rPr lang="en-US" sz="2800" dirty="0" smtClean="0"/>
                  <a:t> </a:t>
                </a:r>
                <a14:m>
                  <m:oMath xmlns:m="http://schemas.openxmlformats.org/officeDocument/2006/math">
                    <m:d>
                      <m:dPr>
                        <m:begChr m:val="⟨"/>
                        <m:endChr m:val="⟩"/>
                        <m:ctrlPr>
                          <a:rPr lang="en-US" sz="2800" i="1" smtClean="0">
                            <a:latin typeface="Cambria Math"/>
                          </a:rPr>
                        </m:ctrlPr>
                      </m:dPr>
                      <m:e>
                        <m:r>
                          <a:rPr lang="en-US" sz="2800" b="0" i="1" smtClean="0">
                            <a:latin typeface="Cambria Math"/>
                          </a:rPr>
                          <m:t>𝑥</m:t>
                        </m:r>
                      </m:e>
                    </m:d>
                  </m:oMath>
                </a14:m>
                <a:r>
                  <a:rPr lang="en-US" sz="2800" dirty="0" smtClean="0">
                    <a:latin typeface="Times New Roman" panose="02020603050405020304" pitchFamily="18" charset="0"/>
                    <a:cs typeface="Times New Roman" panose="02020603050405020304" pitchFamily="18" charset="0"/>
                  </a:rPr>
                  <a:t>   </a:t>
                </a:r>
              </a:p>
              <a:p>
                <a:pPr marL="514350" indent="-514350">
                  <a:buFont typeface="+mj-lt"/>
                  <a:buAutoNum type="arabicParenR"/>
                </a:pPr>
                <a:r>
                  <a:rPr lang="en-US" sz="2800" dirty="0" smtClean="0"/>
                  <a:t> </a:t>
                </a:r>
                <a14:m>
                  <m:oMath xmlns:m="http://schemas.openxmlformats.org/officeDocument/2006/math">
                    <m:d>
                      <m:dPr>
                        <m:begChr m:val="⟨"/>
                        <m:endChr m:val="⟩"/>
                        <m:ctrlPr>
                          <a:rPr lang="en-US" sz="2800" i="1" smtClean="0">
                            <a:latin typeface="Cambria Math"/>
                          </a:rPr>
                        </m:ctrlPr>
                      </m:dPr>
                      <m:e>
                        <m:r>
                          <a:rPr lang="en-US" sz="2800" b="0" i="1" smtClean="0">
                            <a:latin typeface="Cambria Math"/>
                          </a:rPr>
                          <m:t>𝑝</m:t>
                        </m:r>
                      </m:e>
                    </m:d>
                  </m:oMath>
                </a14:m>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marL="514350" indent="-514350">
                  <a:buFont typeface="+mj-lt"/>
                  <a:buAutoNum type="arabicParenR"/>
                </a:pPr>
                <a:r>
                  <a:rPr lang="en-US" sz="2800" dirty="0" smtClean="0"/>
                  <a:t> </a:t>
                </a:r>
                <a14:m>
                  <m:oMath xmlns:m="http://schemas.openxmlformats.org/officeDocument/2006/math">
                    <m:d>
                      <m:dPr>
                        <m:begChr m:val="⟨"/>
                        <m:endChr m:val="⟩"/>
                        <m:ctrlPr>
                          <a:rPr lang="en-US" sz="2800" i="1" smtClean="0">
                            <a:latin typeface="Cambria Math"/>
                          </a:rPr>
                        </m:ctrlPr>
                      </m:dPr>
                      <m:e>
                        <m:r>
                          <a:rPr lang="en-US" sz="2800" b="0" i="1" smtClean="0">
                            <a:latin typeface="Cambria Math"/>
                          </a:rPr>
                          <m:t>𝐸</m:t>
                        </m:r>
                      </m:e>
                    </m:d>
                  </m:oMath>
                </a14:m>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A. 1 only    B. 2 only    C. 3 only   </a:t>
                </a:r>
                <a:r>
                  <a:rPr lang="en-US" sz="2800" dirty="0">
                    <a:solidFill>
                      <a:srgbClr val="FF0000"/>
                    </a:solidFill>
                    <a:latin typeface="Times New Roman" panose="02020603050405020304" pitchFamily="18" charset="0"/>
                    <a:cs typeface="Times New Roman" panose="02020603050405020304" pitchFamily="18" charset="0"/>
                  </a:rPr>
                  <a:t> D. 1 and 2 only     </a:t>
                </a:r>
              </a:p>
              <a:p>
                <a:r>
                  <a:rPr lang="en-US" sz="2800" dirty="0">
                    <a:latin typeface="Times New Roman" panose="02020603050405020304" pitchFamily="18" charset="0"/>
                    <a:cs typeface="Times New Roman" panose="02020603050405020304" pitchFamily="18" charset="0"/>
                  </a:rPr>
                  <a:t>E. all of the above</a:t>
                </a:r>
              </a:p>
              <a:p>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0" y="5080"/>
                <a:ext cx="9144000" cy="6579237"/>
              </a:xfrm>
              <a:prstGeom prst="rect">
                <a:avLst/>
              </a:prstGeom>
              <a:blipFill rotWithShape="1">
                <a:blip r:embed="rId2"/>
                <a:stretch>
                  <a:fillRect l="-1333" t="-927"/>
                </a:stretch>
              </a:blipFill>
            </p:spPr>
            <p:txBody>
              <a:bodyPr/>
              <a:lstStyle/>
              <a:p>
                <a:r>
                  <a:rPr lang="en-US">
                    <a:noFill/>
                  </a:rPr>
                  <a:t> </a:t>
                </a:r>
              </a:p>
            </p:txBody>
          </p:sp>
        </mc:Fallback>
      </mc:AlternateContent>
    </p:spTree>
    <p:extLst>
      <p:ext uri="{BB962C8B-B14F-4D97-AF65-F5344CB8AC3E}">
        <p14:creationId xmlns:p14="http://schemas.microsoft.com/office/powerpoint/2010/main" val="163069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0" y="0"/>
                <a:ext cx="9144000" cy="5933291"/>
              </a:xfrm>
              <a:prstGeom prst="rect">
                <a:avLst/>
              </a:prstGeom>
              <a:noFill/>
            </p:spPr>
            <p:txBody>
              <a:bodyPr wrap="square" rtlCol="0">
                <a:spAutoFit/>
              </a:bodyPr>
              <a:lstStyle/>
              <a:p>
                <a:pPr algn="ctr"/>
                <a:r>
                  <a:rPr lang="en-US" sz="2400" i="1" dirty="0" smtClean="0">
                    <a:latin typeface="Times New Roman" panose="02020603050405020304" pitchFamily="18" charset="0"/>
                    <a:cs typeface="Times New Roman" panose="02020603050405020304" pitchFamily="18" charset="0"/>
                  </a:rPr>
                  <a:t>Concept test 15.2</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Suppose at time </a:t>
                </a:r>
                <a14:m>
                  <m:oMath xmlns:m="http://schemas.openxmlformats.org/officeDocument/2006/math">
                    <m:r>
                      <a:rPr lang="en-US" sz="2400" i="1" dirty="0" smtClean="0">
                        <a:latin typeface="Cambria Math"/>
                      </a:rPr>
                      <m:t>𝑡</m:t>
                    </m:r>
                    <m:r>
                      <a:rPr lang="en-US" sz="2400" i="1" dirty="0" smtClean="0">
                        <a:latin typeface="Cambria Math"/>
                      </a:rPr>
                      <m:t>=0</m:t>
                    </m:r>
                  </m:oMath>
                </a14:m>
                <a:r>
                  <a:rPr lang="en-US" sz="2400" dirty="0" smtClean="0">
                    <a:latin typeface="Times New Roman" panose="02020603050405020304" pitchFamily="18" charset="0"/>
                    <a:cs typeface="Times New Roman" panose="02020603050405020304" pitchFamily="18" charset="0"/>
                  </a:rPr>
                  <a:t>, the initial </a:t>
                </a:r>
                <a:r>
                  <a:rPr lang="en-US" sz="2400" dirty="0" err="1" smtClean="0">
                    <a:latin typeface="Times New Roman" panose="02020603050405020304" pitchFamily="18" charset="0"/>
                    <a:cs typeface="Times New Roman" panose="02020603050405020304" pitchFamily="18" charset="0"/>
                  </a:rPr>
                  <a:t>wavefunction</a:t>
                </a:r>
                <a:r>
                  <a:rPr lang="en-US" sz="2400" dirty="0" smtClean="0">
                    <a:latin typeface="Times New Roman" panose="02020603050405020304" pitchFamily="18" charset="0"/>
                    <a:cs typeface="Times New Roman" panose="02020603050405020304" pitchFamily="18" charset="0"/>
                  </a:rPr>
                  <a:t> of a particle in a 1D infinite square well is </a:t>
                </a:r>
                <a14:m>
                  <m:oMath xmlns:m="http://schemas.openxmlformats.org/officeDocument/2006/math">
                    <m:r>
                      <m:rPr>
                        <m:sty m:val="p"/>
                      </m:rPr>
                      <a:rPr lang="el-GR" sz="2800" i="1" smtClean="0">
                        <a:latin typeface="Cambria Math"/>
                        <a:ea typeface="Cambria Math"/>
                      </a:rPr>
                      <m:t>Ψ</m:t>
                    </m:r>
                    <m:d>
                      <m:dPr>
                        <m:ctrlPr>
                          <a:rPr lang="en-US" sz="2800" b="0" i="1" smtClean="0">
                            <a:latin typeface="Cambria Math"/>
                            <a:ea typeface="Cambria Math"/>
                          </a:rPr>
                        </m:ctrlPr>
                      </m:dPr>
                      <m:e>
                        <m:r>
                          <a:rPr lang="en-US" sz="2800" b="0" i="1" smtClean="0">
                            <a:latin typeface="Cambria Math"/>
                            <a:ea typeface="Cambria Math"/>
                          </a:rPr>
                          <m:t>𝑥</m:t>
                        </m:r>
                      </m:e>
                    </m:d>
                    <m:r>
                      <a:rPr lang="en-US" sz="2800" b="0" i="1" smtClean="0">
                        <a:latin typeface="Cambria Math"/>
                        <a:ea typeface="Cambria Math"/>
                      </a:rPr>
                      <m:t>=</m:t>
                    </m:r>
                    <m:f>
                      <m:fPr>
                        <m:ctrlPr>
                          <a:rPr lang="en-US" sz="2800" b="0" i="1" smtClean="0">
                            <a:latin typeface="Cambria Math"/>
                            <a:ea typeface="Cambria Math"/>
                          </a:rPr>
                        </m:ctrlPr>
                      </m:fPr>
                      <m:num>
                        <m:r>
                          <a:rPr lang="en-US" sz="2800" b="0" i="1" smtClean="0">
                            <a:latin typeface="Cambria Math"/>
                            <a:ea typeface="Cambria Math"/>
                          </a:rPr>
                          <m:t>1</m:t>
                        </m:r>
                      </m:num>
                      <m:den>
                        <m:rad>
                          <m:radPr>
                            <m:degHide m:val="on"/>
                            <m:ctrlPr>
                              <a:rPr lang="en-US" sz="2800" b="0" i="1" smtClean="0">
                                <a:latin typeface="Cambria Math"/>
                                <a:ea typeface="Cambria Math"/>
                              </a:rPr>
                            </m:ctrlPr>
                          </m:radPr>
                          <m:deg/>
                          <m:e>
                            <m:r>
                              <a:rPr lang="en-US" sz="2800" b="0" i="1" smtClean="0">
                                <a:latin typeface="Cambria Math"/>
                                <a:ea typeface="Cambria Math"/>
                              </a:rPr>
                              <m:t>3</m:t>
                            </m:r>
                          </m:e>
                        </m:rad>
                      </m:den>
                    </m:f>
                    <m:sSub>
                      <m:sSubPr>
                        <m:ctrlPr>
                          <a:rPr lang="en-US" sz="2800" b="0" i="1" smtClean="0">
                            <a:latin typeface="Cambria Math"/>
                            <a:ea typeface="Cambria Math"/>
                          </a:rPr>
                        </m:ctrlPr>
                      </m:sSubPr>
                      <m:e>
                        <m:r>
                          <m:rPr>
                            <m:sty m:val="p"/>
                          </m:rPr>
                          <a:rPr lang="el-GR" sz="2800" b="0" i="1" smtClean="0">
                            <a:latin typeface="Cambria Math"/>
                            <a:ea typeface="Cambria Math"/>
                          </a:rPr>
                          <m:t>Ψ</m:t>
                        </m:r>
                      </m:e>
                      <m:sub>
                        <m:r>
                          <a:rPr lang="en-US" sz="2800" b="0" i="1" smtClean="0">
                            <a:latin typeface="Cambria Math"/>
                            <a:ea typeface="Cambria Math"/>
                          </a:rPr>
                          <m:t>1</m:t>
                        </m:r>
                      </m:sub>
                    </m:sSub>
                    <m:d>
                      <m:dPr>
                        <m:ctrlPr>
                          <a:rPr lang="en-US" sz="2800" b="0" i="1" smtClean="0">
                            <a:latin typeface="Cambria Math"/>
                            <a:ea typeface="Cambria Math"/>
                          </a:rPr>
                        </m:ctrlPr>
                      </m:dPr>
                      <m:e>
                        <m:r>
                          <a:rPr lang="en-US" sz="2800" b="0" i="1" smtClean="0">
                            <a:latin typeface="Cambria Math"/>
                            <a:ea typeface="Cambria Math"/>
                          </a:rPr>
                          <m:t>𝑥</m:t>
                        </m:r>
                      </m:e>
                    </m:d>
                    <m:r>
                      <a:rPr lang="en-US" sz="2800" b="0" i="1" smtClean="0">
                        <a:latin typeface="Cambria Math"/>
                        <a:ea typeface="Cambria Math"/>
                      </a:rPr>
                      <m:t>+</m:t>
                    </m:r>
                    <m:rad>
                      <m:radPr>
                        <m:degHide m:val="on"/>
                        <m:ctrlPr>
                          <a:rPr lang="en-US" sz="2400" i="1">
                            <a:latin typeface="Cambria Math"/>
                            <a:ea typeface="Cambria Math"/>
                          </a:rPr>
                        </m:ctrlPr>
                      </m:radPr>
                      <m:deg/>
                      <m:e>
                        <m:f>
                          <m:fPr>
                            <m:ctrlPr>
                              <a:rPr lang="en-US" sz="2400" i="1">
                                <a:latin typeface="Cambria Math"/>
                                <a:ea typeface="Cambria Math"/>
                              </a:rPr>
                            </m:ctrlPr>
                          </m:fPr>
                          <m:num>
                            <m:r>
                              <a:rPr lang="en-US" sz="2400" i="1">
                                <a:latin typeface="Cambria Math"/>
                                <a:ea typeface="Cambria Math"/>
                              </a:rPr>
                              <m:t>2</m:t>
                            </m:r>
                          </m:num>
                          <m:den>
                            <m:r>
                              <a:rPr lang="en-US" sz="2400" i="1">
                                <a:latin typeface="Cambria Math"/>
                                <a:ea typeface="Cambria Math"/>
                              </a:rPr>
                              <m:t>3</m:t>
                            </m:r>
                          </m:den>
                        </m:f>
                      </m:e>
                    </m:rad>
                    <m:sSub>
                      <m:sSubPr>
                        <m:ctrlPr>
                          <a:rPr lang="en-US" sz="2800" b="0" i="1" smtClean="0">
                            <a:latin typeface="Cambria Math"/>
                            <a:ea typeface="Cambria Math"/>
                          </a:rPr>
                        </m:ctrlPr>
                      </m:sSubPr>
                      <m:e>
                        <m:r>
                          <m:rPr>
                            <m:sty m:val="p"/>
                          </m:rPr>
                          <a:rPr lang="el-GR" sz="2800" b="0" i="1" smtClean="0">
                            <a:latin typeface="Cambria Math"/>
                            <a:ea typeface="Cambria Math"/>
                          </a:rPr>
                          <m:t>Ψ</m:t>
                        </m:r>
                      </m:e>
                      <m:sub>
                        <m:r>
                          <a:rPr lang="en-US" sz="2800" b="0" i="1" smtClean="0">
                            <a:latin typeface="Cambria Math"/>
                            <a:ea typeface="Cambria Math"/>
                          </a:rPr>
                          <m:t>2</m:t>
                        </m:r>
                      </m:sub>
                    </m:sSub>
                    <m:r>
                      <a:rPr lang="en-US" sz="2800" b="0" i="1" smtClean="0">
                        <a:latin typeface="Cambria Math"/>
                        <a:ea typeface="Cambria Math"/>
                      </a:rPr>
                      <m:t>(</m:t>
                    </m:r>
                    <m:r>
                      <a:rPr lang="en-US" sz="2800" b="0" i="1" smtClean="0">
                        <a:latin typeface="Cambria Math"/>
                        <a:ea typeface="Cambria Math"/>
                      </a:rPr>
                      <m:t>𝑥</m:t>
                    </m:r>
                    <m:r>
                      <a:rPr lang="en-US" sz="2800" b="0" i="1" smtClean="0">
                        <a:latin typeface="Cambria Math"/>
                        <a:ea typeface="Cambria Math"/>
                      </a:rPr>
                      <m:t>)</m:t>
                    </m:r>
                  </m:oMath>
                </a14:m>
                <a:r>
                  <a:rPr lang="en-US" sz="2400" dirty="0" smtClean="0">
                    <a:latin typeface="Times New Roman" panose="02020603050405020304" pitchFamily="18" charset="0"/>
                    <a:cs typeface="Times New Roman" panose="02020603050405020304" pitchFamily="18" charset="0"/>
                  </a:rPr>
                  <a:t>, where </a:t>
                </a:r>
                <a14:m>
                  <m:oMath xmlns:m="http://schemas.openxmlformats.org/officeDocument/2006/math">
                    <m:sSub>
                      <m:sSubPr>
                        <m:ctrlPr>
                          <a:rPr lang="en-US" sz="2400" b="0" i="1" smtClean="0">
                            <a:latin typeface="Cambria Math"/>
                            <a:ea typeface="Cambria Math"/>
                          </a:rPr>
                        </m:ctrlPr>
                      </m:sSubPr>
                      <m:e>
                        <m:r>
                          <m:rPr>
                            <m:sty m:val="p"/>
                          </m:rPr>
                          <a:rPr lang="el-GR" sz="2400" b="0" i="1" smtClean="0">
                            <a:latin typeface="Cambria Math"/>
                            <a:ea typeface="Cambria Math"/>
                          </a:rPr>
                          <m:t>Ψ</m:t>
                        </m:r>
                      </m:e>
                      <m:sub>
                        <m:r>
                          <a:rPr lang="en-US" sz="2400" b="0" i="1" smtClean="0">
                            <a:latin typeface="Cambria Math"/>
                            <a:ea typeface="Cambria Math"/>
                          </a:rPr>
                          <m:t>1</m:t>
                        </m:r>
                      </m:sub>
                    </m:sSub>
                    <m:d>
                      <m:dPr>
                        <m:ctrlPr>
                          <a:rPr lang="en-US" sz="2400" b="0" i="1" smtClean="0">
                            <a:latin typeface="Cambria Math"/>
                            <a:ea typeface="Cambria Math"/>
                          </a:rPr>
                        </m:ctrlPr>
                      </m:dPr>
                      <m:e>
                        <m:r>
                          <a:rPr lang="en-US" sz="2400" b="0" i="1" smtClean="0">
                            <a:latin typeface="Cambria Math"/>
                            <a:ea typeface="Cambria Math"/>
                          </a:rPr>
                          <m:t>𝑥</m:t>
                        </m:r>
                      </m:e>
                    </m:d>
                  </m:oMath>
                </a14:m>
                <a:r>
                  <a:rPr lang="en-US" sz="2400" dirty="0" smtClean="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2400" b="0" i="1" smtClean="0">
                            <a:latin typeface="Cambria Math"/>
                            <a:ea typeface="Cambria Math"/>
                          </a:rPr>
                        </m:ctrlPr>
                      </m:sSubPr>
                      <m:e>
                        <m:r>
                          <m:rPr>
                            <m:sty m:val="p"/>
                          </m:rPr>
                          <a:rPr lang="el-GR" sz="2400" b="0" i="1" smtClean="0">
                            <a:latin typeface="Cambria Math"/>
                            <a:ea typeface="Cambria Math"/>
                          </a:rPr>
                          <m:t>Ψ</m:t>
                        </m:r>
                      </m:e>
                      <m:sub>
                        <m:r>
                          <a:rPr lang="en-US" sz="2400" b="0" i="1" smtClean="0">
                            <a:latin typeface="Cambria Math"/>
                            <a:ea typeface="Cambria Math"/>
                          </a:rPr>
                          <m:t>2</m:t>
                        </m:r>
                      </m:sub>
                    </m:sSub>
                    <m:r>
                      <a:rPr lang="en-US" sz="2400" b="0" i="1" smtClean="0">
                        <a:latin typeface="Cambria Math"/>
                        <a:ea typeface="Cambria Math"/>
                      </a:rPr>
                      <m:t>(</m:t>
                    </m:r>
                    <m:r>
                      <a:rPr lang="en-US" sz="2400" b="0" i="1" smtClean="0">
                        <a:latin typeface="Cambria Math"/>
                        <a:ea typeface="Cambria Math"/>
                      </a:rPr>
                      <m:t>𝑥</m:t>
                    </m:r>
                    <m:r>
                      <a:rPr lang="en-US" sz="2400" b="0" i="1" smtClean="0">
                        <a:latin typeface="Cambria Math"/>
                        <a:ea typeface="Cambria Math"/>
                      </a:rPr>
                      <m:t>)</m:t>
                    </m:r>
                  </m:oMath>
                </a14:m>
                <a:r>
                  <a:rPr lang="en-US" sz="2400" dirty="0" smtClean="0">
                    <a:latin typeface="Times New Roman" panose="02020603050405020304" pitchFamily="18" charset="0"/>
                    <a:cs typeface="Times New Roman" panose="02020603050405020304" pitchFamily="18" charset="0"/>
                  </a:rPr>
                  <a:t> are the ground state and first excited state </a:t>
                </a:r>
                <a:r>
                  <a:rPr lang="en-US" sz="2400" dirty="0" err="1" smtClean="0">
                    <a:latin typeface="Times New Roman" panose="02020603050405020304" pitchFamily="18" charset="0"/>
                    <a:cs typeface="Times New Roman" panose="02020603050405020304" pitchFamily="18" charset="0"/>
                  </a:rPr>
                  <a:t>wavefunctions</a:t>
                </a:r>
                <a:r>
                  <a:rPr lang="en-US" sz="2400" dirty="0" smtClean="0">
                    <a:latin typeface="Times New Roman" panose="02020603050405020304" pitchFamily="18" charset="0"/>
                    <a:cs typeface="Times New Roman" panose="02020603050405020304" pitchFamily="18" charset="0"/>
                  </a:rPr>
                  <a:t>.  Choose all of the following statements tha</a:t>
                </a:r>
                <a:r>
                  <a:rPr lang="en-US" sz="2400" dirty="0">
                    <a:latin typeface="Times New Roman" panose="02020603050405020304" pitchFamily="18" charset="0"/>
                    <a:cs typeface="Times New Roman" panose="02020603050405020304" pitchFamily="18" charset="0"/>
                  </a:rPr>
                  <a:t>t</a:t>
                </a:r>
                <a:r>
                  <a:rPr lang="en-US" sz="2400" dirty="0" smtClean="0">
                    <a:latin typeface="Times New Roman" panose="02020603050405020304" pitchFamily="18" charset="0"/>
                    <a:cs typeface="Times New Roman" panose="02020603050405020304" pitchFamily="18" charset="0"/>
                  </a:rPr>
                  <a:t> are correct about the expectation value of the energy of the system at time </a:t>
                </a:r>
                <a:r>
                  <a:rPr lang="en-US" sz="2400" i="1" dirty="0" smtClean="0">
                    <a:latin typeface="Times New Roman" panose="02020603050405020304" pitchFamily="18" charset="0"/>
                    <a:cs typeface="Times New Roman" panose="02020603050405020304" pitchFamily="18" charset="0"/>
                  </a:rPr>
                  <a:t>t</a:t>
                </a:r>
                <a:r>
                  <a:rPr lang="en-US" sz="2400" dirty="0" smtClean="0">
                    <a:latin typeface="Times New Roman" panose="02020603050405020304" pitchFamily="18" charset="0"/>
                    <a:cs typeface="Times New Roman" panose="02020603050405020304" pitchFamily="18" charset="0"/>
                  </a:rPr>
                  <a:t>=0.</a:t>
                </a:r>
              </a:p>
              <a:p>
                <a:endParaRPr lang="en-US" sz="2400" dirty="0" smtClean="0">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2400" dirty="0" smtClean="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400" i="1" smtClean="0">
                            <a:latin typeface="Cambria Math"/>
                          </a:rPr>
                        </m:ctrlPr>
                      </m:dPr>
                      <m:e>
                        <m:r>
                          <a:rPr lang="en-US" sz="2400" b="0" i="1" smtClean="0">
                            <a:latin typeface="Cambria Math"/>
                          </a:rPr>
                          <m:t>𝐸</m:t>
                        </m:r>
                      </m:e>
                    </m:d>
                    <m:r>
                      <a:rPr lang="en-US" sz="2400" b="0" i="1" smtClean="0">
                        <a:latin typeface="Cambria Math"/>
                      </a:rPr>
                      <m:t>=</m:t>
                    </m:r>
                    <m:f>
                      <m:fPr>
                        <m:ctrlPr>
                          <a:rPr lang="en-US" sz="2400" b="0" i="1" smtClean="0">
                            <a:latin typeface="Cambria Math"/>
                            <a:ea typeface="Cambria Math"/>
                          </a:rPr>
                        </m:ctrlPr>
                      </m:fPr>
                      <m:num>
                        <m:r>
                          <a:rPr lang="en-US" sz="2400" b="0" i="1" smtClean="0">
                            <a:latin typeface="Cambria Math"/>
                            <a:ea typeface="Cambria Math"/>
                          </a:rPr>
                          <m:t>1</m:t>
                        </m:r>
                      </m:num>
                      <m:den>
                        <m:rad>
                          <m:radPr>
                            <m:degHide m:val="on"/>
                            <m:ctrlPr>
                              <a:rPr lang="en-US" sz="2400" b="0" i="1" smtClean="0">
                                <a:latin typeface="Cambria Math"/>
                                <a:ea typeface="Cambria Math"/>
                              </a:rPr>
                            </m:ctrlPr>
                          </m:radPr>
                          <m:deg/>
                          <m:e>
                            <m:r>
                              <a:rPr lang="en-US" sz="2400" b="0" i="1" smtClean="0">
                                <a:latin typeface="Cambria Math"/>
                                <a:ea typeface="Cambria Math"/>
                              </a:rPr>
                              <m:t>3</m:t>
                            </m:r>
                          </m:e>
                        </m:rad>
                      </m:den>
                    </m:f>
                    <m:sSub>
                      <m:sSubPr>
                        <m:ctrlPr>
                          <a:rPr lang="en-US" sz="2400" b="0" i="1" smtClean="0">
                            <a:latin typeface="Cambria Math"/>
                            <a:ea typeface="Cambria Math"/>
                          </a:rPr>
                        </m:ctrlPr>
                      </m:sSubPr>
                      <m:e>
                        <m:r>
                          <a:rPr lang="en-US" sz="2400" b="0" i="1" smtClean="0">
                            <a:latin typeface="Cambria Math"/>
                            <a:ea typeface="Cambria Math"/>
                          </a:rPr>
                          <m:t>𝐸</m:t>
                        </m:r>
                      </m:e>
                      <m:sub>
                        <m:r>
                          <a:rPr lang="en-US" sz="2400" b="0" i="1" smtClean="0">
                            <a:latin typeface="Cambria Math"/>
                            <a:ea typeface="Cambria Math"/>
                          </a:rPr>
                          <m:t>1</m:t>
                        </m:r>
                      </m:sub>
                    </m:sSub>
                    <m:r>
                      <a:rPr lang="en-US" sz="2400" b="0" i="1" smtClean="0">
                        <a:latin typeface="Cambria Math"/>
                        <a:ea typeface="Cambria Math"/>
                      </a:rPr>
                      <m:t>+</m:t>
                    </m:r>
                    <m:rad>
                      <m:radPr>
                        <m:degHide m:val="on"/>
                        <m:ctrlPr>
                          <a:rPr lang="en-US" sz="2400" i="1">
                            <a:latin typeface="Cambria Math"/>
                            <a:ea typeface="Cambria Math"/>
                          </a:rPr>
                        </m:ctrlPr>
                      </m:radPr>
                      <m:deg/>
                      <m:e>
                        <m:f>
                          <m:fPr>
                            <m:ctrlPr>
                              <a:rPr lang="en-US" sz="2400" i="1">
                                <a:latin typeface="Cambria Math"/>
                                <a:ea typeface="Cambria Math"/>
                              </a:rPr>
                            </m:ctrlPr>
                          </m:fPr>
                          <m:num>
                            <m:r>
                              <a:rPr lang="en-US" sz="2400" i="1">
                                <a:latin typeface="Cambria Math"/>
                                <a:ea typeface="Cambria Math"/>
                              </a:rPr>
                              <m:t>2</m:t>
                            </m:r>
                          </m:num>
                          <m:den>
                            <m:r>
                              <a:rPr lang="en-US" sz="2400" i="1">
                                <a:latin typeface="Cambria Math"/>
                                <a:ea typeface="Cambria Math"/>
                              </a:rPr>
                              <m:t>3</m:t>
                            </m:r>
                          </m:den>
                        </m:f>
                      </m:e>
                    </m:rad>
                    <m:sSub>
                      <m:sSubPr>
                        <m:ctrlPr>
                          <a:rPr lang="en-US" sz="2400" b="0" i="1" smtClean="0">
                            <a:latin typeface="Cambria Math"/>
                            <a:ea typeface="Cambria Math"/>
                          </a:rPr>
                        </m:ctrlPr>
                      </m:sSubPr>
                      <m:e>
                        <m:r>
                          <a:rPr lang="en-US" sz="2400" b="0" i="1" smtClean="0">
                            <a:latin typeface="Cambria Math"/>
                            <a:ea typeface="Cambria Math"/>
                          </a:rPr>
                          <m:t>𝐸</m:t>
                        </m:r>
                      </m:e>
                      <m:sub>
                        <m:r>
                          <a:rPr lang="en-US" sz="2400" b="0" i="1" smtClean="0">
                            <a:latin typeface="Cambria Math"/>
                            <a:ea typeface="Cambria Math"/>
                          </a:rPr>
                          <m:t>2</m:t>
                        </m:r>
                      </m:sub>
                    </m:sSub>
                  </m:oMath>
                </a14:m>
                <a:endParaRPr lang="en-US" sz="2400" dirty="0" smtClean="0">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2400" dirty="0" smtClean="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400" i="1" smtClean="0">
                            <a:latin typeface="Cambria Math"/>
                          </a:rPr>
                        </m:ctrlPr>
                      </m:dPr>
                      <m:e>
                        <m:r>
                          <a:rPr lang="en-US" sz="2400" b="0" i="1" smtClean="0">
                            <a:latin typeface="Cambria Math"/>
                          </a:rPr>
                          <m:t>𝐸</m:t>
                        </m:r>
                      </m:e>
                    </m:d>
                    <m:r>
                      <a:rPr lang="en-US" sz="2400" b="0" i="1" smtClean="0">
                        <a:latin typeface="Cambria Math"/>
                      </a:rPr>
                      <m:t>=</m:t>
                    </m:r>
                    <m:f>
                      <m:fPr>
                        <m:ctrlPr>
                          <a:rPr lang="en-US" sz="2400" b="0" i="1" smtClean="0">
                            <a:latin typeface="Cambria Math"/>
                            <a:ea typeface="Cambria Math"/>
                          </a:rPr>
                        </m:ctrlPr>
                      </m:fPr>
                      <m:num>
                        <m:r>
                          <a:rPr lang="en-US" sz="2400" b="0" i="1" smtClean="0">
                            <a:latin typeface="Cambria Math"/>
                            <a:ea typeface="Cambria Math"/>
                          </a:rPr>
                          <m:t>1</m:t>
                        </m:r>
                      </m:num>
                      <m:den>
                        <m:r>
                          <a:rPr lang="en-US" sz="2400" b="0" i="1" smtClean="0">
                            <a:latin typeface="Cambria Math"/>
                            <a:ea typeface="Cambria Math"/>
                          </a:rPr>
                          <m:t>3</m:t>
                        </m:r>
                      </m:den>
                    </m:f>
                    <m:sSub>
                      <m:sSubPr>
                        <m:ctrlPr>
                          <a:rPr lang="en-US" sz="2400" b="0" i="1" smtClean="0">
                            <a:latin typeface="Cambria Math"/>
                            <a:ea typeface="Cambria Math"/>
                          </a:rPr>
                        </m:ctrlPr>
                      </m:sSubPr>
                      <m:e>
                        <m:r>
                          <a:rPr lang="en-US" sz="2400" b="0" i="1" smtClean="0">
                            <a:latin typeface="Cambria Math"/>
                            <a:ea typeface="Cambria Math"/>
                          </a:rPr>
                          <m:t>𝐸</m:t>
                        </m:r>
                      </m:e>
                      <m:sub>
                        <m:r>
                          <a:rPr lang="en-US" sz="2400" b="0" i="1" smtClean="0">
                            <a:latin typeface="Cambria Math"/>
                            <a:ea typeface="Cambria Math"/>
                          </a:rPr>
                          <m:t>1</m:t>
                        </m:r>
                      </m:sub>
                    </m:sSub>
                    <m:r>
                      <a:rPr lang="en-US" sz="2400" b="0" i="1" smtClean="0">
                        <a:latin typeface="Cambria Math"/>
                        <a:ea typeface="Cambria Math"/>
                      </a:rPr>
                      <m:t>+</m:t>
                    </m:r>
                    <m:f>
                      <m:fPr>
                        <m:ctrlPr>
                          <a:rPr lang="en-US" sz="2400" b="0" i="1" smtClean="0">
                            <a:latin typeface="Cambria Math"/>
                            <a:ea typeface="Cambria Math"/>
                          </a:rPr>
                        </m:ctrlPr>
                      </m:fPr>
                      <m:num>
                        <m:r>
                          <a:rPr lang="en-US" sz="2400" b="0" i="1" smtClean="0">
                            <a:latin typeface="Cambria Math"/>
                            <a:ea typeface="Cambria Math"/>
                          </a:rPr>
                          <m:t>2</m:t>
                        </m:r>
                      </m:num>
                      <m:den>
                        <m:r>
                          <a:rPr lang="en-US" sz="2400" b="0" i="1" smtClean="0">
                            <a:latin typeface="Cambria Math"/>
                            <a:ea typeface="Cambria Math"/>
                          </a:rPr>
                          <m:t>3</m:t>
                        </m:r>
                      </m:den>
                    </m:f>
                    <m:sSub>
                      <m:sSubPr>
                        <m:ctrlPr>
                          <a:rPr lang="en-US" sz="2400" b="0" i="1" smtClean="0">
                            <a:latin typeface="Cambria Math"/>
                            <a:ea typeface="Cambria Math"/>
                          </a:rPr>
                        </m:ctrlPr>
                      </m:sSubPr>
                      <m:e>
                        <m:r>
                          <a:rPr lang="en-US" sz="2400" b="0" i="1" smtClean="0">
                            <a:latin typeface="Cambria Math"/>
                            <a:ea typeface="Cambria Math"/>
                          </a:rPr>
                          <m:t>𝐸</m:t>
                        </m:r>
                      </m:e>
                      <m:sub>
                        <m:r>
                          <a:rPr lang="en-US" sz="2400" b="0" i="1" smtClean="0">
                            <a:latin typeface="Cambria Math"/>
                            <a:ea typeface="Cambria Math"/>
                          </a:rPr>
                          <m:t>2</m:t>
                        </m:r>
                      </m:sub>
                    </m:sSub>
                  </m:oMath>
                </a14:m>
                <a:endParaRPr lang="en-US" sz="2400" dirty="0" smtClean="0">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2400" dirty="0" smtClean="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400" i="1" smtClean="0">
                            <a:latin typeface="Cambria Math"/>
                          </a:rPr>
                        </m:ctrlPr>
                      </m:dPr>
                      <m:e>
                        <m:r>
                          <a:rPr lang="en-US" sz="2400" b="0" i="1" smtClean="0">
                            <a:latin typeface="Cambria Math"/>
                          </a:rPr>
                          <m:t>𝐸</m:t>
                        </m:r>
                      </m:e>
                    </m:d>
                    <m:r>
                      <a:rPr lang="en-US" sz="2400" b="0" i="1" smtClean="0">
                        <a:latin typeface="Cambria Math"/>
                      </a:rPr>
                      <m:t>=</m:t>
                    </m:r>
                    <m:nary>
                      <m:naryPr>
                        <m:ctrlPr>
                          <a:rPr lang="en-US" sz="2400" b="0" i="1" smtClean="0">
                            <a:latin typeface="Cambria Math"/>
                          </a:rPr>
                        </m:ctrlPr>
                      </m:naryPr>
                      <m:sub>
                        <m:r>
                          <m:rPr>
                            <m:brk m:alnAt="23"/>
                          </m:rPr>
                          <a:rPr lang="en-US" sz="2400" b="0" i="1" smtClean="0">
                            <a:latin typeface="Cambria Math"/>
                          </a:rPr>
                          <m:t>−</m:t>
                        </m:r>
                        <m:r>
                          <a:rPr lang="en-US" sz="2400" b="0" i="1" smtClean="0">
                            <a:latin typeface="Cambria Math"/>
                            <a:ea typeface="Cambria Math"/>
                          </a:rPr>
                          <m:t>∞</m:t>
                        </m:r>
                      </m:sub>
                      <m:sup>
                        <m:r>
                          <a:rPr lang="en-US" sz="2400" b="0" i="1" smtClean="0">
                            <a:latin typeface="Cambria Math"/>
                            <a:ea typeface="Cambria Math"/>
                          </a:rPr>
                          <m:t>∞</m:t>
                        </m:r>
                      </m:sup>
                      <m:e>
                        <m:sSup>
                          <m:sSupPr>
                            <m:ctrlPr>
                              <a:rPr lang="en-US" sz="2400" b="0" i="1" smtClean="0">
                                <a:latin typeface="Cambria Math"/>
                              </a:rPr>
                            </m:ctrlPr>
                          </m:sSupPr>
                          <m:e>
                            <m:r>
                              <m:rPr>
                                <m:sty m:val="p"/>
                              </m:rPr>
                              <a:rPr lang="el-GR" sz="2400" b="0" i="1" smtClean="0">
                                <a:latin typeface="Cambria Math"/>
                                <a:ea typeface="Cambria Math"/>
                              </a:rPr>
                              <m:t>Ψ</m:t>
                            </m:r>
                          </m:e>
                          <m:sup>
                            <m:r>
                              <a:rPr lang="en-US" sz="2400" b="0" i="1" smtClean="0">
                                <a:latin typeface="Cambria Math"/>
                              </a:rPr>
                              <m:t>∗</m:t>
                            </m:r>
                          </m:sup>
                        </m:sSup>
                        <m:d>
                          <m:dPr>
                            <m:ctrlPr>
                              <a:rPr lang="en-US" sz="2400" b="0" i="1" smtClean="0">
                                <a:latin typeface="Cambria Math"/>
                              </a:rPr>
                            </m:ctrlPr>
                          </m:dPr>
                          <m:e>
                            <m:r>
                              <a:rPr lang="en-US" sz="2400" b="0" i="1" smtClean="0">
                                <a:latin typeface="Cambria Math"/>
                              </a:rPr>
                              <m:t>𝑥</m:t>
                            </m:r>
                          </m:e>
                        </m:d>
                        <m:acc>
                          <m:accPr>
                            <m:chr m:val="̂"/>
                            <m:ctrlPr>
                              <a:rPr lang="en-US" sz="2400" b="0" i="1" smtClean="0">
                                <a:latin typeface="Cambria Math"/>
                              </a:rPr>
                            </m:ctrlPr>
                          </m:accPr>
                          <m:e>
                            <m:r>
                              <a:rPr lang="en-US" sz="2400" b="0" i="1" smtClean="0">
                                <a:latin typeface="Cambria Math"/>
                              </a:rPr>
                              <m:t>𝐻</m:t>
                            </m:r>
                          </m:e>
                        </m:acc>
                        <m:r>
                          <m:rPr>
                            <m:sty m:val="p"/>
                          </m:rPr>
                          <a:rPr lang="el-GR" sz="2400" i="1" smtClean="0">
                            <a:latin typeface="Cambria Math"/>
                            <a:ea typeface="Cambria Math"/>
                          </a:rPr>
                          <m:t>Ψ</m:t>
                        </m:r>
                        <m:d>
                          <m:dPr>
                            <m:ctrlPr>
                              <a:rPr lang="en-US" sz="2400" b="0" i="1" smtClean="0">
                                <a:latin typeface="Cambria Math"/>
                                <a:ea typeface="Cambria Math"/>
                              </a:rPr>
                            </m:ctrlPr>
                          </m:dPr>
                          <m:e>
                            <m:r>
                              <a:rPr lang="en-US" sz="2400" b="0" i="1" smtClean="0">
                                <a:latin typeface="Cambria Math"/>
                                <a:ea typeface="Cambria Math"/>
                              </a:rPr>
                              <m:t>𝑥</m:t>
                            </m:r>
                          </m:e>
                        </m:d>
                        <m:r>
                          <a:rPr lang="en-US" sz="2400" b="0" i="1" smtClean="0">
                            <a:latin typeface="Cambria Math"/>
                            <a:ea typeface="Cambria Math"/>
                          </a:rPr>
                          <m:t>𝑑𝑥</m:t>
                        </m:r>
                      </m:e>
                    </m:nary>
                  </m:oMath>
                </a14:m>
                <a:endParaRPr lang="en-US" sz="2400" dirty="0" smtClean="0">
                  <a:latin typeface="Times New Roman" panose="02020603050405020304" pitchFamily="18" charset="0"/>
                  <a:cs typeface="Times New Roman" panose="02020603050405020304" pitchFamily="18" charset="0"/>
                </a:endParaRPr>
              </a:p>
              <a:p>
                <a:pPr marL="342900" indent="-342900">
                  <a:buFont typeface="+mj-lt"/>
                  <a:buAutoNum type="arabicPeriod"/>
                </a:pP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  1 only  B.  2 only  C.  3 only  D.  1 and 3 only  </a:t>
                </a:r>
                <a:r>
                  <a:rPr lang="en-US" sz="2400" dirty="0" smtClean="0">
                    <a:solidFill>
                      <a:srgbClr val="FF0000"/>
                    </a:solidFill>
                    <a:latin typeface="Times New Roman" panose="02020603050405020304" pitchFamily="18" charset="0"/>
                    <a:cs typeface="Times New Roman" panose="02020603050405020304" pitchFamily="18" charset="0"/>
                  </a:rPr>
                  <a:t>E.  2 and 3 only </a:t>
                </a:r>
                <a:endParaRPr lang="en-US" sz="24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0" y="0"/>
                <a:ext cx="9144000" cy="5933291"/>
              </a:xfrm>
              <a:prstGeom prst="rect">
                <a:avLst/>
              </a:prstGeom>
              <a:blipFill rotWithShape="1">
                <a:blip r:embed="rId2"/>
                <a:stretch>
                  <a:fillRect l="-1000" t="-822" b="-1233"/>
                </a:stretch>
              </a:blipFill>
            </p:spPr>
            <p:txBody>
              <a:bodyPr/>
              <a:lstStyle/>
              <a:p>
                <a:r>
                  <a:rPr lang="en-US">
                    <a:noFill/>
                  </a:rPr>
                  <a:t> </a:t>
                </a:r>
              </a:p>
            </p:txBody>
          </p:sp>
        </mc:Fallback>
      </mc:AlternateContent>
    </p:spTree>
    <p:extLst>
      <p:ext uri="{BB962C8B-B14F-4D97-AF65-F5344CB8AC3E}">
        <p14:creationId xmlns:p14="http://schemas.microsoft.com/office/powerpoint/2010/main" val="234257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0" y="50800"/>
                <a:ext cx="9144000" cy="7010124"/>
              </a:xfrm>
              <a:prstGeom prst="rect">
                <a:avLst/>
              </a:prstGeom>
              <a:noFill/>
            </p:spPr>
            <p:txBody>
              <a:bodyPr wrap="square" rtlCol="0">
                <a:spAutoFit/>
              </a:bodyPr>
              <a:lstStyle/>
              <a:p>
                <a:pPr algn="ctr"/>
                <a:r>
                  <a:rPr lang="en-US" sz="2800" i="1" dirty="0" smtClean="0">
                    <a:latin typeface="Times New Roman" panose="02020603050405020304" pitchFamily="18" charset="0"/>
                    <a:cs typeface="Times New Roman" panose="02020603050405020304" pitchFamily="18" charset="0"/>
                  </a:rPr>
                  <a:t>QM1 Concept test 15.20</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If the initial </a:t>
                </a:r>
                <a:r>
                  <a:rPr lang="en-US" sz="2800" dirty="0" err="1">
                    <a:latin typeface="Times New Roman" panose="02020603050405020304" pitchFamily="18" charset="0"/>
                    <a:cs typeface="Times New Roman" panose="02020603050405020304" pitchFamily="18" charset="0"/>
                  </a:rPr>
                  <a:t>wavefunction</a:t>
                </a:r>
                <a:r>
                  <a:rPr lang="en-US" sz="2800" dirty="0">
                    <a:latin typeface="Times New Roman" panose="02020603050405020304" pitchFamily="18" charset="0"/>
                    <a:cs typeface="Times New Roman" panose="02020603050405020304" pitchFamily="18" charset="0"/>
                  </a:rPr>
                  <a:t> for a particle </a:t>
                </a:r>
                <a:r>
                  <a:rPr lang="en-US" sz="2800" dirty="0" smtClean="0">
                    <a:latin typeface="Times New Roman" panose="02020603050405020304" pitchFamily="18" charset="0"/>
                    <a:cs typeface="Times New Roman" panose="02020603050405020304" pitchFamily="18" charset="0"/>
                  </a:rPr>
                  <a:t>interacting with </a:t>
                </a:r>
                <a:r>
                  <a:rPr lang="en-US" sz="2800" dirty="0">
                    <a:latin typeface="Times New Roman" panose="02020603050405020304" pitchFamily="18" charset="0"/>
                    <a:cs typeface="Times New Roman" panose="02020603050405020304" pitchFamily="18" charset="0"/>
                  </a:rPr>
                  <a:t>a simple harmonic oscillator (SHO) potential </a:t>
                </a:r>
                <a:r>
                  <a:rPr lang="en-US" sz="2800" dirty="0" smtClean="0">
                    <a:latin typeface="Times New Roman" panose="02020603050405020304" pitchFamily="18" charset="0"/>
                    <a:cs typeface="Times New Roman" panose="02020603050405020304" pitchFamily="18" charset="0"/>
                  </a:rPr>
                  <a:t>energy well </a:t>
                </a:r>
                <a14:m>
                  <m:oMath xmlns:m="http://schemas.openxmlformats.org/officeDocument/2006/math">
                    <m:r>
                      <a:rPr lang="en-US" sz="2800" b="0" i="1" smtClean="0">
                        <a:latin typeface="Cambria Math"/>
                      </a:rPr>
                      <m:t>𝑉</m:t>
                    </m:r>
                    <m:r>
                      <a:rPr lang="en-US" sz="2800" b="0" i="1" smtClean="0">
                        <a:latin typeface="Cambria Math"/>
                      </a:rPr>
                      <m:t>=</m:t>
                    </m:r>
                    <m:f>
                      <m:fPr>
                        <m:ctrlPr>
                          <a:rPr lang="en-US" sz="2800" b="0" i="1" smtClean="0">
                            <a:latin typeface="Cambria Math"/>
                          </a:rPr>
                        </m:ctrlPr>
                      </m:fPr>
                      <m:num>
                        <m:r>
                          <a:rPr lang="en-US" sz="2800" b="0" i="1" smtClean="0">
                            <a:latin typeface="Cambria Math"/>
                          </a:rPr>
                          <m:t>1</m:t>
                        </m:r>
                      </m:num>
                      <m:den>
                        <m:r>
                          <a:rPr lang="en-US" sz="2800" b="0" i="1" smtClean="0">
                            <a:latin typeface="Cambria Math"/>
                          </a:rPr>
                          <m:t>2</m:t>
                        </m:r>
                      </m:den>
                    </m:f>
                    <m:r>
                      <a:rPr lang="en-US" sz="2800" b="0" i="1" smtClean="0">
                        <a:latin typeface="Cambria Math"/>
                      </a:rPr>
                      <m:t>𝑘</m:t>
                    </m:r>
                    <m:sSup>
                      <m:sSupPr>
                        <m:ctrlPr>
                          <a:rPr lang="en-US" sz="2800" b="0" i="1" smtClean="0">
                            <a:latin typeface="Cambria Math"/>
                          </a:rPr>
                        </m:ctrlPr>
                      </m:sSupPr>
                      <m:e>
                        <m:r>
                          <a:rPr lang="en-US" sz="2800" b="0" i="1" smtClean="0">
                            <a:latin typeface="Cambria Math"/>
                          </a:rPr>
                          <m:t>𝑥</m:t>
                        </m:r>
                      </m:e>
                      <m:sup>
                        <m:r>
                          <a:rPr lang="en-US" sz="2800" b="0" i="1" smtClean="0">
                            <a:latin typeface="Cambria Math"/>
                          </a:rPr>
                          <m:t>2</m:t>
                        </m:r>
                      </m:sup>
                    </m:sSup>
                  </m:oMath>
                </a14:m>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is  </a:t>
                </a:r>
                <a14:m>
                  <m:oMath xmlns:m="http://schemas.openxmlformats.org/officeDocument/2006/math">
                    <m:r>
                      <m:rPr>
                        <m:sty m:val="p"/>
                      </m:rPr>
                      <a:rPr lang="el-GR" sz="2800" i="1" smtClean="0">
                        <a:latin typeface="Cambria Math"/>
                        <a:ea typeface="Cambria Math"/>
                      </a:rPr>
                      <m:t>Ψ</m:t>
                    </m:r>
                    <m:d>
                      <m:dPr>
                        <m:ctrlPr>
                          <a:rPr lang="en-US" sz="2800" b="0" i="1" smtClean="0">
                            <a:latin typeface="Cambria Math"/>
                            <a:ea typeface="Cambria Math"/>
                          </a:rPr>
                        </m:ctrlPr>
                      </m:dPr>
                      <m:e>
                        <m:r>
                          <a:rPr lang="en-US" sz="2800" b="0" i="1" smtClean="0">
                            <a:latin typeface="Cambria Math"/>
                            <a:ea typeface="Cambria Math"/>
                          </a:rPr>
                          <m:t>𝑥</m:t>
                        </m:r>
                        <m:r>
                          <a:rPr lang="en-US" sz="2800" b="0" i="1" smtClean="0">
                            <a:latin typeface="Cambria Math"/>
                            <a:ea typeface="Cambria Math"/>
                          </a:rPr>
                          <m:t>, </m:t>
                        </m:r>
                        <m:r>
                          <a:rPr lang="en-US" sz="2800" b="0" i="1" smtClean="0">
                            <a:latin typeface="Cambria Math"/>
                            <a:ea typeface="Cambria Math"/>
                          </a:rPr>
                          <m:t>𝑡</m:t>
                        </m:r>
                        <m:r>
                          <a:rPr lang="en-US" sz="2800" b="0" i="1" smtClean="0">
                            <a:latin typeface="Cambria Math"/>
                            <a:ea typeface="Cambria Math"/>
                          </a:rPr>
                          <m:t>=0</m:t>
                        </m:r>
                      </m:e>
                    </m:d>
                    <m:r>
                      <a:rPr lang="en-US" sz="2800" b="0" i="1" smtClean="0">
                        <a:latin typeface="Cambria Math"/>
                        <a:ea typeface="Cambria Math"/>
                      </a:rPr>
                      <m:t>=</m:t>
                    </m:r>
                    <m:sSub>
                      <m:sSubPr>
                        <m:ctrlPr>
                          <a:rPr lang="en-US" sz="2800" b="0" i="1" smtClean="0">
                            <a:latin typeface="Cambria Math"/>
                            <a:ea typeface="Cambria Math"/>
                          </a:rPr>
                        </m:ctrlPr>
                      </m:sSubPr>
                      <m:e>
                        <m:r>
                          <m:rPr>
                            <m:sty m:val="p"/>
                          </m:rPr>
                          <a:rPr lang="el-GR" sz="2800" b="0" i="1" smtClean="0">
                            <a:latin typeface="Cambria Math"/>
                            <a:ea typeface="Cambria Math"/>
                          </a:rPr>
                          <m:t>Ψ</m:t>
                        </m:r>
                      </m:e>
                      <m:sub>
                        <m:r>
                          <a:rPr lang="en-US" sz="2800" b="0" i="1" smtClean="0">
                            <a:latin typeface="Cambria Math"/>
                            <a:ea typeface="Cambria Math"/>
                          </a:rPr>
                          <m:t>2</m:t>
                        </m:r>
                      </m:sub>
                    </m:sSub>
                    <m:d>
                      <m:dPr>
                        <m:ctrlPr>
                          <a:rPr lang="en-US" sz="2800" b="0" i="1" smtClean="0">
                            <a:latin typeface="Cambria Math"/>
                            <a:ea typeface="Cambria Math"/>
                          </a:rPr>
                        </m:ctrlPr>
                      </m:dPr>
                      <m:e>
                        <m:r>
                          <a:rPr lang="en-US" sz="2800" b="0" i="1" smtClean="0">
                            <a:latin typeface="Cambria Math"/>
                            <a:ea typeface="Cambria Math"/>
                          </a:rPr>
                          <m:t>𝑥</m:t>
                        </m:r>
                      </m:e>
                    </m:d>
                  </m:oMath>
                </a14:m>
                <a:r>
                  <a:rPr lang="en-US" sz="2800" dirty="0" smtClean="0">
                    <a:latin typeface="Times New Roman" panose="02020603050405020304" pitchFamily="18" charset="0"/>
                    <a:cs typeface="Times New Roman" panose="02020603050405020304" pitchFamily="18" charset="0"/>
                  </a:rPr>
                  <a:t> (the </a:t>
                </a:r>
                <a:r>
                  <a:rPr lang="en-US" sz="2800" dirty="0">
                    <a:latin typeface="Times New Roman" panose="02020603050405020304" pitchFamily="18" charset="0"/>
                    <a:cs typeface="Times New Roman" panose="02020603050405020304" pitchFamily="18" charset="0"/>
                  </a:rPr>
                  <a:t>second excited state of the SHO), choose all of the statements that are correct. </a:t>
                </a:r>
                <a:endParaRPr lang="en-US" sz="2800" dirty="0" smtClean="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pPr marL="342900" lvl="0" indent="-342900">
                  <a:buFont typeface="+mj-lt"/>
                  <a:buAutoNum type="arabicParenR"/>
                </a:pPr>
                <a:r>
                  <a:rPr lang="en-US" sz="2800" dirty="0">
                    <a:latin typeface="Times New Roman" panose="02020603050405020304" pitchFamily="18" charset="0"/>
                    <a:cs typeface="Times New Roman" panose="02020603050405020304" pitchFamily="18" charset="0"/>
                  </a:rPr>
                  <a:t>The expectation value of the </a:t>
                </a:r>
                <a:r>
                  <a:rPr lang="en-US" sz="2800" u="sng" dirty="0">
                    <a:latin typeface="Times New Roman" panose="02020603050405020304" pitchFamily="18" charset="0"/>
                    <a:cs typeface="Times New Roman" panose="02020603050405020304" pitchFamily="18" charset="0"/>
                  </a:rPr>
                  <a:t>position</a:t>
                </a:r>
                <a:r>
                  <a:rPr lang="en-US" sz="2800" dirty="0">
                    <a:latin typeface="Times New Roman" panose="02020603050405020304" pitchFamily="18" charset="0"/>
                    <a:cs typeface="Times New Roman" panose="02020603050405020304" pitchFamily="18" charset="0"/>
                  </a:rPr>
                  <a:t> of this particle depends on time</a:t>
                </a:r>
                <a:r>
                  <a:rPr lang="en-US" sz="2800" i="1" dirty="0">
                    <a:latin typeface="Times New Roman" panose="02020603050405020304" pitchFamily="18" charset="0"/>
                    <a:cs typeface="Times New Roman" panose="02020603050405020304" pitchFamily="18" charset="0"/>
                  </a:rPr>
                  <a:t> t</a:t>
                </a:r>
                <a:r>
                  <a:rPr lang="en-US" sz="2800" dirty="0">
                    <a:latin typeface="Times New Roman" panose="02020603050405020304" pitchFamily="18" charset="0"/>
                    <a:cs typeface="Times New Roman" panose="02020603050405020304" pitchFamily="18" charset="0"/>
                  </a:rPr>
                  <a:t>.</a:t>
                </a:r>
              </a:p>
              <a:p>
                <a:pPr marL="342900" lvl="0" indent="-342900">
                  <a:buFont typeface="+mj-lt"/>
                  <a:buAutoNum type="arabicParenR"/>
                </a:pPr>
                <a:r>
                  <a:rPr lang="en-US" sz="2800" dirty="0">
                    <a:latin typeface="Times New Roman" panose="02020603050405020304" pitchFamily="18" charset="0"/>
                    <a:cs typeface="Times New Roman" panose="02020603050405020304" pitchFamily="18" charset="0"/>
                  </a:rPr>
                  <a:t>The expectation value of the </a:t>
                </a:r>
                <a:r>
                  <a:rPr lang="en-US" sz="2800" u="sng" dirty="0">
                    <a:latin typeface="Times New Roman" panose="02020603050405020304" pitchFamily="18" charset="0"/>
                    <a:cs typeface="Times New Roman" panose="02020603050405020304" pitchFamily="18" charset="0"/>
                  </a:rPr>
                  <a:t>momentum</a:t>
                </a:r>
                <a:r>
                  <a:rPr lang="en-US" sz="2800" dirty="0">
                    <a:latin typeface="Times New Roman" panose="02020603050405020304" pitchFamily="18" charset="0"/>
                    <a:cs typeface="Times New Roman" panose="02020603050405020304" pitchFamily="18" charset="0"/>
                  </a:rPr>
                  <a:t> of this particle depends on time</a:t>
                </a:r>
                <a:r>
                  <a:rPr lang="en-US" sz="2800" i="1" dirty="0">
                    <a:latin typeface="Times New Roman" panose="02020603050405020304" pitchFamily="18" charset="0"/>
                    <a:cs typeface="Times New Roman" panose="02020603050405020304" pitchFamily="18" charset="0"/>
                  </a:rPr>
                  <a:t> t</a:t>
                </a:r>
                <a:r>
                  <a:rPr lang="en-US" sz="2800" dirty="0">
                    <a:latin typeface="Times New Roman" panose="02020603050405020304" pitchFamily="18" charset="0"/>
                    <a:cs typeface="Times New Roman" panose="02020603050405020304" pitchFamily="18" charset="0"/>
                  </a:rPr>
                  <a:t>.</a:t>
                </a:r>
              </a:p>
              <a:p>
                <a:pPr marL="342900" lvl="0" indent="-342900">
                  <a:buFont typeface="+mj-lt"/>
                  <a:buAutoNum type="arabicParenR"/>
                </a:pPr>
                <a:r>
                  <a:rPr lang="en-US" sz="2800" dirty="0">
                    <a:latin typeface="Times New Roman" panose="02020603050405020304" pitchFamily="18" charset="0"/>
                    <a:cs typeface="Times New Roman" panose="02020603050405020304" pitchFamily="18" charset="0"/>
                  </a:rPr>
                  <a:t>The expectation value of the </a:t>
                </a:r>
                <a:r>
                  <a:rPr lang="en-US" sz="2800" u="sng" dirty="0">
                    <a:latin typeface="Times New Roman" panose="02020603050405020304" pitchFamily="18" charset="0"/>
                    <a:cs typeface="Times New Roman" panose="02020603050405020304" pitchFamily="18" charset="0"/>
                  </a:rPr>
                  <a:t>energy</a:t>
                </a:r>
                <a:r>
                  <a:rPr lang="en-US" sz="2800" dirty="0">
                    <a:latin typeface="Times New Roman" panose="02020603050405020304" pitchFamily="18" charset="0"/>
                    <a:cs typeface="Times New Roman" panose="02020603050405020304" pitchFamily="18" charset="0"/>
                  </a:rPr>
                  <a:t> of this particle depends on time </a:t>
                </a:r>
                <a:r>
                  <a:rPr lang="en-US" sz="2800" i="1" dirty="0">
                    <a:latin typeface="Times New Roman" panose="02020603050405020304" pitchFamily="18" charset="0"/>
                    <a:cs typeface="Times New Roman" panose="02020603050405020304" pitchFamily="18" charset="0"/>
                  </a:rPr>
                  <a:t>t</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A. 1 only    B. 2 only    C. 3 only    D. 1 and 2 only     </a:t>
                </a:r>
              </a:p>
              <a:p>
                <a:r>
                  <a:rPr lang="en-US" sz="2800" dirty="0">
                    <a:solidFill>
                      <a:srgbClr val="FF0000"/>
                    </a:solidFill>
                    <a:latin typeface="Times New Roman" panose="02020603050405020304" pitchFamily="18" charset="0"/>
                    <a:cs typeface="Times New Roman" panose="02020603050405020304" pitchFamily="18" charset="0"/>
                  </a:rPr>
                  <a:t>E. none of the above</a:t>
                </a:r>
              </a:p>
              <a:p>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0" y="50800"/>
                <a:ext cx="9144000" cy="7010124"/>
              </a:xfrm>
              <a:prstGeom prst="rect">
                <a:avLst/>
              </a:prstGeom>
              <a:blipFill rotWithShape="1">
                <a:blip r:embed="rId2"/>
                <a:stretch>
                  <a:fillRect l="-1333" t="-870" r="-800"/>
                </a:stretch>
              </a:blipFill>
            </p:spPr>
            <p:txBody>
              <a:bodyPr/>
              <a:lstStyle/>
              <a:p>
                <a:r>
                  <a:rPr lang="en-US">
                    <a:noFill/>
                  </a:rPr>
                  <a:t> </a:t>
                </a:r>
              </a:p>
            </p:txBody>
          </p:sp>
        </mc:Fallback>
      </mc:AlternateContent>
    </p:spTree>
    <p:extLst>
      <p:ext uri="{BB962C8B-B14F-4D97-AF65-F5344CB8AC3E}">
        <p14:creationId xmlns:p14="http://schemas.microsoft.com/office/powerpoint/2010/main" val="2341469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20320" y="45720"/>
                <a:ext cx="9144000" cy="7402219"/>
              </a:xfrm>
              <a:prstGeom prst="rect">
                <a:avLst/>
              </a:prstGeom>
              <a:noFill/>
            </p:spPr>
            <p:txBody>
              <a:bodyPr wrap="square" rtlCol="0">
                <a:spAutoFit/>
              </a:bodyPr>
              <a:lstStyle/>
              <a:p>
                <a:pPr algn="ctr"/>
                <a:r>
                  <a:rPr lang="en-US" sz="2600" i="1" dirty="0" smtClean="0">
                    <a:latin typeface="Times New Roman" panose="02020603050405020304" pitchFamily="18" charset="0"/>
                    <a:cs typeface="Times New Roman" panose="02020603050405020304" pitchFamily="18" charset="0"/>
                  </a:rPr>
                  <a:t>QM1 Concept test 15.21</a:t>
                </a:r>
                <a:endParaRPr lang="en-US" sz="2600" dirty="0" smtClean="0">
                  <a:latin typeface="Times New Roman" panose="02020603050405020304" pitchFamily="18" charset="0"/>
                  <a:cs typeface="Times New Roman" panose="02020603050405020304" pitchFamily="18" charset="0"/>
                </a:endParaRPr>
              </a:p>
              <a:p>
                <a:endParaRPr lang="en-US" sz="2600" dirty="0">
                  <a:latin typeface="Times New Roman" panose="02020603050405020304" pitchFamily="18" charset="0"/>
                  <a:cs typeface="Times New Roman" panose="02020603050405020304" pitchFamily="18" charset="0"/>
                </a:endParaRPr>
              </a:p>
              <a:p>
                <a:r>
                  <a:rPr lang="en-US" sz="2600" dirty="0" smtClean="0">
                    <a:latin typeface="Times New Roman" panose="02020603050405020304" pitchFamily="18" charset="0"/>
                    <a:cs typeface="Times New Roman" panose="02020603050405020304" pitchFamily="18" charset="0"/>
                  </a:rPr>
                  <a:t>If </a:t>
                </a:r>
                <a:r>
                  <a:rPr lang="en-US" sz="2600" dirty="0">
                    <a:latin typeface="Times New Roman" panose="02020603050405020304" pitchFamily="18" charset="0"/>
                    <a:cs typeface="Times New Roman" panose="02020603050405020304" pitchFamily="18" charset="0"/>
                  </a:rPr>
                  <a:t>the initial </a:t>
                </a:r>
                <a:r>
                  <a:rPr lang="en-US" sz="2600" dirty="0" err="1">
                    <a:latin typeface="Times New Roman" panose="02020603050405020304" pitchFamily="18" charset="0"/>
                    <a:cs typeface="Times New Roman" panose="02020603050405020304" pitchFamily="18" charset="0"/>
                  </a:rPr>
                  <a:t>wavefunction</a:t>
                </a:r>
                <a:r>
                  <a:rPr lang="en-US" sz="2600" dirty="0">
                    <a:latin typeface="Times New Roman" panose="02020603050405020304" pitchFamily="18" charset="0"/>
                    <a:cs typeface="Times New Roman" panose="02020603050405020304" pitchFamily="18" charset="0"/>
                  </a:rPr>
                  <a:t> for a particle </a:t>
                </a:r>
                <a:r>
                  <a:rPr lang="en-US" sz="2600" dirty="0" smtClean="0">
                    <a:latin typeface="Times New Roman" panose="02020603050405020304" pitchFamily="18" charset="0"/>
                    <a:cs typeface="Times New Roman" panose="02020603050405020304" pitchFamily="18" charset="0"/>
                  </a:rPr>
                  <a:t>interacting with </a:t>
                </a:r>
                <a:r>
                  <a:rPr lang="en-US" sz="2600" dirty="0">
                    <a:latin typeface="Times New Roman" panose="02020603050405020304" pitchFamily="18" charset="0"/>
                    <a:cs typeface="Times New Roman" panose="02020603050405020304" pitchFamily="18" charset="0"/>
                  </a:rPr>
                  <a:t>a simple harmonic </a:t>
                </a:r>
                <a:r>
                  <a:rPr lang="en-US" sz="2600">
                    <a:latin typeface="Times New Roman" panose="02020603050405020304" pitchFamily="18" charset="0"/>
                    <a:cs typeface="Times New Roman" panose="02020603050405020304" pitchFamily="18" charset="0"/>
                  </a:rPr>
                  <a:t>oscillator </a:t>
                </a:r>
                <a:r>
                  <a:rPr lang="en-US" sz="2600" smtClean="0">
                    <a:latin typeface="Times New Roman" panose="02020603050405020304" pitchFamily="18" charset="0"/>
                    <a:cs typeface="Times New Roman" panose="02020603050405020304" pitchFamily="18" charset="0"/>
                  </a:rPr>
                  <a:t>potential energy </a:t>
                </a:r>
                <a:r>
                  <a:rPr lang="en-US" sz="2600" dirty="0">
                    <a:latin typeface="Times New Roman" panose="02020603050405020304" pitchFamily="18" charset="0"/>
                    <a:cs typeface="Times New Roman" panose="02020603050405020304" pitchFamily="18" charset="0"/>
                  </a:rPr>
                  <a:t>well </a:t>
                </a:r>
                <a14:m>
                  <m:oMath xmlns:m="http://schemas.openxmlformats.org/officeDocument/2006/math">
                    <m:r>
                      <a:rPr lang="en-US" sz="2600" i="1">
                        <a:latin typeface="Cambria Math"/>
                      </a:rPr>
                      <m:t>𝑉</m:t>
                    </m:r>
                    <m:r>
                      <a:rPr lang="en-US" sz="2600" i="1">
                        <a:latin typeface="Cambria Math"/>
                      </a:rPr>
                      <m:t>=</m:t>
                    </m:r>
                    <m:f>
                      <m:fPr>
                        <m:ctrlPr>
                          <a:rPr lang="en-US" sz="2600" i="1">
                            <a:latin typeface="Cambria Math"/>
                          </a:rPr>
                        </m:ctrlPr>
                      </m:fPr>
                      <m:num>
                        <m:r>
                          <a:rPr lang="en-US" sz="2600" i="1">
                            <a:latin typeface="Cambria Math"/>
                          </a:rPr>
                          <m:t>1</m:t>
                        </m:r>
                      </m:num>
                      <m:den>
                        <m:r>
                          <a:rPr lang="en-US" sz="2600" i="1">
                            <a:latin typeface="Cambria Math"/>
                          </a:rPr>
                          <m:t>2</m:t>
                        </m:r>
                      </m:den>
                    </m:f>
                    <m:r>
                      <a:rPr lang="en-US" sz="2600" i="1">
                        <a:latin typeface="Cambria Math"/>
                      </a:rPr>
                      <m:t>𝑘</m:t>
                    </m:r>
                    <m:sSup>
                      <m:sSupPr>
                        <m:ctrlPr>
                          <a:rPr lang="en-US" sz="2600" i="1">
                            <a:latin typeface="Cambria Math"/>
                          </a:rPr>
                        </m:ctrlPr>
                      </m:sSupPr>
                      <m:e>
                        <m:r>
                          <a:rPr lang="en-US" sz="2600" i="1">
                            <a:latin typeface="Cambria Math"/>
                          </a:rPr>
                          <m:t>𝑥</m:t>
                        </m:r>
                      </m:e>
                      <m:sup>
                        <m:r>
                          <a:rPr lang="en-US" sz="2600" i="1">
                            <a:latin typeface="Cambria Math"/>
                          </a:rPr>
                          <m:t>2</m:t>
                        </m:r>
                      </m:sup>
                    </m:sSup>
                  </m:oMath>
                </a14:m>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is </a:t>
                </a:r>
                <a14:m>
                  <m:oMath xmlns:m="http://schemas.openxmlformats.org/officeDocument/2006/math">
                    <m:r>
                      <m:rPr>
                        <m:sty m:val="p"/>
                      </m:rPr>
                      <a:rPr lang="el-GR" sz="2600" i="1" smtClean="0">
                        <a:latin typeface="Cambria Math"/>
                        <a:ea typeface="Cambria Math"/>
                      </a:rPr>
                      <m:t>Ψ</m:t>
                    </m:r>
                    <m:d>
                      <m:dPr>
                        <m:ctrlPr>
                          <a:rPr lang="en-US" sz="2600" b="0" i="1" smtClean="0">
                            <a:latin typeface="Cambria Math"/>
                            <a:ea typeface="Cambria Math"/>
                          </a:rPr>
                        </m:ctrlPr>
                      </m:dPr>
                      <m:e>
                        <m:r>
                          <a:rPr lang="en-US" sz="2600" b="0" i="1" smtClean="0">
                            <a:latin typeface="Cambria Math"/>
                            <a:ea typeface="Cambria Math"/>
                          </a:rPr>
                          <m:t>𝑥</m:t>
                        </m:r>
                        <m:r>
                          <a:rPr lang="en-US" sz="2600" b="0" i="1" smtClean="0">
                            <a:latin typeface="Cambria Math"/>
                            <a:ea typeface="Cambria Math"/>
                          </a:rPr>
                          <m:t>, </m:t>
                        </m:r>
                        <m:r>
                          <a:rPr lang="en-US" sz="2600" b="0" i="1" smtClean="0">
                            <a:latin typeface="Cambria Math"/>
                            <a:ea typeface="Cambria Math"/>
                          </a:rPr>
                          <m:t>𝑡</m:t>
                        </m:r>
                        <m:r>
                          <a:rPr lang="en-US" sz="2600" b="0" i="1" smtClean="0">
                            <a:latin typeface="Cambria Math"/>
                            <a:ea typeface="Cambria Math"/>
                          </a:rPr>
                          <m:t>=0</m:t>
                        </m:r>
                      </m:e>
                    </m:d>
                    <m:r>
                      <a:rPr lang="en-US" sz="2600" b="0" i="1" smtClean="0">
                        <a:latin typeface="Cambria Math"/>
                        <a:ea typeface="Cambria Math"/>
                      </a:rPr>
                      <m:t>=</m:t>
                    </m:r>
                    <m:f>
                      <m:fPr>
                        <m:ctrlPr>
                          <a:rPr lang="en-US" sz="2600" b="0" i="1" smtClean="0">
                            <a:latin typeface="Cambria Math"/>
                            <a:ea typeface="Cambria Math"/>
                          </a:rPr>
                        </m:ctrlPr>
                      </m:fPr>
                      <m:num>
                        <m:r>
                          <a:rPr lang="en-US" sz="2600" b="0" i="1" smtClean="0">
                            <a:latin typeface="Cambria Math"/>
                            <a:ea typeface="Cambria Math"/>
                          </a:rPr>
                          <m:t>1</m:t>
                        </m:r>
                      </m:num>
                      <m:den>
                        <m:rad>
                          <m:radPr>
                            <m:degHide m:val="on"/>
                            <m:ctrlPr>
                              <a:rPr lang="en-US" sz="2600" b="0" i="1" smtClean="0">
                                <a:latin typeface="Cambria Math"/>
                                <a:ea typeface="Cambria Math"/>
                              </a:rPr>
                            </m:ctrlPr>
                          </m:radPr>
                          <m:deg/>
                          <m:e>
                            <m:r>
                              <a:rPr lang="en-US" sz="2600" b="0" i="1" smtClean="0">
                                <a:latin typeface="Cambria Math"/>
                                <a:ea typeface="Cambria Math"/>
                              </a:rPr>
                              <m:t>2</m:t>
                            </m:r>
                          </m:e>
                        </m:rad>
                      </m:den>
                    </m:f>
                    <m:sSub>
                      <m:sSubPr>
                        <m:ctrlPr>
                          <a:rPr lang="en-US" sz="2600" b="0" i="1" smtClean="0">
                            <a:latin typeface="Cambria Math"/>
                            <a:ea typeface="Cambria Math"/>
                          </a:rPr>
                        </m:ctrlPr>
                      </m:sSubPr>
                      <m:e>
                        <m:r>
                          <m:rPr>
                            <m:sty m:val="p"/>
                          </m:rPr>
                          <a:rPr lang="el-GR" sz="2600" b="0" i="1" smtClean="0">
                            <a:latin typeface="Cambria Math"/>
                            <a:ea typeface="Cambria Math"/>
                          </a:rPr>
                          <m:t>Ψ</m:t>
                        </m:r>
                      </m:e>
                      <m:sub>
                        <m:r>
                          <a:rPr lang="en-US" sz="2600" b="0" i="1" smtClean="0">
                            <a:latin typeface="Cambria Math"/>
                            <a:ea typeface="Cambria Math"/>
                          </a:rPr>
                          <m:t>1</m:t>
                        </m:r>
                      </m:sub>
                    </m:sSub>
                    <m:d>
                      <m:dPr>
                        <m:ctrlPr>
                          <a:rPr lang="en-US" sz="2600" b="0" i="1" smtClean="0">
                            <a:latin typeface="Cambria Math"/>
                            <a:ea typeface="Cambria Math"/>
                          </a:rPr>
                        </m:ctrlPr>
                      </m:dPr>
                      <m:e>
                        <m:r>
                          <a:rPr lang="en-US" sz="2600" b="0" i="1" smtClean="0">
                            <a:latin typeface="Cambria Math"/>
                            <a:ea typeface="Cambria Math"/>
                          </a:rPr>
                          <m:t>𝑥</m:t>
                        </m:r>
                      </m:e>
                    </m:d>
                    <m:r>
                      <a:rPr lang="en-US" sz="2600" b="0" i="1" smtClean="0">
                        <a:latin typeface="Cambria Math"/>
                        <a:ea typeface="Cambria Math"/>
                      </a:rPr>
                      <m:t>+</m:t>
                    </m:r>
                    <m:f>
                      <m:fPr>
                        <m:ctrlPr>
                          <a:rPr lang="en-US" sz="2600" i="1">
                            <a:latin typeface="Cambria Math"/>
                            <a:ea typeface="Cambria Math"/>
                          </a:rPr>
                        </m:ctrlPr>
                      </m:fPr>
                      <m:num>
                        <m:r>
                          <a:rPr lang="en-US" sz="2600" i="1">
                            <a:latin typeface="Cambria Math"/>
                            <a:ea typeface="Cambria Math"/>
                          </a:rPr>
                          <m:t>1</m:t>
                        </m:r>
                      </m:num>
                      <m:den>
                        <m:rad>
                          <m:radPr>
                            <m:degHide m:val="on"/>
                            <m:ctrlPr>
                              <a:rPr lang="en-US" sz="2600" i="1">
                                <a:latin typeface="Cambria Math"/>
                                <a:ea typeface="Cambria Math"/>
                              </a:rPr>
                            </m:ctrlPr>
                          </m:radPr>
                          <m:deg/>
                          <m:e>
                            <m:r>
                              <a:rPr lang="en-US" sz="2600" i="1">
                                <a:latin typeface="Cambria Math"/>
                                <a:ea typeface="Cambria Math"/>
                              </a:rPr>
                              <m:t>2</m:t>
                            </m:r>
                          </m:e>
                        </m:rad>
                      </m:den>
                    </m:f>
                    <m:sSub>
                      <m:sSubPr>
                        <m:ctrlPr>
                          <a:rPr lang="en-US" sz="2600" i="1">
                            <a:latin typeface="Cambria Math"/>
                            <a:ea typeface="Cambria Math"/>
                          </a:rPr>
                        </m:ctrlPr>
                      </m:sSubPr>
                      <m:e>
                        <m:r>
                          <m:rPr>
                            <m:sty m:val="p"/>
                          </m:rPr>
                          <a:rPr lang="el-GR" sz="2600" i="1">
                            <a:latin typeface="Cambria Math"/>
                            <a:ea typeface="Cambria Math"/>
                          </a:rPr>
                          <m:t>Ψ</m:t>
                        </m:r>
                      </m:e>
                      <m:sub>
                        <m:r>
                          <a:rPr lang="en-US" sz="2600" b="0" i="1" smtClean="0">
                            <a:latin typeface="Cambria Math"/>
                            <a:ea typeface="Cambria Math"/>
                          </a:rPr>
                          <m:t>2</m:t>
                        </m:r>
                      </m:sub>
                    </m:sSub>
                    <m:d>
                      <m:dPr>
                        <m:ctrlPr>
                          <a:rPr lang="en-US" sz="2600" i="1">
                            <a:latin typeface="Cambria Math"/>
                            <a:ea typeface="Cambria Math"/>
                          </a:rPr>
                        </m:ctrlPr>
                      </m:dPr>
                      <m:e>
                        <m:r>
                          <a:rPr lang="en-US" sz="2600" i="1">
                            <a:latin typeface="Cambria Math"/>
                            <a:ea typeface="Cambria Math"/>
                          </a:rPr>
                          <m:t>𝑥</m:t>
                        </m:r>
                      </m:e>
                    </m:d>
                  </m:oMath>
                </a14:m>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choose all of the statements that are </a:t>
                </a:r>
                <a:r>
                  <a:rPr lang="en-US" sz="2600" dirty="0" smtClean="0">
                    <a:latin typeface="Times New Roman" panose="02020603050405020304" pitchFamily="18" charset="0"/>
                    <a:cs typeface="Times New Roman" panose="02020603050405020304" pitchFamily="18" charset="0"/>
                  </a:rPr>
                  <a:t>correct.</a:t>
                </a:r>
              </a:p>
              <a:p>
                <a:endParaRPr lang="en-US" sz="2600" dirty="0">
                  <a:latin typeface="Times New Roman" panose="02020603050405020304" pitchFamily="18" charset="0"/>
                  <a:cs typeface="Times New Roman" panose="02020603050405020304" pitchFamily="18" charset="0"/>
                </a:endParaRPr>
              </a:p>
              <a:p>
                <a:pPr marL="342900" lvl="0" indent="-342900">
                  <a:buFont typeface="+mj-lt"/>
                  <a:buAutoNum type="arabicParenR"/>
                </a:pPr>
                <a:r>
                  <a:rPr lang="en-US" sz="2600" dirty="0">
                    <a:latin typeface="Times New Roman" panose="02020603050405020304" pitchFamily="18" charset="0"/>
                    <a:cs typeface="Times New Roman" panose="02020603050405020304" pitchFamily="18" charset="0"/>
                  </a:rPr>
                  <a:t>The expectation value of the </a:t>
                </a:r>
                <a:r>
                  <a:rPr lang="en-US" sz="2600" u="sng" dirty="0">
                    <a:latin typeface="Times New Roman" panose="02020603050405020304" pitchFamily="18" charset="0"/>
                    <a:cs typeface="Times New Roman" panose="02020603050405020304" pitchFamily="18" charset="0"/>
                  </a:rPr>
                  <a:t>position</a:t>
                </a:r>
                <a:r>
                  <a:rPr lang="en-US" sz="2600" dirty="0">
                    <a:latin typeface="Times New Roman" panose="02020603050405020304" pitchFamily="18" charset="0"/>
                    <a:cs typeface="Times New Roman" panose="02020603050405020304" pitchFamily="18" charset="0"/>
                  </a:rPr>
                  <a:t> of this particle depends on time</a:t>
                </a:r>
                <a:r>
                  <a:rPr lang="en-US" sz="2600" i="1" dirty="0">
                    <a:latin typeface="Times New Roman" panose="02020603050405020304" pitchFamily="18" charset="0"/>
                    <a:cs typeface="Times New Roman" panose="02020603050405020304" pitchFamily="18" charset="0"/>
                  </a:rPr>
                  <a:t> t</a:t>
                </a:r>
                <a:r>
                  <a:rPr lang="en-US" sz="2600" dirty="0">
                    <a:latin typeface="Times New Roman" panose="02020603050405020304" pitchFamily="18" charset="0"/>
                    <a:cs typeface="Times New Roman" panose="02020603050405020304" pitchFamily="18" charset="0"/>
                  </a:rPr>
                  <a:t>.</a:t>
                </a:r>
              </a:p>
              <a:p>
                <a:pPr marL="342900" lvl="0" indent="-342900">
                  <a:buFont typeface="+mj-lt"/>
                  <a:buAutoNum type="arabicParenR"/>
                </a:pPr>
                <a:r>
                  <a:rPr lang="en-US" sz="2600" dirty="0">
                    <a:latin typeface="Times New Roman" panose="02020603050405020304" pitchFamily="18" charset="0"/>
                    <a:cs typeface="Times New Roman" panose="02020603050405020304" pitchFamily="18" charset="0"/>
                  </a:rPr>
                  <a:t>The expectation value of the </a:t>
                </a:r>
                <a:r>
                  <a:rPr lang="en-US" sz="2600" u="sng" dirty="0">
                    <a:latin typeface="Times New Roman" panose="02020603050405020304" pitchFamily="18" charset="0"/>
                    <a:cs typeface="Times New Roman" panose="02020603050405020304" pitchFamily="18" charset="0"/>
                  </a:rPr>
                  <a:t>momentum</a:t>
                </a:r>
                <a:r>
                  <a:rPr lang="en-US" sz="2600" dirty="0">
                    <a:latin typeface="Times New Roman" panose="02020603050405020304" pitchFamily="18" charset="0"/>
                    <a:cs typeface="Times New Roman" panose="02020603050405020304" pitchFamily="18" charset="0"/>
                  </a:rPr>
                  <a:t> of this particle depends on time</a:t>
                </a:r>
                <a:r>
                  <a:rPr lang="en-US" sz="2600" i="1" dirty="0">
                    <a:latin typeface="Times New Roman" panose="02020603050405020304" pitchFamily="18" charset="0"/>
                    <a:cs typeface="Times New Roman" panose="02020603050405020304" pitchFamily="18" charset="0"/>
                  </a:rPr>
                  <a:t> t</a:t>
                </a:r>
                <a:r>
                  <a:rPr lang="en-US" sz="2600" dirty="0">
                    <a:latin typeface="Times New Roman" panose="02020603050405020304" pitchFamily="18" charset="0"/>
                    <a:cs typeface="Times New Roman" panose="02020603050405020304" pitchFamily="18" charset="0"/>
                  </a:rPr>
                  <a:t>.</a:t>
                </a:r>
              </a:p>
              <a:p>
                <a:pPr marL="342900" lvl="0" indent="-342900">
                  <a:buFont typeface="+mj-lt"/>
                  <a:buAutoNum type="arabicParenR"/>
                </a:pPr>
                <a:r>
                  <a:rPr lang="en-US" sz="2600" dirty="0">
                    <a:latin typeface="Times New Roman" panose="02020603050405020304" pitchFamily="18" charset="0"/>
                    <a:cs typeface="Times New Roman" panose="02020603050405020304" pitchFamily="18" charset="0"/>
                  </a:rPr>
                  <a:t>The expectation value of the </a:t>
                </a:r>
                <a:r>
                  <a:rPr lang="en-US" sz="2600" u="sng" dirty="0">
                    <a:latin typeface="Times New Roman" panose="02020603050405020304" pitchFamily="18" charset="0"/>
                    <a:cs typeface="Times New Roman" panose="02020603050405020304" pitchFamily="18" charset="0"/>
                  </a:rPr>
                  <a:t>energy</a:t>
                </a:r>
                <a:r>
                  <a:rPr lang="en-US" sz="2600" dirty="0">
                    <a:latin typeface="Times New Roman" panose="02020603050405020304" pitchFamily="18" charset="0"/>
                    <a:cs typeface="Times New Roman" panose="02020603050405020304" pitchFamily="18" charset="0"/>
                  </a:rPr>
                  <a:t> of this particle depends on time </a:t>
                </a:r>
                <a:r>
                  <a:rPr lang="en-US" sz="2600" i="1" dirty="0">
                    <a:latin typeface="Times New Roman" panose="02020603050405020304" pitchFamily="18" charset="0"/>
                    <a:cs typeface="Times New Roman" panose="02020603050405020304" pitchFamily="18" charset="0"/>
                  </a:rPr>
                  <a:t>t</a:t>
                </a:r>
                <a:r>
                  <a:rPr lang="en-US" sz="2600" dirty="0">
                    <a:latin typeface="Times New Roman" panose="02020603050405020304" pitchFamily="18" charset="0"/>
                    <a:cs typeface="Times New Roman" panose="02020603050405020304" pitchFamily="18" charset="0"/>
                  </a:rPr>
                  <a:t>.</a:t>
                </a:r>
              </a:p>
              <a:p>
                <a:r>
                  <a:rPr lang="en-US" sz="2600" dirty="0">
                    <a:latin typeface="Times New Roman" panose="02020603050405020304" pitchFamily="18" charset="0"/>
                    <a:cs typeface="Times New Roman" panose="02020603050405020304" pitchFamily="18" charset="0"/>
                  </a:rPr>
                  <a:t> </a:t>
                </a:r>
              </a:p>
              <a:p>
                <a:r>
                  <a:rPr lang="en-US" sz="2600" dirty="0">
                    <a:latin typeface="Times New Roman" panose="02020603050405020304" pitchFamily="18" charset="0"/>
                    <a:cs typeface="Times New Roman" panose="02020603050405020304" pitchFamily="18" charset="0"/>
                  </a:rPr>
                  <a:t>A. 1 only    B. 2 only    C. 3 only    </a:t>
                </a:r>
                <a:r>
                  <a:rPr lang="en-US" sz="2600" dirty="0">
                    <a:solidFill>
                      <a:srgbClr val="FF0000"/>
                    </a:solidFill>
                    <a:latin typeface="Times New Roman" panose="02020603050405020304" pitchFamily="18" charset="0"/>
                    <a:cs typeface="Times New Roman" panose="02020603050405020304" pitchFamily="18" charset="0"/>
                  </a:rPr>
                  <a:t>D. 1 and 2 only     </a:t>
                </a:r>
              </a:p>
              <a:p>
                <a:r>
                  <a:rPr lang="en-US" sz="2600" dirty="0">
                    <a:latin typeface="Times New Roman" panose="02020603050405020304" pitchFamily="18" charset="0"/>
                    <a:cs typeface="Times New Roman" panose="02020603050405020304" pitchFamily="18" charset="0"/>
                  </a:rPr>
                  <a:t>E. all of the above</a:t>
                </a:r>
              </a:p>
              <a:p>
                <a:r>
                  <a:rPr lang="en-US" dirty="0"/>
                  <a:t> </a:t>
                </a:r>
              </a:p>
              <a:p>
                <a:endParaRPr lang="en-US" dirty="0"/>
              </a:p>
            </p:txBody>
          </p:sp>
        </mc:Choice>
        <mc:Fallback>
          <p:sp>
            <p:nvSpPr>
              <p:cNvPr id="2" name="TextBox 1"/>
              <p:cNvSpPr txBox="1">
                <a:spLocks noRot="1" noChangeAspect="1" noMove="1" noResize="1" noEditPoints="1" noAdjustHandles="1" noChangeArrowheads="1" noChangeShapeType="1" noTextEdit="1"/>
              </p:cNvSpPr>
              <p:nvPr/>
            </p:nvSpPr>
            <p:spPr>
              <a:xfrm>
                <a:off x="-20320" y="45720"/>
                <a:ext cx="9144000" cy="7402219"/>
              </a:xfrm>
              <a:prstGeom prst="rect">
                <a:avLst/>
              </a:prstGeom>
              <a:blipFill rotWithShape="1">
                <a:blip r:embed="rId2"/>
                <a:stretch>
                  <a:fillRect l="-1200" t="-741" r="-733"/>
                </a:stretch>
              </a:blipFill>
            </p:spPr>
            <p:txBody>
              <a:bodyPr/>
              <a:lstStyle/>
              <a:p>
                <a:r>
                  <a:rPr lang="en-US">
                    <a:noFill/>
                  </a:rPr>
                  <a:t> </a:t>
                </a:r>
              </a:p>
            </p:txBody>
          </p:sp>
        </mc:Fallback>
      </mc:AlternateContent>
    </p:spTree>
    <p:extLst>
      <p:ext uri="{BB962C8B-B14F-4D97-AF65-F5344CB8AC3E}">
        <p14:creationId xmlns:p14="http://schemas.microsoft.com/office/powerpoint/2010/main" val="3963446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0" y="19050"/>
                <a:ext cx="9144000" cy="7090467"/>
              </a:xfrm>
              <a:prstGeom prst="rect">
                <a:avLst/>
              </a:prstGeom>
              <a:noFill/>
            </p:spPr>
            <p:txBody>
              <a:bodyPr wrap="square" rtlCol="0">
                <a:spAutoFit/>
              </a:bodyPr>
              <a:lstStyle/>
              <a:p>
                <a:pPr algn="ctr"/>
                <a:r>
                  <a:rPr lang="en-US" sz="2800" i="1" dirty="0" smtClean="0">
                    <a:latin typeface="Times New Roman" panose="02020603050405020304" pitchFamily="18" charset="0"/>
                    <a:cs typeface="Times New Roman" panose="02020603050405020304" pitchFamily="18" charset="0"/>
                  </a:rPr>
                  <a:t>Concept Test 15.22</a:t>
                </a:r>
              </a:p>
              <a:p>
                <a:pPr algn="ctr"/>
                <a:endParaRPr lang="en-US" sz="2800" i="1"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For a particle interacting with a simple harmonic potential energy well with </a:t>
                </a:r>
                <a14:m>
                  <m:oMath xmlns:m="http://schemas.openxmlformats.org/officeDocument/2006/math">
                    <m:r>
                      <a:rPr lang="en-US" sz="2800" i="1">
                        <a:latin typeface="Cambria Math"/>
                      </a:rPr>
                      <m:t>𝑉</m:t>
                    </m:r>
                    <m:r>
                      <a:rPr lang="en-US" sz="2800" i="1">
                        <a:latin typeface="Cambria Math"/>
                      </a:rPr>
                      <m:t>=</m:t>
                    </m:r>
                    <m:f>
                      <m:fPr>
                        <m:ctrlPr>
                          <a:rPr lang="en-US" sz="2800" i="1">
                            <a:latin typeface="Cambria Math"/>
                          </a:rPr>
                        </m:ctrlPr>
                      </m:fPr>
                      <m:num>
                        <m:r>
                          <a:rPr lang="en-US" sz="2800" i="1">
                            <a:latin typeface="Cambria Math"/>
                          </a:rPr>
                          <m:t>1</m:t>
                        </m:r>
                      </m:num>
                      <m:den>
                        <m:r>
                          <a:rPr lang="en-US" sz="2800" i="1">
                            <a:latin typeface="Cambria Math"/>
                          </a:rPr>
                          <m:t>2</m:t>
                        </m:r>
                      </m:den>
                    </m:f>
                    <m:r>
                      <a:rPr lang="en-US" sz="2800" i="1">
                        <a:latin typeface="Cambria Math"/>
                      </a:rPr>
                      <m:t>𝑘</m:t>
                    </m:r>
                    <m:sSup>
                      <m:sSupPr>
                        <m:ctrlPr>
                          <a:rPr lang="en-US" sz="2800" i="1">
                            <a:latin typeface="Cambria Math"/>
                          </a:rPr>
                        </m:ctrlPr>
                      </m:sSupPr>
                      <m:e>
                        <m:r>
                          <a:rPr lang="en-US" sz="2800" i="1">
                            <a:latin typeface="Cambria Math"/>
                          </a:rPr>
                          <m:t>𝑥</m:t>
                        </m:r>
                      </m:e>
                      <m:sup>
                        <m:r>
                          <a:rPr lang="en-US" sz="2800" i="1">
                            <a:latin typeface="Cambria Math"/>
                          </a:rPr>
                          <m:t>2</m:t>
                        </m:r>
                      </m:sup>
                    </m:sSup>
                  </m:oMath>
                </a14:m>
                <a:r>
                  <a:rPr lang="en-US" sz="2800"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a:latin typeface="Cambria Math"/>
                          </a:rPr>
                        </m:ctrlPr>
                      </m:sSubPr>
                      <m:e>
                        <m:r>
                          <m:rPr>
                            <m:sty m:val="p"/>
                          </m:rPr>
                          <a:rPr lang="el-GR" sz="2800" i="1">
                            <a:latin typeface="Cambria Math"/>
                            <a:ea typeface="Cambria Math"/>
                          </a:rPr>
                          <m:t>Ψ</m:t>
                        </m:r>
                      </m:e>
                      <m:sub>
                        <m:r>
                          <a:rPr lang="en-US" sz="2800" i="1">
                            <a:latin typeface="Cambria Math"/>
                          </a:rPr>
                          <m:t>𝑛</m:t>
                        </m:r>
                      </m:sub>
                    </m:sSub>
                    <m:r>
                      <a:rPr lang="en-US" sz="2800" i="1">
                        <a:latin typeface="Cambria Math"/>
                      </a:rPr>
                      <m:t>(</m:t>
                    </m:r>
                    <m:r>
                      <a:rPr lang="en-US" sz="2800" i="1">
                        <a:latin typeface="Cambria Math"/>
                      </a:rPr>
                      <m:t>𝑥</m:t>
                    </m:r>
                    <m:r>
                      <a:rPr lang="en-US" sz="2800" i="1">
                        <a:latin typeface="Cambria Math"/>
                      </a:rPr>
                      <m:t>)</m:t>
                    </m:r>
                  </m:oMath>
                </a14:m>
                <a:r>
                  <a:rPr lang="en-US" sz="2800" dirty="0" smtClean="0">
                    <a:latin typeface="Times New Roman" panose="02020603050405020304" pitchFamily="18" charset="0"/>
                    <a:cs typeface="Times New Roman" panose="02020603050405020304" pitchFamily="18" charset="0"/>
                  </a:rPr>
                  <a:t> is an energy eigenfunction with corresponding energy eigenvalue </a:t>
                </a:r>
                <a14:m>
                  <m:oMath xmlns:m="http://schemas.openxmlformats.org/officeDocument/2006/math">
                    <m:sSub>
                      <m:sSubPr>
                        <m:ctrlPr>
                          <a:rPr lang="en-US" sz="2800" i="1" smtClean="0">
                            <a:latin typeface="Cambria Math"/>
                          </a:rPr>
                        </m:ctrlPr>
                      </m:sSubPr>
                      <m:e>
                        <m:r>
                          <a:rPr lang="en-US" sz="2800" b="0" i="1" smtClean="0">
                            <a:latin typeface="Cambria Math"/>
                          </a:rPr>
                          <m:t>𝐸</m:t>
                        </m:r>
                      </m:e>
                      <m:sub>
                        <m:r>
                          <a:rPr lang="en-US" sz="2800" b="0" i="1" smtClean="0">
                            <a:latin typeface="Cambria Math"/>
                          </a:rPr>
                          <m:t>𝑛</m:t>
                        </m:r>
                      </m:sub>
                    </m:sSub>
                  </m:oMath>
                </a14:m>
                <a:r>
                  <a:rPr lang="en-US" sz="2800" dirty="0" smtClean="0">
                    <a:latin typeface="Times New Roman" panose="02020603050405020304" pitchFamily="18" charset="0"/>
                    <a:cs typeface="Times New Roman" panose="02020603050405020304" pitchFamily="18" charset="0"/>
                  </a:rPr>
                  <a:t>. Choose all of the following statements that are correct.</a:t>
                </a:r>
              </a:p>
              <a:p>
                <a:endParaRPr lang="en-US" sz="2800" dirty="0" smtClean="0">
                  <a:latin typeface="Times New Roman" panose="02020603050405020304" pitchFamily="18" charset="0"/>
                  <a:cs typeface="Times New Roman" panose="02020603050405020304" pitchFamily="18" charset="0"/>
                </a:endParaRPr>
              </a:p>
              <a:p>
                <a:pPr marL="342900" lvl="0" indent="-342900">
                  <a:buFont typeface="+mj-lt"/>
                  <a:buAutoNum type="arabicParenR"/>
                </a:pPr>
                <a:r>
                  <a:rPr lang="en-US" sz="28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smtClean="0">
                            <a:latin typeface="Cambria Math"/>
                          </a:rPr>
                        </m:ctrlPr>
                      </m:sSubPr>
                      <m:e>
                        <m:r>
                          <a:rPr lang="en-US" sz="2800" b="0" i="1" smtClean="0">
                            <a:latin typeface="Cambria Math"/>
                          </a:rPr>
                          <m:t>𝐸</m:t>
                        </m:r>
                      </m:e>
                      <m:sub>
                        <m:r>
                          <a:rPr lang="en-US" sz="2800" b="0" i="1" smtClean="0">
                            <a:latin typeface="Cambria Math"/>
                          </a:rPr>
                          <m:t>𝑛</m:t>
                        </m:r>
                        <m:r>
                          <a:rPr lang="en-US" sz="2800" b="0" i="1" smtClean="0">
                            <a:latin typeface="Cambria Math"/>
                          </a:rPr>
                          <m:t>+1</m:t>
                        </m:r>
                      </m:sub>
                    </m:sSub>
                    <m:r>
                      <a:rPr lang="en-US" sz="2800" b="0" i="1" smtClean="0">
                        <a:latin typeface="Cambria Math"/>
                      </a:rPr>
                      <m:t>− </m:t>
                    </m:r>
                    <m:sSub>
                      <m:sSubPr>
                        <m:ctrlPr>
                          <a:rPr lang="en-US" sz="2800" b="0" i="1" smtClean="0">
                            <a:latin typeface="Cambria Math"/>
                          </a:rPr>
                        </m:ctrlPr>
                      </m:sSubPr>
                      <m:e>
                        <m:r>
                          <a:rPr lang="en-US" sz="2800" b="0" i="1" smtClean="0">
                            <a:latin typeface="Cambria Math"/>
                          </a:rPr>
                          <m:t>𝐸</m:t>
                        </m:r>
                      </m:e>
                      <m:sub>
                        <m:r>
                          <a:rPr lang="en-US" sz="2800" b="0" i="1" smtClean="0">
                            <a:latin typeface="Cambria Math"/>
                          </a:rPr>
                          <m:t>𝑛</m:t>
                        </m:r>
                      </m:sub>
                    </m:sSub>
                    <m:r>
                      <a:rPr lang="en-US" sz="2800" b="0" i="1" smtClean="0">
                        <a:latin typeface="Cambria Math"/>
                        <a:ea typeface="Cambria Math"/>
                      </a:rPr>
                      <m:t>→0 </m:t>
                    </m:r>
                  </m:oMath>
                </a14:m>
                <a:r>
                  <a:rPr lang="en-US" sz="2800" dirty="0" smtClean="0">
                    <a:latin typeface="Times New Roman" panose="02020603050405020304" pitchFamily="18" charset="0"/>
                    <a:cs typeface="Times New Roman" panose="02020603050405020304" pitchFamily="18" charset="0"/>
                  </a:rPr>
                  <a:t>as </a:t>
                </a:r>
                <a14:m>
                  <m:oMath xmlns:m="http://schemas.openxmlformats.org/officeDocument/2006/math">
                    <m:r>
                      <a:rPr lang="en-US" sz="2800" b="0" i="1" smtClean="0">
                        <a:latin typeface="Cambria Math"/>
                      </a:rPr>
                      <m:t>𝑛</m:t>
                    </m:r>
                    <m:r>
                      <a:rPr lang="en-US" sz="2800" b="0" i="1" smtClean="0">
                        <a:latin typeface="Cambria Math"/>
                        <a:ea typeface="Cambria Math"/>
                      </a:rPr>
                      <m:t>→+∞</m:t>
                    </m:r>
                  </m:oMath>
                </a14:m>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marL="342900" lvl="0" indent="-342900">
                  <a:buFont typeface="+mj-lt"/>
                  <a:buAutoNum type="arabicParenR"/>
                </a:pPr>
                <a:r>
                  <a:rPr lang="en-US" sz="28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800" i="1" smtClean="0">
                            <a:latin typeface="Cambria Math"/>
                          </a:rPr>
                        </m:ctrlPr>
                      </m:fPr>
                      <m:num>
                        <m:sSub>
                          <m:sSubPr>
                            <m:ctrlPr>
                              <a:rPr lang="en-US" sz="2800" i="1">
                                <a:latin typeface="Cambria Math"/>
                              </a:rPr>
                            </m:ctrlPr>
                          </m:sSubPr>
                          <m:e>
                            <m:r>
                              <a:rPr lang="en-US" sz="2800" i="1">
                                <a:latin typeface="Cambria Math"/>
                              </a:rPr>
                              <m:t>𝐸</m:t>
                            </m:r>
                          </m:e>
                          <m:sub>
                            <m:r>
                              <a:rPr lang="en-US" sz="2800" i="1">
                                <a:latin typeface="Cambria Math"/>
                              </a:rPr>
                              <m:t>𝑛</m:t>
                            </m:r>
                            <m:r>
                              <a:rPr lang="en-US" sz="2800" i="1">
                                <a:latin typeface="Cambria Math"/>
                              </a:rPr>
                              <m:t>+1</m:t>
                            </m:r>
                          </m:sub>
                        </m:sSub>
                        <m:r>
                          <a:rPr lang="en-US" sz="2800" i="1">
                            <a:latin typeface="Cambria Math"/>
                          </a:rPr>
                          <m:t>− </m:t>
                        </m:r>
                        <m:sSub>
                          <m:sSubPr>
                            <m:ctrlPr>
                              <a:rPr lang="en-US" sz="2800" i="1">
                                <a:latin typeface="Cambria Math"/>
                              </a:rPr>
                            </m:ctrlPr>
                          </m:sSubPr>
                          <m:e>
                            <m:r>
                              <a:rPr lang="en-US" sz="2800" i="1">
                                <a:latin typeface="Cambria Math"/>
                              </a:rPr>
                              <m:t>𝐸</m:t>
                            </m:r>
                          </m:e>
                          <m:sub>
                            <m:r>
                              <a:rPr lang="en-US" sz="2800" i="1">
                                <a:latin typeface="Cambria Math"/>
                              </a:rPr>
                              <m:t>𝑛</m:t>
                            </m:r>
                          </m:sub>
                        </m:sSub>
                      </m:num>
                      <m:den>
                        <m:sSub>
                          <m:sSubPr>
                            <m:ctrlPr>
                              <a:rPr lang="en-US" sz="2800" i="1" smtClean="0">
                                <a:latin typeface="Cambria Math"/>
                              </a:rPr>
                            </m:ctrlPr>
                          </m:sSubPr>
                          <m:e>
                            <m:r>
                              <a:rPr lang="en-US" sz="2800" b="0" i="1" smtClean="0">
                                <a:latin typeface="Cambria Math"/>
                              </a:rPr>
                              <m:t>𝐸</m:t>
                            </m:r>
                          </m:e>
                          <m:sub>
                            <m:r>
                              <a:rPr lang="en-US" sz="2800" b="0" i="1" smtClean="0">
                                <a:latin typeface="Cambria Math"/>
                              </a:rPr>
                              <m:t>𝑛</m:t>
                            </m:r>
                          </m:sub>
                        </m:sSub>
                      </m:den>
                    </m:f>
                    <m:r>
                      <a:rPr lang="en-US" sz="2800" i="1" smtClean="0">
                        <a:latin typeface="Cambria Math"/>
                        <a:ea typeface="Cambria Math"/>
                      </a:rPr>
                      <m:t>→</m:t>
                    </m:r>
                    <m:r>
                      <a:rPr lang="en-US" sz="2800" b="0" i="1" smtClean="0">
                        <a:latin typeface="Cambria Math"/>
                        <a:ea typeface="Cambria Math"/>
                      </a:rPr>
                      <m:t>0 </m:t>
                    </m:r>
                  </m:oMath>
                </a14:m>
                <a:r>
                  <a:rPr lang="en-US" sz="2800" dirty="0" smtClean="0">
                    <a:latin typeface="Times New Roman" panose="02020603050405020304" pitchFamily="18" charset="0"/>
                    <a:cs typeface="Times New Roman" panose="02020603050405020304" pitchFamily="18" charset="0"/>
                  </a:rPr>
                  <a:t>as </a:t>
                </a:r>
                <a14:m>
                  <m:oMath xmlns:m="http://schemas.openxmlformats.org/officeDocument/2006/math">
                    <m:r>
                      <a:rPr lang="en-US" sz="2800" i="1">
                        <a:latin typeface="Cambria Math"/>
                      </a:rPr>
                      <m:t>𝑛</m:t>
                    </m:r>
                    <m:r>
                      <a:rPr lang="en-US" sz="2800" i="1">
                        <a:latin typeface="Cambria Math"/>
                        <a:ea typeface="Cambria Math"/>
                      </a:rPr>
                      <m:t>→+∞</m:t>
                    </m:r>
                  </m:oMath>
                </a14:m>
                <a:r>
                  <a:rPr lang="en-US" sz="2800" dirty="0">
                    <a:latin typeface="Times New Roman" panose="02020603050405020304" pitchFamily="18" charset="0"/>
                    <a:cs typeface="Times New Roman" panose="02020603050405020304" pitchFamily="18" charset="0"/>
                  </a:rPr>
                  <a:t>.</a:t>
                </a:r>
              </a:p>
              <a:p>
                <a:pPr marL="342900" indent="-342900">
                  <a:buFont typeface="+mj-lt"/>
                  <a:buAutoNum type="arabicParenR"/>
                </a:pPr>
                <a:r>
                  <a:rPr lang="en-US" sz="2800" dirty="0">
                    <a:latin typeface="Times New Roman" panose="02020603050405020304" pitchFamily="18" charset="0"/>
                    <a:cs typeface="Times New Roman" panose="02020603050405020304" pitchFamily="18" charset="0"/>
                  </a:rPr>
                  <a:t>The probability density  </a:t>
                </a:r>
                <a14:m>
                  <m:oMath xmlns:m="http://schemas.openxmlformats.org/officeDocument/2006/math">
                    <m:sSup>
                      <m:sSupPr>
                        <m:ctrlPr>
                          <a:rPr lang="en-US" sz="2800" i="1" smtClean="0">
                            <a:latin typeface="Cambria Math"/>
                          </a:rPr>
                        </m:ctrlPr>
                      </m:sSupPr>
                      <m:e>
                        <m:d>
                          <m:dPr>
                            <m:begChr m:val="|"/>
                            <m:endChr m:val="|"/>
                            <m:ctrlPr>
                              <a:rPr lang="en-US" sz="2800" i="1" smtClean="0">
                                <a:latin typeface="Cambria Math"/>
                              </a:rPr>
                            </m:ctrlPr>
                          </m:dPr>
                          <m:e>
                            <m:sSub>
                              <m:sSubPr>
                                <m:ctrlPr>
                                  <a:rPr lang="en-US" sz="2800" i="1" smtClean="0">
                                    <a:latin typeface="Cambria Math"/>
                                  </a:rPr>
                                </m:ctrlPr>
                              </m:sSubPr>
                              <m:e>
                                <m:r>
                                  <m:rPr>
                                    <m:sty m:val="p"/>
                                  </m:rPr>
                                  <a:rPr lang="el-GR" sz="2800" i="1" smtClean="0">
                                    <a:latin typeface="Cambria Math"/>
                                    <a:ea typeface="Cambria Math"/>
                                  </a:rPr>
                                  <m:t>Ψ</m:t>
                                </m:r>
                              </m:e>
                              <m:sub>
                                <m:r>
                                  <a:rPr lang="en-US" sz="2800" b="0" i="1" smtClean="0">
                                    <a:latin typeface="Cambria Math"/>
                                  </a:rPr>
                                  <m:t>𝑛</m:t>
                                </m:r>
                              </m:sub>
                            </m:sSub>
                            <m:r>
                              <a:rPr lang="en-US" sz="2800" b="0" i="1" smtClean="0">
                                <a:latin typeface="Cambria Math"/>
                              </a:rPr>
                              <m:t>(</m:t>
                            </m:r>
                            <m:r>
                              <a:rPr lang="en-US" sz="2800" b="0" i="1" smtClean="0">
                                <a:latin typeface="Cambria Math"/>
                              </a:rPr>
                              <m:t>𝑥</m:t>
                            </m:r>
                            <m:r>
                              <a:rPr lang="en-US" sz="2800" b="0" i="1" smtClean="0">
                                <a:latin typeface="Cambria Math"/>
                              </a:rPr>
                              <m:t>)</m:t>
                            </m:r>
                          </m:e>
                        </m:d>
                      </m:e>
                      <m:sup>
                        <m:r>
                          <a:rPr lang="en-US" sz="2800" b="0" i="1" smtClean="0">
                            <a:latin typeface="Cambria Math"/>
                          </a:rPr>
                          <m:t>2</m:t>
                        </m:r>
                      </m:sup>
                    </m:sSup>
                  </m:oMath>
                </a14:m>
                <a:r>
                  <a:rPr lang="en-US" sz="2800" dirty="0" smtClean="0">
                    <a:latin typeface="Times New Roman" panose="02020603050405020304" pitchFamily="18" charset="0"/>
                    <a:cs typeface="Times New Roman" panose="02020603050405020304" pitchFamily="18" charset="0"/>
                  </a:rPr>
                  <a:t> for </a:t>
                </a:r>
                <a:r>
                  <a:rPr lang="en-US" sz="2800" dirty="0">
                    <a:latin typeface="Times New Roman" panose="02020603050405020304" pitchFamily="18" charset="0"/>
                    <a:cs typeface="Times New Roman" panose="02020603050405020304" pitchFamily="18" charset="0"/>
                  </a:rPr>
                  <a:t>finding the particle approaches the classical distribution as </a:t>
                </a:r>
                <a14:m>
                  <m:oMath xmlns:m="http://schemas.openxmlformats.org/officeDocument/2006/math">
                    <m:r>
                      <a:rPr lang="en-US" sz="2800" i="1">
                        <a:latin typeface="Cambria Math"/>
                      </a:rPr>
                      <m:t>𝑛</m:t>
                    </m:r>
                    <m:r>
                      <a:rPr lang="en-US" sz="2800" i="1">
                        <a:latin typeface="Cambria Math"/>
                        <a:ea typeface="Cambria Math"/>
                      </a:rPr>
                      <m:t>→+∞</m:t>
                    </m:r>
                  </m:oMath>
                </a14:m>
                <a:r>
                  <a:rPr lang="en-US" sz="2800" dirty="0">
                    <a:latin typeface="Times New Roman" panose="02020603050405020304" pitchFamily="18" charset="0"/>
                    <a:cs typeface="Times New Roman" panose="02020603050405020304" pitchFamily="18" charset="0"/>
                  </a:rPr>
                  <a:t>.</a:t>
                </a:r>
              </a:p>
              <a:p>
                <a:pPr lvl="0"/>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 2 only    B. 3 only    C. 1 and 2 only    </a:t>
                </a:r>
                <a:r>
                  <a:rPr lang="en-US" sz="2800" dirty="0">
                    <a:solidFill>
                      <a:srgbClr val="FF0000"/>
                    </a:solidFill>
                    <a:latin typeface="Times New Roman" panose="02020603050405020304" pitchFamily="18" charset="0"/>
                    <a:cs typeface="Times New Roman" panose="02020603050405020304" pitchFamily="18" charset="0"/>
                  </a:rPr>
                  <a:t>D. 2 and 3 only    </a:t>
                </a:r>
              </a:p>
              <a:p>
                <a:r>
                  <a:rPr lang="en-US" sz="2800" dirty="0">
                    <a:latin typeface="Times New Roman" panose="02020603050405020304" pitchFamily="18" charset="0"/>
                    <a:cs typeface="Times New Roman" panose="02020603050405020304" pitchFamily="18" charset="0"/>
                  </a:rPr>
                  <a:t>E. all of the above</a:t>
                </a:r>
              </a:p>
              <a:p>
                <a:r>
                  <a:rPr lang="en-US" dirty="0"/>
                  <a:t> </a:t>
                </a:r>
              </a:p>
              <a:p>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0" y="19050"/>
                <a:ext cx="9144000" cy="7090467"/>
              </a:xfrm>
              <a:prstGeom prst="rect">
                <a:avLst/>
              </a:prstGeom>
              <a:blipFill rotWithShape="1">
                <a:blip r:embed="rId2"/>
                <a:stretch>
                  <a:fillRect l="-1333" t="-860" r="-1733"/>
                </a:stretch>
              </a:blipFill>
            </p:spPr>
            <p:txBody>
              <a:bodyPr/>
              <a:lstStyle/>
              <a:p>
                <a:r>
                  <a:rPr lang="en-US">
                    <a:noFill/>
                  </a:rPr>
                  <a:t> </a:t>
                </a:r>
              </a:p>
            </p:txBody>
          </p:sp>
        </mc:Fallback>
      </mc:AlternateContent>
    </p:spTree>
    <p:extLst>
      <p:ext uri="{BB962C8B-B14F-4D97-AF65-F5344CB8AC3E}">
        <p14:creationId xmlns:p14="http://schemas.microsoft.com/office/powerpoint/2010/main" val="1442279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0" y="-38100"/>
                <a:ext cx="9144000" cy="7059048"/>
              </a:xfrm>
              <a:prstGeom prst="rect">
                <a:avLst/>
              </a:prstGeom>
              <a:noFill/>
            </p:spPr>
            <p:txBody>
              <a:bodyPr wrap="square" rtlCol="0">
                <a:spAutoFit/>
              </a:bodyPr>
              <a:lstStyle/>
              <a:p>
                <a:pPr algn="ctr"/>
                <a:r>
                  <a:rPr lang="en-US" sz="2600" i="1" dirty="0" smtClean="0">
                    <a:latin typeface="Times New Roman" panose="02020603050405020304" pitchFamily="18" charset="0"/>
                    <a:cs typeface="Times New Roman" panose="02020603050405020304" pitchFamily="18" charset="0"/>
                  </a:rPr>
                  <a:t>Concept Test 15.23</a:t>
                </a:r>
              </a:p>
              <a:p>
                <a:endParaRPr lang="en-US" sz="2600" dirty="0">
                  <a:latin typeface="Times New Roman" panose="02020603050405020304" pitchFamily="18" charset="0"/>
                  <a:cs typeface="Times New Roman" panose="02020603050405020304" pitchFamily="18" charset="0"/>
                </a:endParaRPr>
              </a:p>
              <a:p>
                <a:r>
                  <a:rPr lang="en-US" sz="2600" dirty="0" smtClean="0">
                    <a:latin typeface="Times New Roman" panose="02020603050405020304" pitchFamily="18" charset="0"/>
                    <a:cs typeface="Times New Roman" panose="02020603050405020304" pitchFamily="18" charset="0"/>
                  </a:rPr>
                  <a:t>A particle is initially in the ground state of a simple harmonic oscillator (SHO) potential energy well with </a:t>
                </a:r>
                <a14:m>
                  <m:oMath xmlns:m="http://schemas.openxmlformats.org/officeDocument/2006/math">
                    <m:r>
                      <a:rPr lang="en-US" sz="2600" i="1">
                        <a:latin typeface="Cambria Math"/>
                      </a:rPr>
                      <m:t>𝑉</m:t>
                    </m:r>
                    <m:r>
                      <a:rPr lang="en-US" sz="2600" i="1">
                        <a:latin typeface="Cambria Math"/>
                      </a:rPr>
                      <m:t>=</m:t>
                    </m:r>
                    <m:f>
                      <m:fPr>
                        <m:ctrlPr>
                          <a:rPr lang="en-US" sz="2600" i="1">
                            <a:latin typeface="Cambria Math"/>
                          </a:rPr>
                        </m:ctrlPr>
                      </m:fPr>
                      <m:num>
                        <m:r>
                          <a:rPr lang="en-US" sz="2600" i="1">
                            <a:latin typeface="Cambria Math"/>
                          </a:rPr>
                          <m:t>1</m:t>
                        </m:r>
                      </m:num>
                      <m:den>
                        <m:r>
                          <a:rPr lang="en-US" sz="2600" i="1">
                            <a:latin typeface="Cambria Math"/>
                          </a:rPr>
                          <m:t>2</m:t>
                        </m:r>
                      </m:den>
                    </m:f>
                    <m:r>
                      <a:rPr lang="en-US" sz="2600" i="1">
                        <a:latin typeface="Cambria Math"/>
                      </a:rPr>
                      <m:t>𝑘</m:t>
                    </m:r>
                    <m:sSup>
                      <m:sSupPr>
                        <m:ctrlPr>
                          <a:rPr lang="en-US" sz="2600" i="1">
                            <a:latin typeface="Cambria Math"/>
                          </a:rPr>
                        </m:ctrlPr>
                      </m:sSupPr>
                      <m:e>
                        <m:r>
                          <a:rPr lang="en-US" sz="2600" i="1">
                            <a:latin typeface="Cambria Math"/>
                          </a:rPr>
                          <m:t>𝑥</m:t>
                        </m:r>
                      </m:e>
                      <m:sup>
                        <m:r>
                          <a:rPr lang="en-US" sz="2600" i="1">
                            <a:latin typeface="Cambria Math"/>
                          </a:rPr>
                          <m:t>2</m:t>
                        </m:r>
                      </m:sup>
                    </m:sSup>
                  </m:oMath>
                </a14:m>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and </a:t>
                </a:r>
                <a:r>
                  <a:rPr lang="en-US" sz="2600" dirty="0">
                    <a:latin typeface="Times New Roman" panose="02020603050405020304" pitchFamily="18" charset="0"/>
                    <a:cs typeface="Times New Roman" panose="02020603050405020304" pitchFamily="18" charset="0"/>
                  </a:rPr>
                  <a:t>frequency </a:t>
                </a:r>
                <a14:m>
                  <m:oMath xmlns:m="http://schemas.openxmlformats.org/officeDocument/2006/math">
                    <m:sSub>
                      <m:sSubPr>
                        <m:ctrlPr>
                          <a:rPr lang="en-US" sz="2600" i="1" smtClean="0">
                            <a:latin typeface="Cambria Math"/>
                          </a:rPr>
                        </m:ctrlPr>
                      </m:sSubPr>
                      <m:e>
                        <m:r>
                          <a:rPr lang="en-US" sz="2600" i="1" smtClean="0">
                            <a:latin typeface="Cambria Math"/>
                            <a:ea typeface="Cambria Math"/>
                          </a:rPr>
                          <m:t>𝜔</m:t>
                        </m:r>
                      </m:e>
                      <m:sub>
                        <m:r>
                          <a:rPr lang="en-US" sz="2600" b="0" i="1" smtClean="0">
                            <a:latin typeface="Cambria Math"/>
                          </a:rPr>
                          <m:t>0</m:t>
                        </m:r>
                      </m:sub>
                    </m:sSub>
                  </m:oMath>
                </a14:m>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If at time </a:t>
                </a:r>
                <a:r>
                  <a:rPr lang="en-US" sz="2600" i="1" dirty="0">
                    <a:latin typeface="Times New Roman" panose="02020603050405020304" pitchFamily="18" charset="0"/>
                    <a:cs typeface="Times New Roman" panose="02020603050405020304" pitchFamily="18" charset="0"/>
                  </a:rPr>
                  <a:t>t=0</a:t>
                </a:r>
                <a:r>
                  <a:rPr lang="en-US" sz="2600" dirty="0">
                    <a:latin typeface="Times New Roman" panose="02020603050405020304" pitchFamily="18" charset="0"/>
                    <a:cs typeface="Times New Roman" panose="02020603050405020304" pitchFamily="18" charset="0"/>
                  </a:rPr>
                  <a:t>, the SHO frequency suddenly changes to</a:t>
                </a:r>
                <a14:m>
                  <m:oMath xmlns:m="http://schemas.openxmlformats.org/officeDocument/2006/math">
                    <m:sSub>
                      <m:sSubPr>
                        <m:ctrlPr>
                          <a:rPr lang="en-US" sz="2600" i="1">
                            <a:latin typeface="Cambria Math"/>
                          </a:rPr>
                        </m:ctrlPr>
                      </m:sSubPr>
                      <m:e>
                        <m:r>
                          <a:rPr lang="en-US" sz="2600" b="0" i="1" smtClean="0">
                            <a:latin typeface="Cambria Math"/>
                          </a:rPr>
                          <m:t> 2</m:t>
                        </m:r>
                        <m:r>
                          <a:rPr lang="en-US" sz="2600" i="1">
                            <a:latin typeface="Cambria Math"/>
                            <a:ea typeface="Cambria Math"/>
                          </a:rPr>
                          <m:t>𝜔</m:t>
                        </m:r>
                      </m:e>
                      <m:sub>
                        <m:r>
                          <a:rPr lang="en-US" sz="2600" i="1">
                            <a:latin typeface="Cambria Math"/>
                          </a:rPr>
                          <m:t>0</m:t>
                        </m:r>
                      </m:sub>
                    </m:sSub>
                  </m:oMath>
                </a14:m>
                <a:r>
                  <a:rPr lang="en-US" sz="2600" dirty="0">
                    <a:latin typeface="Times New Roman" panose="02020603050405020304" pitchFamily="18" charset="0"/>
                    <a:cs typeface="Times New Roman" panose="02020603050405020304" pitchFamily="18" charset="0"/>
                  </a:rPr>
                  <a:t>(presumably due to a change in </a:t>
                </a:r>
                <a:r>
                  <a:rPr lang="en-US" sz="2600" i="1" dirty="0">
                    <a:latin typeface="Times New Roman" panose="02020603050405020304" pitchFamily="18" charset="0"/>
                    <a:cs typeface="Times New Roman" panose="02020603050405020304" pitchFamily="18" charset="0"/>
                  </a:rPr>
                  <a:t>k</a:t>
                </a:r>
                <a:r>
                  <a:rPr lang="en-US" sz="2600" dirty="0">
                    <a:latin typeface="Times New Roman" panose="02020603050405020304" pitchFamily="18" charset="0"/>
                    <a:cs typeface="Times New Roman" panose="02020603050405020304" pitchFamily="18" charset="0"/>
                  </a:rPr>
                  <a:t>), choose all of the following statements that are correct</a:t>
                </a:r>
                <a:r>
                  <a:rPr lang="en-US" sz="2600" dirty="0" smtClean="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p>
                <a:pPr marL="457200" lvl="0" indent="-457200">
                  <a:buFont typeface="+mj-lt"/>
                  <a:buAutoNum type="arabicParenR"/>
                </a:pPr>
                <a:r>
                  <a:rPr lang="en-US" sz="2600" dirty="0">
                    <a:latin typeface="Times New Roman" panose="02020603050405020304" pitchFamily="18" charset="0"/>
                    <a:cs typeface="Times New Roman" panose="02020603050405020304" pitchFamily="18" charset="0"/>
                  </a:rPr>
                  <a:t>The particle will remain in the ground state of the old SHO for future times because it is a stationary state. </a:t>
                </a:r>
              </a:p>
              <a:p>
                <a:pPr marL="457200" lvl="0" indent="-457200">
                  <a:buFont typeface="+mj-lt"/>
                  <a:buAutoNum type="arabicParenR"/>
                </a:pPr>
                <a:r>
                  <a:rPr lang="en-US" sz="2600" dirty="0">
                    <a:latin typeface="Times New Roman" panose="02020603050405020304" pitchFamily="18" charset="0"/>
                    <a:cs typeface="Times New Roman" panose="02020603050405020304" pitchFamily="18" charset="0"/>
                  </a:rPr>
                  <a:t>At </a:t>
                </a:r>
                <a:r>
                  <a:rPr lang="en-US" sz="2600" i="1" dirty="0">
                    <a:latin typeface="Times New Roman" panose="02020603050405020304" pitchFamily="18" charset="0"/>
                    <a:cs typeface="Times New Roman" panose="02020603050405020304" pitchFamily="18" charset="0"/>
                  </a:rPr>
                  <a:t>t=0</a:t>
                </a:r>
                <a:r>
                  <a:rPr lang="en-US" sz="2600" dirty="0">
                    <a:latin typeface="Times New Roman" panose="02020603050405020304" pitchFamily="18" charset="0"/>
                    <a:cs typeface="Times New Roman" panose="02020603050405020304" pitchFamily="18" charset="0"/>
                  </a:rPr>
                  <a:t>, the particle stays momentarily in the ground state of the old SHO which is a superposition of the stationary states of the new SHO</a:t>
                </a:r>
                <a:r>
                  <a:rPr lang="en-US" sz="2600" dirty="0" smtClean="0">
                    <a:latin typeface="Times New Roman" panose="02020603050405020304" pitchFamily="18" charset="0"/>
                    <a:cs typeface="Times New Roman" panose="02020603050405020304" pitchFamily="18" charset="0"/>
                  </a:rPr>
                  <a:t>. Then, the state evolves according to the new H.</a:t>
                </a:r>
                <a:endParaRPr lang="en-US" sz="2600" dirty="0">
                  <a:latin typeface="Times New Roman" panose="02020603050405020304" pitchFamily="18" charset="0"/>
                  <a:cs typeface="Times New Roman" panose="02020603050405020304" pitchFamily="18" charset="0"/>
                </a:endParaRPr>
              </a:p>
              <a:p>
                <a:pPr marL="457200" lvl="0" indent="-457200">
                  <a:buFont typeface="+mj-lt"/>
                  <a:buAutoNum type="arabicParenR"/>
                </a:pPr>
                <a:r>
                  <a:rPr lang="en-US" sz="2600" dirty="0">
                    <a:latin typeface="Times New Roman" panose="02020603050405020304" pitchFamily="18" charset="0"/>
                    <a:cs typeface="Times New Roman" panose="02020603050405020304" pitchFamily="18" charset="0"/>
                  </a:rPr>
                  <a:t>As time passes, the wave function will </a:t>
                </a:r>
                <a:r>
                  <a:rPr lang="en-US" sz="2600" dirty="0" smtClean="0">
                    <a:latin typeface="Times New Roman" panose="02020603050405020304" pitchFamily="18" charset="0"/>
                    <a:cs typeface="Times New Roman" panose="02020603050405020304" pitchFamily="18" charset="0"/>
                  </a:rPr>
                  <a:t>evolve </a:t>
                </a:r>
                <a:r>
                  <a:rPr lang="en-US" sz="2600" dirty="0">
                    <a:latin typeface="Times New Roman" panose="02020603050405020304" pitchFamily="18" charset="0"/>
                    <a:cs typeface="Times New Roman" panose="02020603050405020304" pitchFamily="18" charset="0"/>
                  </a:rPr>
                  <a:t>into the ground state wave function of the new SHO</a:t>
                </a:r>
                <a:r>
                  <a:rPr lang="en-US" sz="2600" dirty="0" smtClean="0">
                    <a:latin typeface="Times New Roman" panose="02020603050405020304" pitchFamily="18" charset="0"/>
                    <a:cs typeface="Times New Roman" panose="02020603050405020304" pitchFamily="18" charset="0"/>
                  </a:rPr>
                  <a:t>.</a:t>
                </a:r>
              </a:p>
              <a:p>
                <a:pPr lvl="0"/>
                <a:endParaRPr lang="en-US" sz="2600" dirty="0">
                  <a:latin typeface="Times New Roman" panose="02020603050405020304" pitchFamily="18" charset="0"/>
                  <a:cs typeface="Times New Roman" panose="02020603050405020304" pitchFamily="18" charset="0"/>
                </a:endParaRPr>
              </a:p>
              <a:p>
                <a:pPr marL="514350" indent="-514350">
                  <a:buAutoNum type="alphaUcPeriod"/>
                </a:pPr>
                <a:r>
                  <a:rPr lang="en-US" sz="2600" dirty="0" smtClean="0">
                    <a:latin typeface="Times New Roman" panose="02020603050405020304" pitchFamily="18" charset="0"/>
                    <a:cs typeface="Times New Roman" panose="02020603050405020304" pitchFamily="18" charset="0"/>
                  </a:rPr>
                  <a:t>1 </a:t>
                </a:r>
                <a:r>
                  <a:rPr lang="en-US" sz="2600" dirty="0">
                    <a:latin typeface="Times New Roman" panose="02020603050405020304" pitchFamily="18" charset="0"/>
                    <a:cs typeface="Times New Roman" panose="02020603050405020304" pitchFamily="18" charset="0"/>
                  </a:rPr>
                  <a:t>only   </a:t>
                </a:r>
                <a:r>
                  <a:rPr lang="en-US" sz="2600" dirty="0">
                    <a:solidFill>
                      <a:srgbClr val="FF0000"/>
                    </a:solidFill>
                    <a:latin typeface="Times New Roman" panose="02020603050405020304" pitchFamily="18" charset="0"/>
                    <a:cs typeface="Times New Roman" panose="02020603050405020304" pitchFamily="18" charset="0"/>
                  </a:rPr>
                  <a:t>B. 2 only    </a:t>
                </a:r>
                <a:r>
                  <a:rPr lang="en-US" sz="2600" dirty="0">
                    <a:latin typeface="Times New Roman" panose="02020603050405020304" pitchFamily="18" charset="0"/>
                    <a:cs typeface="Times New Roman" panose="02020603050405020304" pitchFamily="18" charset="0"/>
                  </a:rPr>
                  <a:t>C. 3 only    D. 2 and </a:t>
                </a:r>
                <a:r>
                  <a:rPr lang="en-US" sz="2600" dirty="0" smtClean="0">
                    <a:latin typeface="Times New Roman" panose="02020603050405020304" pitchFamily="18" charset="0"/>
                    <a:cs typeface="Times New Roman" panose="02020603050405020304" pitchFamily="18" charset="0"/>
                  </a:rPr>
                  <a:t>3  </a:t>
                </a:r>
              </a:p>
              <a:p>
                <a:r>
                  <a:rPr lang="en-US" sz="2600" dirty="0" smtClean="0">
                    <a:latin typeface="Times New Roman" panose="02020603050405020304" pitchFamily="18" charset="0"/>
                    <a:cs typeface="Times New Roman" panose="02020603050405020304" pitchFamily="18" charset="0"/>
                  </a:rPr>
                  <a:t>E.  None of the above</a:t>
                </a:r>
                <a:endParaRPr lang="en-US" sz="2600" dirty="0">
                  <a:latin typeface="Times New Roman" panose="02020603050405020304" pitchFamily="18" charset="0"/>
                  <a:cs typeface="Times New Roman" panose="020206030504050203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0" y="-38100"/>
                <a:ext cx="9144000" cy="7059048"/>
              </a:xfrm>
              <a:prstGeom prst="rect">
                <a:avLst/>
              </a:prstGeom>
              <a:blipFill rotWithShape="1">
                <a:blip r:embed="rId2"/>
                <a:stretch>
                  <a:fillRect l="-1133" t="-777" r="-1200" b="-1209"/>
                </a:stretch>
              </a:blipFill>
            </p:spPr>
            <p:txBody>
              <a:bodyPr/>
              <a:lstStyle/>
              <a:p>
                <a:r>
                  <a:rPr lang="en-US">
                    <a:noFill/>
                  </a:rPr>
                  <a:t> </a:t>
                </a:r>
              </a:p>
            </p:txBody>
          </p:sp>
        </mc:Fallback>
      </mc:AlternateContent>
    </p:spTree>
    <p:extLst>
      <p:ext uri="{BB962C8B-B14F-4D97-AF65-F5344CB8AC3E}">
        <p14:creationId xmlns:p14="http://schemas.microsoft.com/office/powerpoint/2010/main" val="1435748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0" y="0"/>
                <a:ext cx="9144000" cy="6429581"/>
              </a:xfrm>
              <a:prstGeom prst="rect">
                <a:avLst/>
              </a:prstGeom>
              <a:noFill/>
            </p:spPr>
            <p:txBody>
              <a:bodyPr wrap="square" rtlCol="0">
                <a:spAutoFit/>
              </a:bodyPr>
              <a:lstStyle/>
              <a:p>
                <a:pPr algn="ctr"/>
                <a:r>
                  <a:rPr lang="en-US" sz="2800" i="1" dirty="0" smtClean="0">
                    <a:latin typeface="Times New Roman" panose="02020603050405020304" pitchFamily="18" charset="0"/>
                    <a:cs typeface="Times New Roman" panose="02020603050405020304" pitchFamily="18" charset="0"/>
                  </a:rPr>
                  <a:t>Concept Test 15.24</a:t>
                </a:r>
              </a:p>
              <a:p>
                <a:endParaRPr lang="en-US" sz="2800" i="1" dirty="0" smtClean="0">
                  <a:latin typeface="Times New Roman" panose="02020603050405020304" pitchFamily="18" charset="0"/>
                  <a:cs typeface="Times New Roman" panose="02020603050405020304" pitchFamily="18" charset="0"/>
                </a:endParaRPr>
              </a:p>
              <a:p>
                <a14:m>
                  <m:oMath xmlns:m="http://schemas.openxmlformats.org/officeDocument/2006/math">
                    <m:sSup>
                      <m:sSupPr>
                        <m:ctrlPr>
                          <a:rPr lang="en-US" sz="2800" i="1" smtClean="0">
                            <a:latin typeface="Cambria Math"/>
                          </a:rPr>
                        </m:ctrlPr>
                      </m:sSupPr>
                      <m:e>
                        <m:r>
                          <a:rPr lang="en-US" sz="2800" b="0" i="1" smtClean="0">
                            <a:latin typeface="Cambria Math"/>
                          </a:rPr>
                          <m:t>𝑒</m:t>
                        </m:r>
                      </m:e>
                      <m:sup>
                        <m:r>
                          <a:rPr lang="en-US" sz="2800" b="0" i="1" smtClean="0">
                            <a:latin typeface="Cambria Math"/>
                          </a:rPr>
                          <m:t>𝑖𝑘𝑥</m:t>
                        </m:r>
                      </m:sup>
                    </m:sSup>
                    <m:r>
                      <a:rPr lang="en-US" sz="2800" b="0" i="1" smtClean="0">
                        <a:latin typeface="Cambria Math"/>
                      </a:rPr>
                      <m:t> </m:t>
                    </m:r>
                  </m:oMath>
                </a14:m>
                <a:r>
                  <a:rPr lang="en-US" sz="2800" dirty="0" smtClean="0">
                    <a:latin typeface="Times New Roman" panose="02020603050405020304" pitchFamily="18" charset="0"/>
                    <a:cs typeface="Times New Roman" panose="02020603050405020304" pitchFamily="18" charset="0"/>
                  </a:rPr>
                  <a:t>is </a:t>
                </a:r>
                <a:r>
                  <a:rPr lang="en-US" sz="2800" dirty="0">
                    <a:latin typeface="Times New Roman" panose="02020603050405020304" pitchFamily="18" charset="0"/>
                    <a:cs typeface="Times New Roman" panose="02020603050405020304" pitchFamily="18" charset="0"/>
                  </a:rPr>
                  <a:t>an energy </a:t>
                </a:r>
                <a:r>
                  <a:rPr lang="en-US" sz="2800" dirty="0" err="1" smtClean="0">
                    <a:latin typeface="Times New Roman" panose="02020603050405020304" pitchFamily="18" charset="0"/>
                    <a:cs typeface="Times New Roman" panose="02020603050405020304" pitchFamily="18" charset="0"/>
                  </a:rPr>
                  <a:t>eigenfunction</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of a free particle. If the </a:t>
                </a:r>
                <a:r>
                  <a:rPr lang="en-US" sz="2800" dirty="0" err="1">
                    <a:latin typeface="Times New Roman" panose="02020603050405020304" pitchFamily="18" charset="0"/>
                    <a:cs typeface="Times New Roman" panose="02020603050405020304" pitchFamily="18" charset="0"/>
                  </a:rPr>
                  <a:t>wavefunction</a:t>
                </a:r>
                <a:r>
                  <a:rPr lang="en-US" sz="2800" dirty="0">
                    <a:latin typeface="Times New Roman" panose="02020603050405020304" pitchFamily="18" charset="0"/>
                    <a:cs typeface="Times New Roman" panose="02020603050405020304" pitchFamily="18" charset="0"/>
                  </a:rPr>
                  <a:t> of a particle </a:t>
                </a:r>
                <a:r>
                  <a:rPr lang="en-US" sz="2800" dirty="0" smtClean="0">
                    <a:latin typeface="Times New Roman" panose="02020603050405020304" pitchFamily="18" charset="0"/>
                    <a:cs typeface="Times New Roman" panose="02020603050405020304" pitchFamily="18" charset="0"/>
                  </a:rPr>
                  <a:t>is </a:t>
                </a:r>
                <a14:m>
                  <m:oMath xmlns:m="http://schemas.openxmlformats.org/officeDocument/2006/math">
                    <m:sSup>
                      <m:sSupPr>
                        <m:ctrlPr>
                          <a:rPr lang="en-US" sz="2800" i="1" smtClean="0">
                            <a:latin typeface="Cambria Math"/>
                          </a:rPr>
                        </m:ctrlPr>
                      </m:sSupPr>
                      <m:e>
                        <m:r>
                          <a:rPr lang="en-US" sz="2800" b="0" i="1" smtClean="0">
                            <a:latin typeface="Cambria Math"/>
                          </a:rPr>
                          <m:t>𝑒</m:t>
                        </m:r>
                      </m:e>
                      <m:sup>
                        <m:r>
                          <a:rPr lang="en-US" sz="2800" b="0" i="1" smtClean="0">
                            <a:latin typeface="Cambria Math"/>
                          </a:rPr>
                          <m:t>𝑖𝑘𝑥</m:t>
                        </m:r>
                      </m:sup>
                    </m:sSup>
                    <m:r>
                      <a:rPr lang="en-US" sz="2800" b="0" i="1" smtClean="0">
                        <a:latin typeface="Cambria Math"/>
                      </a:rPr>
                      <m:t>+</m:t>
                    </m:r>
                    <m:sSup>
                      <m:sSupPr>
                        <m:ctrlPr>
                          <a:rPr lang="en-US" sz="2800" i="1">
                            <a:latin typeface="Cambria Math"/>
                          </a:rPr>
                        </m:ctrlPr>
                      </m:sSupPr>
                      <m:e>
                        <m:r>
                          <a:rPr lang="en-US" sz="2800" i="1">
                            <a:latin typeface="Cambria Math"/>
                          </a:rPr>
                          <m:t>𝑒</m:t>
                        </m:r>
                      </m:e>
                      <m:sup>
                        <m:r>
                          <a:rPr lang="en-US" sz="2800" b="0" i="1" smtClean="0">
                            <a:latin typeface="Cambria Math"/>
                          </a:rPr>
                          <m:t>−</m:t>
                        </m:r>
                        <m:r>
                          <a:rPr lang="en-US" sz="2800" i="1">
                            <a:latin typeface="Cambria Math"/>
                          </a:rPr>
                          <m:t>𝑖𝑘𝑥</m:t>
                        </m:r>
                      </m:sup>
                    </m:sSup>
                  </m:oMath>
                </a14:m>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(ignore the normalization issues), choose all of the following statements that are correct.</a:t>
                </a:r>
              </a:p>
              <a:p>
                <a:r>
                  <a:rPr lang="en-US" sz="2800" dirty="0">
                    <a:latin typeface="Times New Roman" panose="02020603050405020304" pitchFamily="18" charset="0"/>
                    <a:cs typeface="Times New Roman" panose="02020603050405020304" pitchFamily="18" charset="0"/>
                  </a:rPr>
                  <a:t> </a:t>
                </a:r>
              </a:p>
              <a:p>
                <a:pPr marL="457200" lvl="0" indent="-457200">
                  <a:buFont typeface="+mj-lt"/>
                  <a:buAutoNum type="arabicParenR"/>
                </a:pPr>
                <a:r>
                  <a:rPr lang="en-US" sz="2800" dirty="0">
                    <a:latin typeface="Times New Roman" panose="02020603050405020304" pitchFamily="18" charset="0"/>
                    <a:cs typeface="Times New Roman" panose="02020603050405020304" pitchFamily="18" charset="0"/>
                  </a:rPr>
                  <a:t>The particle is still in an energy eigenstate.</a:t>
                </a:r>
              </a:p>
              <a:p>
                <a:pPr marL="457200" lvl="0" indent="-457200">
                  <a:buFont typeface="+mj-lt"/>
                  <a:buAutoNum type="arabicParenR"/>
                </a:pPr>
                <a:r>
                  <a:rPr lang="en-US" sz="2800" dirty="0">
                    <a:latin typeface="Times New Roman" panose="02020603050405020304" pitchFamily="18" charset="0"/>
                    <a:cs typeface="Times New Roman" panose="02020603050405020304" pitchFamily="18" charset="0"/>
                  </a:rPr>
                  <a:t>The expectation value of the momentum of the particle is zero.</a:t>
                </a:r>
              </a:p>
              <a:p>
                <a:pPr marL="457200" lvl="0" indent="-457200">
                  <a:buFont typeface="+mj-lt"/>
                  <a:buAutoNum type="arabicParenR"/>
                </a:pPr>
                <a:r>
                  <a:rPr lang="en-US" sz="2800" dirty="0">
                    <a:latin typeface="Times New Roman" panose="02020603050405020304" pitchFamily="18" charset="0"/>
                    <a:cs typeface="Times New Roman" panose="02020603050405020304" pitchFamily="18" charset="0"/>
                  </a:rPr>
                  <a:t>The expectation value of the energy of the particle is zero.</a:t>
                </a:r>
              </a:p>
              <a:p>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A. 1 only    B. 2 only    C. 3 only    </a:t>
                </a:r>
                <a:r>
                  <a:rPr lang="en-US" sz="2800" dirty="0">
                    <a:solidFill>
                      <a:srgbClr val="FF0000"/>
                    </a:solidFill>
                    <a:latin typeface="Times New Roman" panose="02020603050405020304" pitchFamily="18" charset="0"/>
                    <a:cs typeface="Times New Roman" panose="02020603050405020304" pitchFamily="18" charset="0"/>
                  </a:rPr>
                  <a:t>D. 1 and 2 only    </a:t>
                </a:r>
                <a:r>
                  <a:rPr lang="en-US" sz="2800" dirty="0">
                    <a:latin typeface="Times New Roman" panose="02020603050405020304" pitchFamily="18" charset="0"/>
                    <a:cs typeface="Times New Roman" panose="02020603050405020304" pitchFamily="18" charset="0"/>
                  </a:rPr>
                  <a:t>E. 1 and 3 only</a:t>
                </a:r>
              </a:p>
              <a:p>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0" y="0"/>
                <a:ext cx="9144000" cy="6429581"/>
              </a:xfrm>
              <a:prstGeom prst="rect">
                <a:avLst/>
              </a:prstGeom>
              <a:blipFill rotWithShape="1">
                <a:blip r:embed="rId2"/>
                <a:stretch>
                  <a:fillRect l="-1333" t="-948" r="-67"/>
                </a:stretch>
              </a:blipFill>
            </p:spPr>
            <p:txBody>
              <a:bodyPr/>
              <a:lstStyle/>
              <a:p>
                <a:r>
                  <a:rPr lang="en-US">
                    <a:noFill/>
                  </a:rPr>
                  <a:t> </a:t>
                </a:r>
              </a:p>
            </p:txBody>
          </p:sp>
        </mc:Fallback>
      </mc:AlternateContent>
    </p:spTree>
    <p:extLst>
      <p:ext uri="{BB962C8B-B14F-4D97-AF65-F5344CB8AC3E}">
        <p14:creationId xmlns:p14="http://schemas.microsoft.com/office/powerpoint/2010/main" val="2172841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263527"/>
          </a:xfrm>
          <a:prstGeom prst="rect">
            <a:avLst/>
          </a:prstGeom>
          <a:noFill/>
        </p:spPr>
        <p:txBody>
          <a:bodyPr wrap="square" rtlCol="0">
            <a:spAutoFit/>
          </a:bodyPr>
          <a:lstStyle/>
          <a:p>
            <a:pPr algn="ctr"/>
            <a:r>
              <a:rPr lang="en-US" sz="2800" i="1" dirty="0" smtClean="0">
                <a:latin typeface="Times New Roman" panose="02020603050405020304" pitchFamily="18" charset="0"/>
                <a:cs typeface="Times New Roman" panose="02020603050405020304" pitchFamily="18" charset="0"/>
              </a:rPr>
              <a:t>Concept Test 15.25</a:t>
            </a:r>
          </a:p>
          <a:p>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Choose </a:t>
            </a:r>
            <a:r>
              <a:rPr lang="en-US" sz="2800" dirty="0">
                <a:latin typeface="Times New Roman" panose="02020603050405020304" pitchFamily="18" charset="0"/>
                <a:cs typeface="Times New Roman" panose="02020603050405020304" pitchFamily="18" charset="0"/>
              </a:rPr>
              <a:t>all of the following statements that are correct about a quantum simple harmonic oscillator and a free particle</a:t>
            </a:r>
            <a:r>
              <a:rPr lang="en-US" sz="2800" dirty="0" smtClean="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a:p>
            <a:pPr marL="457200" lvl="0" indent="-457200">
              <a:buFont typeface="+mj-lt"/>
              <a:buAutoNum type="arabicParenR"/>
            </a:pPr>
            <a:r>
              <a:rPr lang="en-US" sz="2800" dirty="0">
                <a:latin typeface="Times New Roman" panose="02020603050405020304" pitchFamily="18" charset="0"/>
                <a:cs typeface="Times New Roman" panose="02020603050405020304" pitchFamily="18" charset="0"/>
              </a:rPr>
              <a:t>Energy is discrete for the simple harmonic oscillator, but continuous for the free particle.</a:t>
            </a:r>
          </a:p>
          <a:p>
            <a:pPr marL="457200" lvl="0" indent="-457200">
              <a:buFont typeface="+mj-lt"/>
              <a:buAutoNum type="arabicParenR"/>
            </a:pPr>
            <a:r>
              <a:rPr lang="en-US" sz="2800" dirty="0">
                <a:latin typeface="Times New Roman" panose="02020603050405020304" pitchFamily="18" charset="0"/>
                <a:cs typeface="Times New Roman" panose="02020603050405020304" pitchFamily="18" charset="0"/>
              </a:rPr>
              <a:t>A </a:t>
            </a:r>
            <a:r>
              <a:rPr lang="en-US" sz="2800" b="1" u="sng" dirty="0">
                <a:latin typeface="Times New Roman" panose="02020603050405020304" pitchFamily="18" charset="0"/>
                <a:cs typeface="Times New Roman" panose="02020603050405020304" pitchFamily="18" charset="0"/>
              </a:rPr>
              <a:t>possible </a:t>
            </a:r>
            <a:r>
              <a:rPr lang="en-US" sz="2800" b="1" u="sng" dirty="0" err="1">
                <a:latin typeface="Times New Roman" panose="02020603050405020304" pitchFamily="18" charset="0"/>
                <a:cs typeface="Times New Roman" panose="02020603050405020304" pitchFamily="18" charset="0"/>
              </a:rPr>
              <a:t>wavefunction</a:t>
            </a:r>
            <a:r>
              <a:rPr lang="en-US" sz="2800" dirty="0">
                <a:latin typeface="Times New Roman" panose="02020603050405020304" pitchFamily="18" charset="0"/>
                <a:cs typeface="Times New Roman" panose="02020603050405020304" pitchFamily="18" charset="0"/>
              </a:rPr>
              <a:t> for the simple harmonic oscillator can be normalized, but NO </a:t>
            </a:r>
            <a:r>
              <a:rPr lang="en-US" sz="2800" b="1" u="sng" dirty="0">
                <a:latin typeface="Times New Roman" panose="02020603050405020304" pitchFamily="18" charset="0"/>
                <a:cs typeface="Times New Roman" panose="02020603050405020304" pitchFamily="18" charset="0"/>
              </a:rPr>
              <a:t>possible </a:t>
            </a:r>
            <a:r>
              <a:rPr lang="en-US" sz="2800" b="1" u="sng" dirty="0" err="1">
                <a:latin typeface="Times New Roman" panose="02020603050405020304" pitchFamily="18" charset="0"/>
                <a:cs typeface="Times New Roman" panose="02020603050405020304" pitchFamily="18" charset="0"/>
              </a:rPr>
              <a:t>wavefunction</a:t>
            </a:r>
            <a:r>
              <a:rPr lang="en-US" sz="2800" dirty="0">
                <a:latin typeface="Times New Roman" panose="02020603050405020304" pitchFamily="18" charset="0"/>
                <a:cs typeface="Times New Roman" panose="02020603050405020304" pitchFamily="18" charset="0"/>
              </a:rPr>
              <a:t> for a free particle can be normalized.</a:t>
            </a:r>
          </a:p>
          <a:p>
            <a:pPr marL="457200" lvl="0" indent="-457200">
              <a:buFont typeface="+mj-lt"/>
              <a:buAutoNum type="arabicParenR"/>
            </a:pPr>
            <a:r>
              <a:rPr lang="en-US" sz="2800" dirty="0">
                <a:latin typeface="Times New Roman" panose="02020603050405020304" pitchFamily="18" charset="0"/>
                <a:cs typeface="Times New Roman" panose="02020603050405020304" pitchFamily="18" charset="0"/>
              </a:rPr>
              <a:t>A particle interacting with a simple harmonic oscillator potential energy can be found in a stationary state, but a free particle cannot be found in a stationary state.</a:t>
            </a:r>
          </a:p>
          <a:p>
            <a:r>
              <a:rPr lang="en-US" sz="2800" dirty="0">
                <a:latin typeface="Times New Roman" panose="02020603050405020304" pitchFamily="18" charset="0"/>
                <a:cs typeface="Times New Roman" panose="02020603050405020304" pitchFamily="18" charset="0"/>
              </a:rPr>
              <a:t> </a:t>
            </a:r>
          </a:p>
          <a:p>
            <a:pPr marL="514350" indent="-514350">
              <a:buAutoNum type="alphaUcPeriod"/>
            </a:pPr>
            <a:r>
              <a:rPr lang="en-US" sz="2800" dirty="0" smtClean="0">
                <a:latin typeface="Times New Roman" panose="02020603050405020304" pitchFamily="18" charset="0"/>
                <a:cs typeface="Times New Roman" panose="02020603050405020304" pitchFamily="18" charset="0"/>
              </a:rPr>
              <a:t>1 </a:t>
            </a:r>
            <a:r>
              <a:rPr lang="en-US" sz="2800" dirty="0">
                <a:latin typeface="Times New Roman" panose="02020603050405020304" pitchFamily="18" charset="0"/>
                <a:cs typeface="Times New Roman" panose="02020603050405020304" pitchFamily="18" charset="0"/>
              </a:rPr>
              <a:t>only    B. 2 only   C. 3 only    D. 1 and 2 only  </a:t>
            </a:r>
            <a:endParaRPr lang="en-US" sz="2800" dirty="0" smtClean="0">
              <a:latin typeface="Times New Roman" panose="02020603050405020304" pitchFamily="18" charset="0"/>
              <a:cs typeface="Times New Roman" panose="02020603050405020304" pitchFamily="18" charset="0"/>
            </a:endParaRPr>
          </a:p>
          <a:p>
            <a:r>
              <a:rPr lang="en-US" sz="2800" dirty="0" smtClean="0">
                <a:solidFill>
                  <a:srgbClr val="FF0000"/>
                </a:solidFill>
                <a:latin typeface="Times New Roman" panose="02020603050405020304" pitchFamily="18" charset="0"/>
                <a:cs typeface="Times New Roman" panose="02020603050405020304" pitchFamily="18" charset="0"/>
              </a:rPr>
              <a:t>E</a:t>
            </a:r>
            <a:r>
              <a:rPr lang="en-US" sz="2800" dirty="0">
                <a:solidFill>
                  <a:srgbClr val="FF0000"/>
                </a:solidFill>
                <a:latin typeface="Times New Roman" panose="02020603050405020304" pitchFamily="18" charset="0"/>
                <a:cs typeface="Times New Roman" panose="02020603050405020304" pitchFamily="18" charset="0"/>
              </a:rPr>
              <a:t>. 1 and 3 only</a:t>
            </a:r>
          </a:p>
          <a:p>
            <a:endParaRPr lang="en-US" dirty="0"/>
          </a:p>
        </p:txBody>
      </p:sp>
    </p:spTree>
    <p:extLst>
      <p:ext uri="{BB962C8B-B14F-4D97-AF65-F5344CB8AC3E}">
        <p14:creationId xmlns:p14="http://schemas.microsoft.com/office/powerpoint/2010/main" val="1623218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0" y="-38100"/>
                <a:ext cx="9144000" cy="6561283"/>
              </a:xfrm>
              <a:prstGeom prst="rect">
                <a:avLst/>
              </a:prstGeom>
              <a:noFill/>
            </p:spPr>
            <p:txBody>
              <a:bodyPr wrap="square" rtlCol="0">
                <a:spAutoFit/>
              </a:bodyPr>
              <a:lstStyle/>
              <a:p>
                <a:pPr algn="ctr"/>
                <a:r>
                  <a:rPr lang="en-US" sz="2600" i="1" dirty="0" smtClean="0">
                    <a:latin typeface="Times New Roman" panose="02020603050405020304" pitchFamily="18" charset="0"/>
                    <a:cs typeface="Times New Roman" panose="02020603050405020304" pitchFamily="18" charset="0"/>
                  </a:rPr>
                  <a:t>Concept Test 15.26</a:t>
                </a:r>
              </a:p>
              <a:p>
                <a:endParaRPr lang="en-US" sz="2600" dirty="0">
                  <a:latin typeface="Times New Roman" panose="02020603050405020304" pitchFamily="18" charset="0"/>
                  <a:cs typeface="Times New Roman" panose="02020603050405020304" pitchFamily="18" charset="0"/>
                </a:endParaRPr>
              </a:p>
              <a:p>
                <a:r>
                  <a:rPr lang="en-US" sz="2600" dirty="0" smtClean="0">
                    <a:latin typeface="Times New Roman" panose="02020603050405020304" pitchFamily="18" charset="0"/>
                    <a:cs typeface="Times New Roman" panose="02020603050405020304" pitchFamily="18" charset="0"/>
                  </a:rPr>
                  <a:t>Although the scattering state </a:t>
                </a:r>
                <a:r>
                  <a:rPr lang="en-US" sz="2600" dirty="0" err="1">
                    <a:latin typeface="Times New Roman" panose="02020603050405020304" pitchFamily="18" charset="0"/>
                    <a:cs typeface="Times New Roman" panose="02020603050405020304" pitchFamily="18" charset="0"/>
                  </a:rPr>
                  <a:t>wavefunctions</a:t>
                </a:r>
                <a:r>
                  <a:rPr lang="en-US" sz="2600" dirty="0">
                    <a:latin typeface="Times New Roman" panose="02020603050405020304" pitchFamily="18" charset="0"/>
                    <a:cs typeface="Times New Roman" panose="02020603050405020304" pitchFamily="18" charset="0"/>
                  </a:rPr>
                  <a:t> for a free particle are not </a:t>
                </a:r>
                <a:r>
                  <a:rPr lang="en-US" sz="2600" dirty="0" err="1">
                    <a:latin typeface="Times New Roman" panose="02020603050405020304" pitchFamily="18" charset="0"/>
                    <a:cs typeface="Times New Roman" panose="02020603050405020304" pitchFamily="18" charset="0"/>
                  </a:rPr>
                  <a:t>normalizable</a:t>
                </a:r>
                <a:r>
                  <a:rPr lang="en-US" sz="2600" dirty="0">
                    <a:latin typeface="Times New Roman" panose="02020603050405020304" pitchFamily="18" charset="0"/>
                    <a:cs typeface="Times New Roman" panose="02020603050405020304" pitchFamily="18" charset="0"/>
                  </a:rPr>
                  <a:t>, we can build a normalized wave packet </a:t>
                </a:r>
                <a:endParaRPr lang="en-US" sz="2600" dirty="0" smtClean="0">
                  <a:latin typeface="Times New Roman" panose="02020603050405020304" pitchFamily="18" charset="0"/>
                  <a:cs typeface="Times New Roman" panose="02020603050405020304" pitchFamily="18" charset="0"/>
                </a:endParaRPr>
              </a:p>
              <a:p>
                <a14:m>
                  <m:oMath xmlns:m="http://schemas.openxmlformats.org/officeDocument/2006/math">
                    <m:r>
                      <m:rPr>
                        <m:sty m:val="p"/>
                      </m:rPr>
                      <a:rPr lang="el-GR" sz="2600" i="1">
                        <a:latin typeface="Cambria Math"/>
                        <a:ea typeface="Cambria Math"/>
                      </a:rPr>
                      <m:t>Ψ</m:t>
                    </m:r>
                    <m:d>
                      <m:dPr>
                        <m:ctrlPr>
                          <a:rPr lang="en-US" sz="2600" i="1">
                            <a:latin typeface="Cambria Math"/>
                            <a:ea typeface="Cambria Math"/>
                          </a:rPr>
                        </m:ctrlPr>
                      </m:dPr>
                      <m:e>
                        <m:r>
                          <a:rPr lang="en-US" sz="2600" i="1">
                            <a:latin typeface="Cambria Math"/>
                            <a:ea typeface="Cambria Math"/>
                          </a:rPr>
                          <m:t>𝑥</m:t>
                        </m:r>
                        <m:r>
                          <a:rPr lang="en-US" sz="2600" i="1">
                            <a:latin typeface="Cambria Math"/>
                            <a:ea typeface="Cambria Math"/>
                          </a:rPr>
                          <m:t>, </m:t>
                        </m:r>
                        <m:r>
                          <a:rPr lang="en-US" sz="2600" i="1">
                            <a:latin typeface="Cambria Math"/>
                            <a:ea typeface="Cambria Math"/>
                          </a:rPr>
                          <m:t>𝑡</m:t>
                        </m:r>
                        <m:r>
                          <a:rPr lang="en-US" sz="2600" i="1">
                            <a:latin typeface="Cambria Math"/>
                            <a:ea typeface="Cambria Math"/>
                          </a:rPr>
                          <m:t>=0</m:t>
                        </m:r>
                      </m:e>
                    </m:d>
                    <m:r>
                      <a:rPr lang="en-US" sz="2600" i="1">
                        <a:latin typeface="Cambria Math"/>
                        <a:ea typeface="Cambria Math"/>
                      </a:rPr>
                      <m:t>=</m:t>
                    </m:r>
                    <m:f>
                      <m:fPr>
                        <m:ctrlPr>
                          <a:rPr lang="en-US" sz="2600" i="1">
                            <a:latin typeface="Cambria Math"/>
                            <a:ea typeface="Cambria Math"/>
                          </a:rPr>
                        </m:ctrlPr>
                      </m:fPr>
                      <m:num>
                        <m:r>
                          <a:rPr lang="en-US" sz="2600" i="1">
                            <a:latin typeface="Cambria Math"/>
                            <a:ea typeface="Cambria Math"/>
                          </a:rPr>
                          <m:t>1</m:t>
                        </m:r>
                      </m:num>
                      <m:den>
                        <m:rad>
                          <m:radPr>
                            <m:degHide m:val="on"/>
                            <m:ctrlPr>
                              <a:rPr lang="en-US" sz="2600" i="1">
                                <a:latin typeface="Cambria Math"/>
                                <a:ea typeface="Cambria Math"/>
                              </a:rPr>
                            </m:ctrlPr>
                          </m:radPr>
                          <m:deg/>
                          <m:e>
                            <m:r>
                              <a:rPr lang="en-US" sz="2600" i="1">
                                <a:latin typeface="Cambria Math"/>
                                <a:ea typeface="Cambria Math"/>
                              </a:rPr>
                              <m:t>2</m:t>
                            </m:r>
                            <m:r>
                              <a:rPr lang="en-US" sz="2600" i="1">
                                <a:latin typeface="Cambria Math"/>
                                <a:ea typeface="Cambria Math"/>
                              </a:rPr>
                              <m:t>𝜋</m:t>
                            </m:r>
                          </m:e>
                        </m:rad>
                      </m:den>
                    </m:f>
                    <m:nary>
                      <m:naryPr>
                        <m:limLoc m:val="undOvr"/>
                        <m:subHide m:val="on"/>
                        <m:supHide m:val="on"/>
                        <m:ctrlPr>
                          <a:rPr lang="en-US" sz="2600" i="1">
                            <a:latin typeface="Cambria Math"/>
                            <a:ea typeface="Cambria Math"/>
                          </a:rPr>
                        </m:ctrlPr>
                      </m:naryPr>
                      <m:sub/>
                      <m:sup/>
                      <m:e>
                        <m:r>
                          <a:rPr lang="en-US" sz="2600" i="1">
                            <a:latin typeface="Cambria Math"/>
                            <a:ea typeface="Cambria Math"/>
                          </a:rPr>
                          <m:t>𝜙</m:t>
                        </m:r>
                        <m:r>
                          <a:rPr lang="en-US" sz="2600" i="1">
                            <a:latin typeface="Cambria Math"/>
                            <a:ea typeface="Cambria Math"/>
                          </a:rPr>
                          <m:t>(</m:t>
                        </m:r>
                        <m:r>
                          <a:rPr lang="en-US" sz="2600" i="1">
                            <a:latin typeface="Cambria Math"/>
                            <a:ea typeface="Cambria Math"/>
                          </a:rPr>
                          <m:t>𝑘</m:t>
                        </m:r>
                        <m:r>
                          <a:rPr lang="en-US" sz="2600" i="1">
                            <a:latin typeface="Cambria Math"/>
                            <a:ea typeface="Cambria Math"/>
                          </a:rPr>
                          <m:t>)</m:t>
                        </m:r>
                        <m:sSup>
                          <m:sSupPr>
                            <m:ctrlPr>
                              <a:rPr lang="en-US" sz="2600" i="1">
                                <a:latin typeface="Cambria Math"/>
                                <a:ea typeface="Cambria Math"/>
                              </a:rPr>
                            </m:ctrlPr>
                          </m:sSupPr>
                          <m:e>
                            <m:r>
                              <a:rPr lang="en-US" sz="2600" i="1">
                                <a:latin typeface="Cambria Math"/>
                                <a:ea typeface="Cambria Math"/>
                              </a:rPr>
                              <m:t>𝑒</m:t>
                            </m:r>
                          </m:e>
                          <m:sup>
                            <m:r>
                              <a:rPr lang="en-US" sz="2600" i="1">
                                <a:latin typeface="Cambria Math"/>
                                <a:ea typeface="Cambria Math"/>
                              </a:rPr>
                              <m:t>𝑖𝑘𝑥</m:t>
                            </m:r>
                          </m:sup>
                        </m:sSup>
                        <m:r>
                          <a:rPr lang="en-US" sz="2600" i="1">
                            <a:latin typeface="Cambria Math"/>
                            <a:ea typeface="Cambria Math"/>
                          </a:rPr>
                          <m:t>𝑑𝑘</m:t>
                        </m:r>
                      </m:e>
                    </m:nary>
                    <m:r>
                      <a:rPr lang="en-US" sz="2600" i="1">
                        <a:latin typeface="Cambria Math"/>
                        <a:ea typeface="Cambria Math"/>
                      </a:rPr>
                      <m:t> </m:t>
                    </m:r>
                  </m:oMath>
                </a14:m>
                <a:r>
                  <a:rPr lang="en-US" sz="2600" dirty="0">
                    <a:latin typeface="Times New Roman" panose="02020603050405020304" pitchFamily="18" charset="0"/>
                    <a:cs typeface="Times New Roman" panose="02020603050405020304" pitchFamily="18" charset="0"/>
                  </a:rPr>
                  <a:t>at time </a:t>
                </a:r>
                <a:r>
                  <a:rPr lang="en-US" sz="2600" i="1" dirty="0">
                    <a:latin typeface="Times New Roman" panose="02020603050405020304" pitchFamily="18" charset="0"/>
                    <a:cs typeface="Times New Roman" panose="02020603050405020304" pitchFamily="18" charset="0"/>
                  </a:rPr>
                  <a:t>t=0</a:t>
                </a:r>
                <a:r>
                  <a:rPr lang="en-US" sz="2600" dirty="0">
                    <a:latin typeface="Times New Roman" panose="02020603050405020304" pitchFamily="18" charset="0"/>
                    <a:cs typeface="Times New Roman" panose="02020603050405020304" pitchFamily="18" charset="0"/>
                  </a:rPr>
                  <a:t>. Choose all of the following statements that are correct</a:t>
                </a:r>
                <a:r>
                  <a:rPr lang="en-US" sz="2600" dirty="0" smtClean="0">
                    <a:latin typeface="Times New Roman" panose="02020603050405020304" pitchFamily="18" charset="0"/>
                    <a:cs typeface="Times New Roman" panose="02020603050405020304" pitchFamily="18" charset="0"/>
                  </a:rPr>
                  <a:t>.</a:t>
                </a:r>
              </a:p>
              <a:p>
                <a:endParaRPr lang="en-US" sz="2600" dirty="0">
                  <a:latin typeface="Times New Roman" panose="02020603050405020304" pitchFamily="18" charset="0"/>
                  <a:cs typeface="Times New Roman" panose="02020603050405020304" pitchFamily="18" charset="0"/>
                </a:endParaRPr>
              </a:p>
              <a:p>
                <a:pPr marL="342900" lvl="0" indent="-342900">
                  <a:buFont typeface="+mj-lt"/>
                  <a:buAutoNum type="arabicParenR"/>
                </a:pPr>
                <a:r>
                  <a:rPr lang="en-US" sz="2600" dirty="0">
                    <a:latin typeface="Times New Roman" panose="02020603050405020304" pitchFamily="18" charset="0"/>
                    <a:cs typeface="Times New Roman" panose="02020603050405020304" pitchFamily="18" charset="0"/>
                  </a:rPr>
                  <a:t> </a:t>
                </a:r>
                <a14:m>
                  <m:oMath xmlns:m="http://schemas.openxmlformats.org/officeDocument/2006/math">
                    <m:r>
                      <a:rPr lang="en-US" sz="2600" i="1">
                        <a:latin typeface="Cambria Math"/>
                        <a:ea typeface="Cambria Math"/>
                      </a:rPr>
                      <m:t>𝜙</m:t>
                    </m:r>
                    <m:r>
                      <a:rPr lang="en-US" sz="2600" i="1">
                        <a:latin typeface="Cambria Math"/>
                        <a:ea typeface="Cambria Math"/>
                      </a:rPr>
                      <m:t>(</m:t>
                    </m:r>
                    <m:r>
                      <a:rPr lang="en-US" sz="2600" i="1">
                        <a:latin typeface="Cambria Math"/>
                        <a:ea typeface="Cambria Math"/>
                      </a:rPr>
                      <m:t>𝑘</m:t>
                    </m:r>
                    <m:r>
                      <a:rPr lang="en-US" sz="2600" i="1">
                        <a:latin typeface="Cambria Math"/>
                        <a:ea typeface="Cambria Math"/>
                      </a:rPr>
                      <m:t>)</m:t>
                    </m:r>
                  </m:oMath>
                </a14:m>
                <a:r>
                  <a:rPr lang="en-US" sz="2600" dirty="0" smtClean="0">
                    <a:latin typeface="Times New Roman" panose="02020603050405020304" pitchFamily="18" charset="0"/>
                    <a:cs typeface="Times New Roman" panose="02020603050405020304" pitchFamily="18" charset="0"/>
                  </a:rPr>
                  <a:t> is </a:t>
                </a:r>
                <a:r>
                  <a:rPr lang="en-US" sz="2600" dirty="0">
                    <a:latin typeface="Times New Roman" panose="02020603050405020304" pitchFamily="18" charset="0"/>
                    <a:cs typeface="Times New Roman" panose="02020603050405020304" pitchFamily="18" charset="0"/>
                  </a:rPr>
                  <a:t>the Fourier transform of the position space </a:t>
                </a:r>
                <a:r>
                  <a:rPr lang="en-US" sz="2600" dirty="0" err="1" smtClean="0">
                    <a:latin typeface="Times New Roman" panose="02020603050405020304" pitchFamily="18" charset="0"/>
                    <a:cs typeface="Times New Roman" panose="02020603050405020304" pitchFamily="18" charset="0"/>
                  </a:rPr>
                  <a:t>wavefunction</a:t>
                </a:r>
                <a:r>
                  <a:rPr lang="en-US" sz="2600" dirty="0" smtClean="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p>
                <a:pPr marL="342900" lvl="0" indent="-342900">
                  <a:buFont typeface="+mj-lt"/>
                  <a:buAutoNum type="arabicParenR"/>
                </a:pPr>
                <a:r>
                  <a:rPr lang="en-US" sz="2600" dirty="0">
                    <a:latin typeface="Times New Roman" panose="02020603050405020304" pitchFamily="18" charset="0"/>
                    <a:cs typeface="Times New Roman" panose="02020603050405020304" pitchFamily="18" charset="0"/>
                  </a:rPr>
                  <a:t> </a:t>
                </a:r>
                <a14:m>
                  <m:oMath xmlns:m="http://schemas.openxmlformats.org/officeDocument/2006/math">
                    <m:r>
                      <a:rPr lang="en-US" sz="2600" i="1">
                        <a:latin typeface="Cambria Math"/>
                        <a:ea typeface="Cambria Math"/>
                      </a:rPr>
                      <m:t>𝜙</m:t>
                    </m:r>
                    <m:r>
                      <a:rPr lang="en-US" sz="2600" i="1">
                        <a:latin typeface="Cambria Math"/>
                        <a:ea typeface="Cambria Math"/>
                      </a:rPr>
                      <m:t>(</m:t>
                    </m:r>
                    <m:r>
                      <a:rPr lang="en-US" sz="2600" i="1">
                        <a:latin typeface="Cambria Math"/>
                        <a:ea typeface="Cambria Math"/>
                      </a:rPr>
                      <m:t>𝑘</m:t>
                    </m:r>
                    <m:r>
                      <a:rPr lang="en-US" sz="2600" i="1">
                        <a:latin typeface="Cambria Math"/>
                        <a:ea typeface="Cambria Math"/>
                      </a:rPr>
                      <m:t>)</m:t>
                    </m:r>
                  </m:oMath>
                </a14:m>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is the momentum space </a:t>
                </a:r>
                <a:r>
                  <a:rPr lang="en-US" sz="2600" dirty="0" err="1">
                    <a:latin typeface="Times New Roman" panose="02020603050405020304" pitchFamily="18" charset="0"/>
                    <a:cs typeface="Times New Roman" panose="02020603050405020304" pitchFamily="18" charset="0"/>
                  </a:rPr>
                  <a:t>wavefunction</a:t>
                </a:r>
                <a:r>
                  <a:rPr lang="en-US" sz="2600" dirty="0">
                    <a:latin typeface="Times New Roman" panose="02020603050405020304" pitchFamily="18" charset="0"/>
                    <a:cs typeface="Times New Roman" panose="02020603050405020304" pitchFamily="18" charset="0"/>
                  </a:rPr>
                  <a:t> for the free particle.</a:t>
                </a:r>
              </a:p>
              <a:p>
                <a:pPr marL="342900" lvl="0" indent="-342900">
                  <a:buFont typeface="+mj-lt"/>
                  <a:buAutoNum type="arabicParenR"/>
                </a:pPr>
                <a:r>
                  <a:rPr lang="en-US" sz="26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600" i="1" smtClean="0">
                            <a:latin typeface="Cambria Math"/>
                          </a:rPr>
                        </m:ctrlPr>
                      </m:sSupPr>
                      <m:e>
                        <m:d>
                          <m:dPr>
                            <m:begChr m:val="|"/>
                            <m:endChr m:val="|"/>
                            <m:ctrlPr>
                              <a:rPr lang="en-US" sz="2600" i="1" smtClean="0">
                                <a:latin typeface="Cambria Math"/>
                              </a:rPr>
                            </m:ctrlPr>
                          </m:dPr>
                          <m:e>
                            <m:r>
                              <a:rPr lang="en-US" sz="2600" i="1">
                                <a:latin typeface="Cambria Math"/>
                                <a:ea typeface="Cambria Math"/>
                              </a:rPr>
                              <m:t>𝜙</m:t>
                            </m:r>
                            <m:r>
                              <a:rPr lang="en-US" sz="2600" i="1">
                                <a:latin typeface="Cambria Math"/>
                                <a:ea typeface="Cambria Math"/>
                              </a:rPr>
                              <m:t>(</m:t>
                            </m:r>
                            <m:r>
                              <a:rPr lang="en-US" sz="2600" i="1">
                                <a:latin typeface="Cambria Math"/>
                                <a:ea typeface="Cambria Math"/>
                              </a:rPr>
                              <m:t>𝑘</m:t>
                            </m:r>
                            <m:r>
                              <a:rPr lang="en-US" sz="2600" i="1">
                                <a:latin typeface="Cambria Math"/>
                                <a:ea typeface="Cambria Math"/>
                              </a:rPr>
                              <m:t>)</m:t>
                            </m:r>
                          </m:e>
                        </m:d>
                      </m:e>
                      <m:sup>
                        <m:r>
                          <a:rPr lang="en-US" sz="2600" b="0" i="1" smtClean="0">
                            <a:latin typeface="Cambria Math"/>
                          </a:rPr>
                          <m:t>2</m:t>
                        </m:r>
                      </m:sup>
                    </m:sSup>
                    <m:r>
                      <a:rPr lang="en-US" sz="2600" b="0" i="1" smtClean="0">
                        <a:latin typeface="Cambria Math"/>
                      </a:rPr>
                      <m:t>𝑑𝑘</m:t>
                    </m:r>
                    <m:r>
                      <a:rPr lang="en-US" sz="2600" b="0" i="1" smtClean="0">
                        <a:latin typeface="Cambria Math"/>
                      </a:rPr>
                      <m:t> </m:t>
                    </m:r>
                  </m:oMath>
                </a14:m>
                <a:r>
                  <a:rPr lang="en-US" sz="2600" dirty="0" smtClean="0">
                    <a:latin typeface="Times New Roman" panose="02020603050405020304" pitchFamily="18" charset="0"/>
                    <a:cs typeface="Times New Roman" panose="02020603050405020304" pitchFamily="18" charset="0"/>
                  </a:rPr>
                  <a:t>gives </a:t>
                </a:r>
                <a:r>
                  <a:rPr lang="en-US" sz="2600" dirty="0">
                    <a:latin typeface="Times New Roman" panose="02020603050405020304" pitchFamily="18" charset="0"/>
                    <a:cs typeface="Times New Roman" panose="02020603050405020304" pitchFamily="18" charset="0"/>
                  </a:rPr>
                  <a:t>the probability of measuring the momentum between  </a:t>
                </a:r>
                <a14:m>
                  <m:oMath xmlns:m="http://schemas.openxmlformats.org/officeDocument/2006/math">
                    <m:r>
                      <a:rPr lang="en-US" sz="2600" i="1" dirty="0" smtClean="0">
                        <a:latin typeface="Cambria Math"/>
                        <a:ea typeface="Cambria Math"/>
                      </a:rPr>
                      <m:t>ℏ</m:t>
                    </m:r>
                    <m:r>
                      <a:rPr lang="en-US" sz="2600" i="1" dirty="0" smtClean="0">
                        <a:latin typeface="Cambria Math"/>
                      </a:rPr>
                      <m:t>𝑘</m:t>
                    </m:r>
                  </m:oMath>
                </a14:m>
                <a:r>
                  <a:rPr lang="en-US" sz="2600" dirty="0" smtClean="0">
                    <a:latin typeface="Times New Roman" panose="02020603050405020304" pitchFamily="18" charset="0"/>
                    <a:cs typeface="Times New Roman" panose="02020603050405020304" pitchFamily="18" charset="0"/>
                  </a:rPr>
                  <a:t> and </a:t>
                </a:r>
                <a14:m>
                  <m:oMath xmlns:m="http://schemas.openxmlformats.org/officeDocument/2006/math">
                    <m:r>
                      <a:rPr lang="en-US" sz="2600" b="0" i="1" dirty="0" smtClean="0">
                        <a:latin typeface="Cambria Math"/>
                        <a:ea typeface="Cambria Math"/>
                      </a:rPr>
                      <m:t>ℏ</m:t>
                    </m:r>
                    <m:r>
                      <a:rPr lang="en-US" sz="2600" b="0" i="0" dirty="0" smtClean="0">
                        <a:latin typeface="Cambria Math"/>
                      </a:rPr>
                      <m:t>(</m:t>
                    </m:r>
                    <m:r>
                      <a:rPr lang="en-US" sz="2600" i="1" dirty="0" smtClean="0">
                        <a:latin typeface="Cambria Math"/>
                      </a:rPr>
                      <m:t>𝑘</m:t>
                    </m:r>
                    <m:r>
                      <a:rPr lang="en-US" sz="2600" i="1" dirty="0" smtClean="0">
                        <a:latin typeface="Cambria Math"/>
                      </a:rPr>
                      <m:t>+</m:t>
                    </m:r>
                    <m:r>
                      <a:rPr lang="en-US" sz="2600" i="1" dirty="0" smtClean="0">
                        <a:latin typeface="Cambria Math"/>
                      </a:rPr>
                      <m:t>𝑑𝑘</m:t>
                    </m:r>
                    <m:r>
                      <a:rPr lang="en-US" sz="2600" b="0" i="1" dirty="0" smtClean="0">
                        <a:latin typeface="Cambria Math"/>
                      </a:rPr>
                      <m:t>)</m:t>
                    </m:r>
                  </m:oMath>
                </a14:m>
                <a:r>
                  <a:rPr lang="en-US" sz="2600" dirty="0" smtClean="0">
                    <a:latin typeface="Times New Roman" panose="02020603050405020304" pitchFamily="18" charset="0"/>
                    <a:cs typeface="Times New Roman" panose="02020603050405020304" pitchFamily="18" charset="0"/>
                  </a:rPr>
                  <a:t>.</a:t>
                </a:r>
              </a:p>
              <a:p>
                <a:pPr lvl="0"/>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A. 1 only     B. 1 and 2 only    C. 2 and 3 only    D. 1 and 3 only   </a:t>
                </a:r>
              </a:p>
              <a:p>
                <a:r>
                  <a:rPr lang="en-US" sz="2600" dirty="0">
                    <a:solidFill>
                      <a:srgbClr val="FF0000"/>
                    </a:solidFill>
                    <a:latin typeface="Times New Roman" panose="02020603050405020304" pitchFamily="18" charset="0"/>
                    <a:cs typeface="Times New Roman" panose="02020603050405020304" pitchFamily="18" charset="0"/>
                  </a:rPr>
                  <a:t>E. all of the above</a:t>
                </a:r>
              </a:p>
              <a:p>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0" y="-38100"/>
                <a:ext cx="9144000" cy="6561283"/>
              </a:xfrm>
              <a:prstGeom prst="rect">
                <a:avLst/>
              </a:prstGeom>
              <a:blipFill rotWithShape="1">
                <a:blip r:embed="rId2"/>
                <a:stretch>
                  <a:fillRect l="-1133" t="-836" r="-400"/>
                </a:stretch>
              </a:blipFill>
            </p:spPr>
            <p:txBody>
              <a:bodyPr/>
              <a:lstStyle/>
              <a:p>
                <a:r>
                  <a:rPr lang="en-US">
                    <a:noFill/>
                  </a:rPr>
                  <a:t> </a:t>
                </a:r>
              </a:p>
            </p:txBody>
          </p:sp>
        </mc:Fallback>
      </mc:AlternateContent>
    </p:spTree>
    <p:extLst>
      <p:ext uri="{BB962C8B-B14F-4D97-AF65-F5344CB8AC3E}">
        <p14:creationId xmlns:p14="http://schemas.microsoft.com/office/powerpoint/2010/main" val="3593299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0" y="57150"/>
                <a:ext cx="9144000" cy="7208255"/>
              </a:xfrm>
              <a:prstGeom prst="rect">
                <a:avLst/>
              </a:prstGeom>
              <a:noFill/>
            </p:spPr>
            <p:txBody>
              <a:bodyPr wrap="square" rtlCol="0">
                <a:spAutoFit/>
              </a:bodyPr>
              <a:lstStyle/>
              <a:p>
                <a:pPr algn="ctr"/>
                <a:r>
                  <a:rPr lang="en-US" sz="2800" i="1" dirty="0" smtClean="0">
                    <a:latin typeface="Times New Roman" panose="02020603050405020304" pitchFamily="18" charset="0"/>
                    <a:cs typeface="Times New Roman" panose="02020603050405020304" pitchFamily="18" charset="0"/>
                  </a:rPr>
                  <a:t>Concept Test 15.27</a:t>
                </a:r>
              </a:p>
              <a:p>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A normalized wave packet for a free particle is </a:t>
                </a:r>
                <a:endParaRPr lang="en-US" sz="2800" i="1" dirty="0" smtClean="0">
                  <a:latin typeface="Times New Roman" panose="02020603050405020304" pitchFamily="18" charset="0"/>
                  <a:ea typeface="Cambria Math"/>
                  <a:cs typeface="Times New Roman" panose="02020603050405020304" pitchFamily="18" charset="0"/>
                </a:endParaRPr>
              </a:p>
              <a:p>
                <a14:m>
                  <m:oMath xmlns:m="http://schemas.openxmlformats.org/officeDocument/2006/math">
                    <m:r>
                      <m:rPr>
                        <m:sty m:val="p"/>
                      </m:rPr>
                      <a:rPr lang="el-GR" sz="2800" i="1" smtClean="0">
                        <a:latin typeface="Cambria Math"/>
                        <a:ea typeface="Cambria Math"/>
                      </a:rPr>
                      <m:t>Ψ</m:t>
                    </m:r>
                    <m:d>
                      <m:dPr>
                        <m:ctrlPr>
                          <a:rPr lang="en-US" sz="2800" b="0" i="1" smtClean="0">
                            <a:latin typeface="Cambria Math"/>
                            <a:ea typeface="Cambria Math"/>
                          </a:rPr>
                        </m:ctrlPr>
                      </m:dPr>
                      <m:e>
                        <m:r>
                          <a:rPr lang="en-US" sz="2800" b="0" i="1" smtClean="0">
                            <a:latin typeface="Cambria Math"/>
                            <a:ea typeface="Cambria Math"/>
                          </a:rPr>
                          <m:t>𝑥</m:t>
                        </m:r>
                        <m:r>
                          <a:rPr lang="en-US" sz="2800" b="0" i="1" smtClean="0">
                            <a:latin typeface="Cambria Math"/>
                            <a:ea typeface="Cambria Math"/>
                          </a:rPr>
                          <m:t>, </m:t>
                        </m:r>
                        <m:r>
                          <a:rPr lang="en-US" sz="2800" b="0" i="1" smtClean="0">
                            <a:latin typeface="Cambria Math"/>
                            <a:ea typeface="Cambria Math"/>
                          </a:rPr>
                          <m:t>𝑡</m:t>
                        </m:r>
                        <m:r>
                          <a:rPr lang="en-US" sz="2800" b="0" i="1" smtClean="0">
                            <a:latin typeface="Cambria Math"/>
                            <a:ea typeface="Cambria Math"/>
                          </a:rPr>
                          <m:t>=0</m:t>
                        </m:r>
                      </m:e>
                    </m:d>
                    <m:r>
                      <a:rPr lang="en-US" sz="2800" b="0" i="1" smtClean="0">
                        <a:latin typeface="Cambria Math"/>
                        <a:ea typeface="Cambria Math"/>
                      </a:rPr>
                      <m:t>=</m:t>
                    </m:r>
                    <m:f>
                      <m:fPr>
                        <m:ctrlPr>
                          <a:rPr lang="en-US" sz="2800" b="0" i="1" smtClean="0">
                            <a:latin typeface="Cambria Math"/>
                            <a:ea typeface="Cambria Math"/>
                          </a:rPr>
                        </m:ctrlPr>
                      </m:fPr>
                      <m:num>
                        <m:r>
                          <a:rPr lang="en-US" sz="2800" b="0" i="1" smtClean="0">
                            <a:latin typeface="Cambria Math"/>
                            <a:ea typeface="Cambria Math"/>
                          </a:rPr>
                          <m:t>1</m:t>
                        </m:r>
                      </m:num>
                      <m:den>
                        <m:rad>
                          <m:radPr>
                            <m:degHide m:val="on"/>
                            <m:ctrlPr>
                              <a:rPr lang="en-US" sz="2800" b="0" i="1" smtClean="0">
                                <a:latin typeface="Cambria Math"/>
                                <a:ea typeface="Cambria Math"/>
                              </a:rPr>
                            </m:ctrlPr>
                          </m:radPr>
                          <m:deg/>
                          <m:e>
                            <m:r>
                              <a:rPr lang="en-US" sz="2800" b="0" i="1" smtClean="0">
                                <a:latin typeface="Cambria Math"/>
                                <a:ea typeface="Cambria Math"/>
                              </a:rPr>
                              <m:t>2</m:t>
                            </m:r>
                            <m:r>
                              <a:rPr lang="en-US" sz="2800" b="0" i="1" smtClean="0">
                                <a:latin typeface="Cambria Math"/>
                                <a:ea typeface="Cambria Math"/>
                              </a:rPr>
                              <m:t>𝜋</m:t>
                            </m:r>
                          </m:e>
                        </m:rad>
                      </m:den>
                    </m:f>
                    <m:nary>
                      <m:naryPr>
                        <m:limLoc m:val="undOvr"/>
                        <m:subHide m:val="on"/>
                        <m:supHide m:val="on"/>
                        <m:ctrlPr>
                          <a:rPr lang="en-US" sz="2800" b="0" i="1" smtClean="0">
                            <a:latin typeface="Cambria Math"/>
                            <a:ea typeface="Cambria Math"/>
                          </a:rPr>
                        </m:ctrlPr>
                      </m:naryPr>
                      <m:sub/>
                      <m:sup/>
                      <m:e>
                        <m:r>
                          <a:rPr lang="en-US" sz="2800" b="0" i="1" smtClean="0">
                            <a:latin typeface="Cambria Math"/>
                            <a:ea typeface="Cambria Math"/>
                          </a:rPr>
                          <m:t>𝜙</m:t>
                        </m:r>
                        <m:r>
                          <a:rPr lang="en-US" sz="2800" b="0" i="1" smtClean="0">
                            <a:latin typeface="Cambria Math"/>
                            <a:ea typeface="Cambria Math"/>
                          </a:rPr>
                          <m:t>(</m:t>
                        </m:r>
                        <m:r>
                          <a:rPr lang="en-US" sz="2800" b="0" i="1" smtClean="0">
                            <a:latin typeface="Cambria Math"/>
                            <a:ea typeface="Cambria Math"/>
                          </a:rPr>
                          <m:t>𝑘</m:t>
                        </m:r>
                        <m:r>
                          <a:rPr lang="en-US" sz="2800" b="0" i="1" smtClean="0">
                            <a:latin typeface="Cambria Math"/>
                            <a:ea typeface="Cambria Math"/>
                          </a:rPr>
                          <m:t>)</m:t>
                        </m:r>
                        <m:sSup>
                          <m:sSupPr>
                            <m:ctrlPr>
                              <a:rPr lang="en-US" sz="2800" b="0" i="1" smtClean="0">
                                <a:latin typeface="Cambria Math"/>
                                <a:ea typeface="Cambria Math"/>
                              </a:rPr>
                            </m:ctrlPr>
                          </m:sSupPr>
                          <m:e>
                            <m:r>
                              <a:rPr lang="en-US" sz="2800" b="0" i="1" smtClean="0">
                                <a:latin typeface="Cambria Math"/>
                                <a:ea typeface="Cambria Math"/>
                              </a:rPr>
                              <m:t>𝑒</m:t>
                            </m:r>
                          </m:e>
                          <m:sup>
                            <m:r>
                              <a:rPr lang="en-US" sz="2800" b="0" i="1" smtClean="0">
                                <a:latin typeface="Cambria Math"/>
                                <a:ea typeface="Cambria Math"/>
                              </a:rPr>
                              <m:t>𝑖𝑘𝑥</m:t>
                            </m:r>
                          </m:sup>
                        </m:sSup>
                        <m:r>
                          <a:rPr lang="en-US" sz="2800" b="0" i="1" smtClean="0">
                            <a:latin typeface="Cambria Math"/>
                            <a:ea typeface="Cambria Math"/>
                          </a:rPr>
                          <m:t>𝑑𝑘</m:t>
                        </m:r>
                      </m:e>
                    </m:nary>
                  </m:oMath>
                </a14:m>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at time </a:t>
                </a:r>
                <a:r>
                  <a:rPr lang="en-US" sz="2800" i="1" dirty="0">
                    <a:latin typeface="Times New Roman" panose="02020603050405020304" pitchFamily="18" charset="0"/>
                    <a:cs typeface="Times New Roman" panose="02020603050405020304" pitchFamily="18" charset="0"/>
                  </a:rPr>
                  <a:t>t=0</a:t>
                </a:r>
                <a:r>
                  <a:rPr lang="en-US" sz="2800" dirty="0">
                    <a:latin typeface="Times New Roman" panose="02020603050405020304" pitchFamily="18" charset="0"/>
                    <a:cs typeface="Times New Roman" panose="02020603050405020304" pitchFamily="18" charset="0"/>
                  </a:rPr>
                  <a:t>. Choose all of the following equations that correctly represent the wave packet at time </a:t>
                </a:r>
                <a:r>
                  <a:rPr lang="en-US" sz="2800" i="1" dirty="0">
                    <a:latin typeface="Times New Roman" panose="02020603050405020304" pitchFamily="18" charset="0"/>
                    <a:cs typeface="Times New Roman" panose="02020603050405020304" pitchFamily="18" charset="0"/>
                  </a:rPr>
                  <a:t>t&gt;0</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smtClean="0">
                            <a:latin typeface="Cambria Math"/>
                          </a:rPr>
                        </m:ctrlPr>
                      </m:sSubPr>
                      <m:e>
                        <m:r>
                          <a:rPr lang="en-US" sz="2800" b="0" i="1" smtClean="0">
                            <a:latin typeface="Cambria Math"/>
                          </a:rPr>
                          <m:t>𝐸</m:t>
                        </m:r>
                      </m:e>
                      <m:sub>
                        <m:r>
                          <a:rPr lang="en-US" sz="2800" b="0" i="1" smtClean="0">
                            <a:latin typeface="Cambria Math"/>
                          </a:rPr>
                          <m:t>𝑘</m:t>
                        </m:r>
                      </m:sub>
                    </m:sSub>
                  </m:oMath>
                </a14:m>
                <a:r>
                  <a:rPr lang="en-US" sz="2800" dirty="0" smtClean="0">
                    <a:latin typeface="Times New Roman" panose="02020603050405020304" pitchFamily="18" charset="0"/>
                    <a:cs typeface="Times New Roman" panose="02020603050405020304" pitchFamily="18" charset="0"/>
                  </a:rPr>
                  <a:t> is </a:t>
                </a:r>
                <a:r>
                  <a:rPr lang="en-US" sz="2800" dirty="0">
                    <a:latin typeface="Times New Roman" panose="02020603050405020304" pitchFamily="18" charset="0"/>
                    <a:cs typeface="Times New Roman" panose="02020603050405020304" pitchFamily="18" charset="0"/>
                  </a:rPr>
                  <a:t>the total energy for wave number </a:t>
                </a:r>
                <a:r>
                  <a:rPr lang="en-US" sz="2800" i="1" dirty="0">
                    <a:latin typeface="Times New Roman" panose="02020603050405020304" pitchFamily="18" charset="0"/>
                    <a:cs typeface="Times New Roman" panose="02020603050405020304" pitchFamily="18" charset="0"/>
                  </a:rPr>
                  <a:t>k</a:t>
                </a:r>
                <a:r>
                  <a:rPr lang="en-US" sz="2800" dirty="0" smtClean="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a:p>
                <a:pPr marL="342900" indent="-342900">
                  <a:buFont typeface="+mj-lt"/>
                  <a:buAutoNum type="arabicParenR"/>
                </a:pPr>
                <a:r>
                  <a:rPr lang="en-US" sz="2800" dirty="0" smtClean="0">
                    <a:latin typeface="Times New Roman" panose="02020603050405020304" pitchFamily="18" charset="0"/>
                    <a:ea typeface="Cambria Math"/>
                    <a:cs typeface="Times New Roman" panose="02020603050405020304" pitchFamily="18" charset="0"/>
                  </a:rPr>
                  <a:t> </a:t>
                </a:r>
                <a14:m>
                  <m:oMath xmlns:m="http://schemas.openxmlformats.org/officeDocument/2006/math">
                    <m:r>
                      <m:rPr>
                        <m:sty m:val="p"/>
                      </m:rPr>
                      <a:rPr lang="el-GR" sz="2800" i="1">
                        <a:latin typeface="Cambria Math"/>
                        <a:ea typeface="Cambria Math"/>
                      </a:rPr>
                      <m:t>Ψ</m:t>
                    </m:r>
                    <m:d>
                      <m:dPr>
                        <m:ctrlPr>
                          <a:rPr lang="en-US" sz="2800" i="1">
                            <a:latin typeface="Cambria Math"/>
                            <a:ea typeface="Cambria Math"/>
                          </a:rPr>
                        </m:ctrlPr>
                      </m:dPr>
                      <m:e>
                        <m:r>
                          <a:rPr lang="en-US" sz="2800" i="1">
                            <a:latin typeface="Cambria Math"/>
                            <a:ea typeface="Cambria Math"/>
                          </a:rPr>
                          <m:t>𝑥</m:t>
                        </m:r>
                        <m:r>
                          <a:rPr lang="en-US" sz="2800" i="1">
                            <a:latin typeface="Cambria Math"/>
                            <a:ea typeface="Cambria Math"/>
                          </a:rPr>
                          <m:t>, </m:t>
                        </m:r>
                        <m:r>
                          <a:rPr lang="en-US" sz="2800" i="1">
                            <a:latin typeface="Cambria Math"/>
                            <a:ea typeface="Cambria Math"/>
                          </a:rPr>
                          <m:t>𝑡</m:t>
                        </m:r>
                      </m:e>
                    </m:d>
                    <m:r>
                      <a:rPr lang="en-US" sz="2800" i="1">
                        <a:latin typeface="Cambria Math"/>
                        <a:ea typeface="Cambria Math"/>
                      </a:rPr>
                      <m:t>=</m:t>
                    </m:r>
                    <m:f>
                      <m:fPr>
                        <m:ctrlPr>
                          <a:rPr lang="en-US" sz="2800" i="1">
                            <a:latin typeface="Cambria Math"/>
                            <a:ea typeface="Cambria Math"/>
                          </a:rPr>
                        </m:ctrlPr>
                      </m:fPr>
                      <m:num>
                        <m:r>
                          <a:rPr lang="en-US" sz="2800" i="1">
                            <a:latin typeface="Cambria Math"/>
                            <a:ea typeface="Cambria Math"/>
                          </a:rPr>
                          <m:t>1</m:t>
                        </m:r>
                      </m:num>
                      <m:den>
                        <m:rad>
                          <m:radPr>
                            <m:degHide m:val="on"/>
                            <m:ctrlPr>
                              <a:rPr lang="en-US" sz="2800" i="1">
                                <a:latin typeface="Cambria Math"/>
                                <a:ea typeface="Cambria Math"/>
                              </a:rPr>
                            </m:ctrlPr>
                          </m:radPr>
                          <m:deg/>
                          <m:e>
                            <m:r>
                              <a:rPr lang="en-US" sz="2800" i="1">
                                <a:latin typeface="Cambria Math"/>
                                <a:ea typeface="Cambria Math"/>
                              </a:rPr>
                              <m:t>2</m:t>
                            </m:r>
                            <m:r>
                              <a:rPr lang="en-US" sz="2800" i="1">
                                <a:latin typeface="Cambria Math"/>
                                <a:ea typeface="Cambria Math"/>
                              </a:rPr>
                              <m:t>𝜋</m:t>
                            </m:r>
                          </m:e>
                        </m:rad>
                      </m:den>
                    </m:f>
                    <m:nary>
                      <m:naryPr>
                        <m:limLoc m:val="undOvr"/>
                        <m:subHide m:val="on"/>
                        <m:supHide m:val="on"/>
                        <m:ctrlPr>
                          <a:rPr lang="en-US" sz="2800" i="1">
                            <a:latin typeface="Cambria Math"/>
                            <a:ea typeface="Cambria Math"/>
                          </a:rPr>
                        </m:ctrlPr>
                      </m:naryPr>
                      <m:sub/>
                      <m:sup/>
                      <m:e>
                        <m:r>
                          <a:rPr lang="en-US" sz="2800" i="1">
                            <a:latin typeface="Cambria Math"/>
                            <a:ea typeface="Cambria Math"/>
                          </a:rPr>
                          <m:t>𝜙</m:t>
                        </m:r>
                        <m:r>
                          <a:rPr lang="en-US" sz="2800" i="1">
                            <a:latin typeface="Cambria Math"/>
                            <a:ea typeface="Cambria Math"/>
                          </a:rPr>
                          <m:t>(</m:t>
                        </m:r>
                        <m:r>
                          <a:rPr lang="en-US" sz="2800" i="1">
                            <a:latin typeface="Cambria Math"/>
                            <a:ea typeface="Cambria Math"/>
                          </a:rPr>
                          <m:t>𝑘</m:t>
                        </m:r>
                        <m:r>
                          <a:rPr lang="en-US" sz="2800" i="1">
                            <a:latin typeface="Cambria Math"/>
                            <a:ea typeface="Cambria Math"/>
                          </a:rPr>
                          <m:t>)</m:t>
                        </m:r>
                        <m:sSup>
                          <m:sSupPr>
                            <m:ctrlPr>
                              <a:rPr lang="en-US" sz="2800" i="1">
                                <a:latin typeface="Cambria Math"/>
                                <a:ea typeface="Cambria Math"/>
                              </a:rPr>
                            </m:ctrlPr>
                          </m:sSupPr>
                          <m:e>
                            <m:r>
                              <a:rPr lang="en-US" sz="2800" i="1">
                                <a:latin typeface="Cambria Math"/>
                                <a:ea typeface="Cambria Math"/>
                              </a:rPr>
                              <m:t>𝑒</m:t>
                            </m:r>
                          </m:e>
                          <m:sup>
                            <m:r>
                              <a:rPr lang="en-US" sz="2800" i="1">
                                <a:latin typeface="Cambria Math"/>
                                <a:ea typeface="Cambria Math"/>
                              </a:rPr>
                              <m:t>𝑖𝑘𝑥</m:t>
                            </m:r>
                            <m:r>
                              <a:rPr lang="en-US" sz="2800" b="0" i="1" smtClean="0">
                                <a:latin typeface="Cambria Math"/>
                                <a:ea typeface="Cambria Math"/>
                              </a:rPr>
                              <m:t>−</m:t>
                            </m:r>
                            <m:f>
                              <m:fPr>
                                <m:ctrlPr>
                                  <a:rPr lang="en-US" sz="2800" b="0" i="1" smtClean="0">
                                    <a:latin typeface="Cambria Math"/>
                                    <a:ea typeface="Cambria Math"/>
                                  </a:rPr>
                                </m:ctrlPr>
                              </m:fPr>
                              <m:num>
                                <m:r>
                                  <a:rPr lang="en-US" sz="2800" i="1">
                                    <a:latin typeface="Cambria Math"/>
                                    <a:ea typeface="Cambria Math"/>
                                  </a:rPr>
                                  <m:t>𝑖</m:t>
                                </m:r>
                                <m:sSub>
                                  <m:sSubPr>
                                    <m:ctrlPr>
                                      <a:rPr lang="en-US" sz="2800" i="1">
                                        <a:latin typeface="Cambria Math"/>
                                        <a:ea typeface="Cambria Math"/>
                                      </a:rPr>
                                    </m:ctrlPr>
                                  </m:sSubPr>
                                  <m:e>
                                    <m:r>
                                      <a:rPr lang="en-US" sz="2800" i="1">
                                        <a:latin typeface="Cambria Math"/>
                                        <a:ea typeface="Cambria Math"/>
                                      </a:rPr>
                                      <m:t>𝐸</m:t>
                                    </m:r>
                                  </m:e>
                                  <m:sub>
                                    <m:r>
                                      <a:rPr lang="en-US" sz="2800" i="1">
                                        <a:latin typeface="Cambria Math"/>
                                        <a:ea typeface="Cambria Math"/>
                                      </a:rPr>
                                      <m:t>𝑘</m:t>
                                    </m:r>
                                  </m:sub>
                                </m:sSub>
                                <m:r>
                                  <a:rPr lang="en-US" sz="2800" i="1">
                                    <a:latin typeface="Cambria Math"/>
                                    <a:ea typeface="Cambria Math"/>
                                  </a:rPr>
                                  <m:t>𝑡</m:t>
                                </m:r>
                              </m:num>
                              <m:den>
                                <m:r>
                                  <a:rPr lang="en-US" sz="2800" b="0" i="1" smtClean="0">
                                    <a:latin typeface="Cambria Math"/>
                                    <a:ea typeface="Cambria Math"/>
                                  </a:rPr>
                                  <m:t>ℏ</m:t>
                                </m:r>
                              </m:den>
                            </m:f>
                          </m:sup>
                        </m:sSup>
                        <m:r>
                          <a:rPr lang="en-US" sz="2800" i="1">
                            <a:latin typeface="Cambria Math"/>
                            <a:ea typeface="Cambria Math"/>
                          </a:rPr>
                          <m:t>𝑑𝑘</m:t>
                        </m:r>
                      </m:e>
                    </m:nary>
                  </m:oMath>
                </a14:m>
                <a:endParaRPr lang="en-US" sz="2800" dirty="0" smtClean="0">
                  <a:latin typeface="Times New Roman" panose="02020603050405020304" pitchFamily="18" charset="0"/>
                  <a:cs typeface="Times New Roman" panose="02020603050405020304" pitchFamily="18" charset="0"/>
                </a:endParaRPr>
              </a:p>
              <a:p>
                <a:pPr marL="342900" indent="-342900">
                  <a:buFont typeface="+mj-lt"/>
                  <a:buAutoNum type="arabicParenR"/>
                </a:pPr>
                <a:r>
                  <a:rPr lang="en-US" sz="2800" dirty="0" smtClean="0">
                    <a:latin typeface="Times New Roman" panose="02020603050405020304" pitchFamily="18" charset="0"/>
                    <a:ea typeface="Cambria Math"/>
                    <a:cs typeface="Times New Roman" panose="02020603050405020304" pitchFamily="18" charset="0"/>
                  </a:rPr>
                  <a:t> </a:t>
                </a:r>
                <a14:m>
                  <m:oMath xmlns:m="http://schemas.openxmlformats.org/officeDocument/2006/math">
                    <m:r>
                      <m:rPr>
                        <m:sty m:val="p"/>
                      </m:rPr>
                      <a:rPr lang="el-GR" sz="2800" i="1">
                        <a:latin typeface="Cambria Math"/>
                        <a:ea typeface="Cambria Math"/>
                      </a:rPr>
                      <m:t>Ψ</m:t>
                    </m:r>
                    <m:d>
                      <m:dPr>
                        <m:ctrlPr>
                          <a:rPr lang="en-US" sz="2800" i="1">
                            <a:latin typeface="Cambria Math"/>
                            <a:ea typeface="Cambria Math"/>
                          </a:rPr>
                        </m:ctrlPr>
                      </m:dPr>
                      <m:e>
                        <m:r>
                          <a:rPr lang="en-US" sz="2800" i="1">
                            <a:latin typeface="Cambria Math"/>
                            <a:ea typeface="Cambria Math"/>
                          </a:rPr>
                          <m:t>𝑥</m:t>
                        </m:r>
                        <m:r>
                          <a:rPr lang="en-US" sz="2800" i="1">
                            <a:latin typeface="Cambria Math"/>
                            <a:ea typeface="Cambria Math"/>
                          </a:rPr>
                          <m:t>, </m:t>
                        </m:r>
                        <m:r>
                          <a:rPr lang="en-US" sz="2800" i="1">
                            <a:latin typeface="Cambria Math"/>
                            <a:ea typeface="Cambria Math"/>
                          </a:rPr>
                          <m:t>𝑡</m:t>
                        </m:r>
                      </m:e>
                    </m:d>
                    <m:r>
                      <a:rPr lang="en-US" sz="2800" i="1">
                        <a:latin typeface="Cambria Math"/>
                        <a:ea typeface="Cambria Math"/>
                      </a:rPr>
                      <m:t>=</m:t>
                    </m:r>
                    <m:f>
                      <m:fPr>
                        <m:ctrlPr>
                          <a:rPr lang="en-US" sz="2800" i="1">
                            <a:latin typeface="Cambria Math"/>
                            <a:ea typeface="Cambria Math"/>
                          </a:rPr>
                        </m:ctrlPr>
                      </m:fPr>
                      <m:num>
                        <m:r>
                          <a:rPr lang="en-US" sz="2800" i="1">
                            <a:latin typeface="Cambria Math"/>
                            <a:ea typeface="Cambria Math"/>
                          </a:rPr>
                          <m:t>1</m:t>
                        </m:r>
                      </m:num>
                      <m:den>
                        <m:rad>
                          <m:radPr>
                            <m:degHide m:val="on"/>
                            <m:ctrlPr>
                              <a:rPr lang="en-US" sz="2800" i="1">
                                <a:latin typeface="Cambria Math"/>
                                <a:ea typeface="Cambria Math"/>
                              </a:rPr>
                            </m:ctrlPr>
                          </m:radPr>
                          <m:deg/>
                          <m:e>
                            <m:r>
                              <a:rPr lang="en-US" sz="2800" i="1">
                                <a:latin typeface="Cambria Math"/>
                                <a:ea typeface="Cambria Math"/>
                              </a:rPr>
                              <m:t>2</m:t>
                            </m:r>
                            <m:r>
                              <a:rPr lang="en-US" sz="2800" i="1">
                                <a:latin typeface="Cambria Math"/>
                                <a:ea typeface="Cambria Math"/>
                              </a:rPr>
                              <m:t>𝜋</m:t>
                            </m:r>
                          </m:e>
                        </m:rad>
                      </m:den>
                    </m:f>
                    <m:nary>
                      <m:naryPr>
                        <m:limLoc m:val="undOvr"/>
                        <m:subHide m:val="on"/>
                        <m:supHide m:val="on"/>
                        <m:ctrlPr>
                          <a:rPr lang="en-US" sz="2800" i="1">
                            <a:latin typeface="Cambria Math"/>
                            <a:ea typeface="Cambria Math"/>
                          </a:rPr>
                        </m:ctrlPr>
                      </m:naryPr>
                      <m:sub/>
                      <m:sup/>
                      <m:e>
                        <m:r>
                          <a:rPr lang="en-US" sz="2800" i="1">
                            <a:latin typeface="Cambria Math"/>
                            <a:ea typeface="Cambria Math"/>
                          </a:rPr>
                          <m:t>𝜙</m:t>
                        </m:r>
                        <m:r>
                          <a:rPr lang="en-US" sz="2800" i="1">
                            <a:latin typeface="Cambria Math"/>
                            <a:ea typeface="Cambria Math"/>
                          </a:rPr>
                          <m:t>(</m:t>
                        </m:r>
                        <m:r>
                          <a:rPr lang="en-US" sz="2800" i="1">
                            <a:latin typeface="Cambria Math"/>
                            <a:ea typeface="Cambria Math"/>
                          </a:rPr>
                          <m:t>𝑘</m:t>
                        </m:r>
                        <m:r>
                          <a:rPr lang="en-US" sz="2800" i="1">
                            <a:latin typeface="Cambria Math"/>
                            <a:ea typeface="Cambria Math"/>
                          </a:rPr>
                          <m:t>)</m:t>
                        </m:r>
                        <m:sSup>
                          <m:sSupPr>
                            <m:ctrlPr>
                              <a:rPr lang="en-US" sz="2800" i="1">
                                <a:latin typeface="Cambria Math"/>
                                <a:ea typeface="Cambria Math"/>
                              </a:rPr>
                            </m:ctrlPr>
                          </m:sSupPr>
                          <m:e>
                            <m:r>
                              <a:rPr lang="en-US" sz="2800" i="1">
                                <a:latin typeface="Cambria Math"/>
                                <a:ea typeface="Cambria Math"/>
                              </a:rPr>
                              <m:t>𝑒</m:t>
                            </m:r>
                          </m:e>
                          <m:sup>
                            <m:r>
                              <a:rPr lang="en-US" sz="2800" i="1">
                                <a:latin typeface="Cambria Math"/>
                                <a:ea typeface="Cambria Math"/>
                              </a:rPr>
                              <m:t>𝑖𝑘𝑥</m:t>
                            </m:r>
                            <m:r>
                              <a:rPr lang="en-US" sz="2800" i="1">
                                <a:latin typeface="Cambria Math"/>
                                <a:ea typeface="Cambria Math"/>
                              </a:rPr>
                              <m:t>−</m:t>
                            </m:r>
                            <m:f>
                              <m:fPr>
                                <m:ctrlPr>
                                  <a:rPr lang="en-US" sz="2800" i="1">
                                    <a:latin typeface="Cambria Math"/>
                                    <a:ea typeface="Cambria Math"/>
                                  </a:rPr>
                                </m:ctrlPr>
                              </m:fPr>
                              <m:num>
                                <m:r>
                                  <a:rPr lang="en-US" sz="2800" i="1">
                                    <a:latin typeface="Cambria Math"/>
                                    <a:ea typeface="Cambria Math"/>
                                  </a:rPr>
                                  <m:t>𝑖</m:t>
                                </m:r>
                                <m:r>
                                  <a:rPr lang="en-US" sz="2800" i="1" smtClean="0">
                                    <a:latin typeface="Cambria Math"/>
                                    <a:ea typeface="Cambria Math"/>
                                  </a:rPr>
                                  <m:t>ℏ</m:t>
                                </m:r>
                                <m:sSup>
                                  <m:sSupPr>
                                    <m:ctrlPr>
                                      <a:rPr lang="en-US" sz="2800" i="1" smtClean="0">
                                        <a:latin typeface="Cambria Math"/>
                                        <a:ea typeface="Cambria Math"/>
                                      </a:rPr>
                                    </m:ctrlPr>
                                  </m:sSupPr>
                                  <m:e>
                                    <m:r>
                                      <a:rPr lang="en-US" sz="2800" b="0" i="1" smtClean="0">
                                        <a:latin typeface="Cambria Math"/>
                                        <a:ea typeface="Cambria Math"/>
                                      </a:rPr>
                                      <m:t>𝑘</m:t>
                                    </m:r>
                                  </m:e>
                                  <m:sup>
                                    <m:r>
                                      <a:rPr lang="en-US" sz="2800" b="0" i="1" smtClean="0">
                                        <a:latin typeface="Cambria Math"/>
                                        <a:ea typeface="Cambria Math"/>
                                      </a:rPr>
                                      <m:t>2</m:t>
                                    </m:r>
                                  </m:sup>
                                </m:sSup>
                                <m:r>
                                  <a:rPr lang="en-US" sz="2800" i="1">
                                    <a:latin typeface="Cambria Math"/>
                                    <a:ea typeface="Cambria Math"/>
                                  </a:rPr>
                                  <m:t>𝑡</m:t>
                                </m:r>
                              </m:num>
                              <m:den>
                                <m:r>
                                  <a:rPr lang="en-US" sz="2800" b="0" i="1" smtClean="0">
                                    <a:latin typeface="Cambria Math"/>
                                    <a:ea typeface="Cambria Math"/>
                                  </a:rPr>
                                  <m:t>2</m:t>
                                </m:r>
                                <m:r>
                                  <a:rPr lang="en-US" sz="2800" b="0" i="1" smtClean="0">
                                    <a:latin typeface="Cambria Math"/>
                                    <a:ea typeface="Cambria Math"/>
                                  </a:rPr>
                                  <m:t>𝑚</m:t>
                                </m:r>
                              </m:den>
                            </m:f>
                          </m:sup>
                        </m:sSup>
                        <m:r>
                          <a:rPr lang="en-US" sz="2800" i="1">
                            <a:latin typeface="Cambria Math"/>
                            <a:ea typeface="Cambria Math"/>
                          </a:rPr>
                          <m:t>𝑑𝑘</m:t>
                        </m:r>
                      </m:e>
                    </m:nary>
                  </m:oMath>
                </a14:m>
                <a:endParaRPr lang="en-US" sz="2800" dirty="0" smtClean="0">
                  <a:latin typeface="Times New Roman" panose="02020603050405020304" pitchFamily="18" charset="0"/>
                  <a:cs typeface="Times New Roman" panose="02020603050405020304" pitchFamily="18" charset="0"/>
                </a:endParaRPr>
              </a:p>
              <a:p>
                <a:pPr marL="342900" indent="-342900">
                  <a:buFont typeface="+mj-lt"/>
                  <a:buAutoNum type="arabicParenR"/>
                </a:pPr>
                <a:r>
                  <a:rPr lang="en-US" sz="2800" dirty="0" smtClean="0">
                    <a:latin typeface="Times New Roman" panose="02020603050405020304" pitchFamily="18" charset="0"/>
                    <a:ea typeface="Cambria Math"/>
                    <a:cs typeface="Times New Roman" panose="02020603050405020304" pitchFamily="18" charset="0"/>
                  </a:rPr>
                  <a:t> </a:t>
                </a:r>
                <a14:m>
                  <m:oMath xmlns:m="http://schemas.openxmlformats.org/officeDocument/2006/math">
                    <m:r>
                      <m:rPr>
                        <m:sty m:val="p"/>
                      </m:rPr>
                      <a:rPr lang="el-GR" sz="2800" i="1">
                        <a:latin typeface="Cambria Math"/>
                        <a:ea typeface="Cambria Math"/>
                      </a:rPr>
                      <m:t>Ψ</m:t>
                    </m:r>
                    <m:d>
                      <m:dPr>
                        <m:ctrlPr>
                          <a:rPr lang="en-US" sz="2800" i="1">
                            <a:latin typeface="Cambria Math"/>
                            <a:ea typeface="Cambria Math"/>
                          </a:rPr>
                        </m:ctrlPr>
                      </m:dPr>
                      <m:e>
                        <m:r>
                          <a:rPr lang="en-US" sz="2800" i="1">
                            <a:latin typeface="Cambria Math"/>
                            <a:ea typeface="Cambria Math"/>
                          </a:rPr>
                          <m:t>𝑥</m:t>
                        </m:r>
                        <m:r>
                          <a:rPr lang="en-US" sz="2800" i="1">
                            <a:latin typeface="Cambria Math"/>
                            <a:ea typeface="Cambria Math"/>
                          </a:rPr>
                          <m:t>, </m:t>
                        </m:r>
                        <m:r>
                          <a:rPr lang="en-US" sz="2800" i="1">
                            <a:latin typeface="Cambria Math"/>
                            <a:ea typeface="Cambria Math"/>
                          </a:rPr>
                          <m:t>𝑡</m:t>
                        </m:r>
                      </m:e>
                    </m:d>
                    <m:r>
                      <a:rPr lang="en-US" sz="2800" i="1">
                        <a:latin typeface="Cambria Math"/>
                        <a:ea typeface="Cambria Math"/>
                      </a:rPr>
                      <m:t>=</m:t>
                    </m:r>
                    <m:f>
                      <m:fPr>
                        <m:ctrlPr>
                          <a:rPr lang="en-US" sz="2800" i="1">
                            <a:latin typeface="Cambria Math"/>
                            <a:ea typeface="Cambria Math"/>
                          </a:rPr>
                        </m:ctrlPr>
                      </m:fPr>
                      <m:num>
                        <m:r>
                          <a:rPr lang="en-US" sz="2800" i="1">
                            <a:latin typeface="Cambria Math"/>
                            <a:ea typeface="Cambria Math"/>
                          </a:rPr>
                          <m:t>1</m:t>
                        </m:r>
                      </m:num>
                      <m:den>
                        <m:rad>
                          <m:radPr>
                            <m:degHide m:val="on"/>
                            <m:ctrlPr>
                              <a:rPr lang="en-US" sz="2800" i="1">
                                <a:latin typeface="Cambria Math"/>
                                <a:ea typeface="Cambria Math"/>
                              </a:rPr>
                            </m:ctrlPr>
                          </m:radPr>
                          <m:deg/>
                          <m:e>
                            <m:r>
                              <a:rPr lang="en-US" sz="2800" i="1">
                                <a:latin typeface="Cambria Math"/>
                                <a:ea typeface="Cambria Math"/>
                              </a:rPr>
                              <m:t>2</m:t>
                            </m:r>
                            <m:r>
                              <a:rPr lang="en-US" sz="2800" i="1">
                                <a:latin typeface="Cambria Math"/>
                                <a:ea typeface="Cambria Math"/>
                              </a:rPr>
                              <m:t>𝜋</m:t>
                            </m:r>
                          </m:e>
                        </m:rad>
                      </m:den>
                    </m:f>
                    <m:sSup>
                      <m:sSupPr>
                        <m:ctrlPr>
                          <a:rPr lang="en-US" sz="2800" i="1" smtClean="0">
                            <a:latin typeface="Cambria Math"/>
                            <a:ea typeface="Cambria Math"/>
                          </a:rPr>
                        </m:ctrlPr>
                      </m:sSupPr>
                      <m:e>
                        <m:r>
                          <a:rPr lang="en-US" sz="2800" b="0" i="1" smtClean="0">
                            <a:latin typeface="Cambria Math"/>
                            <a:ea typeface="Cambria Math"/>
                          </a:rPr>
                          <m:t>𝑒</m:t>
                        </m:r>
                      </m:e>
                      <m:sup>
                        <m:f>
                          <m:fPr>
                            <m:ctrlPr>
                              <a:rPr lang="en-US" sz="2800" i="1" smtClean="0">
                                <a:latin typeface="Cambria Math"/>
                                <a:ea typeface="Cambria Math"/>
                              </a:rPr>
                            </m:ctrlPr>
                          </m:fPr>
                          <m:num>
                            <m:r>
                              <a:rPr lang="en-US" sz="2800" b="0" i="1" smtClean="0">
                                <a:latin typeface="Cambria Math"/>
                                <a:ea typeface="Cambria Math"/>
                              </a:rPr>
                              <m:t>−</m:t>
                            </m:r>
                            <m:r>
                              <a:rPr lang="en-US" sz="2800" b="0" i="1" smtClean="0">
                                <a:latin typeface="Cambria Math"/>
                                <a:ea typeface="Cambria Math"/>
                              </a:rPr>
                              <m:t>𝑖</m:t>
                            </m:r>
                            <m:sSub>
                              <m:sSubPr>
                                <m:ctrlPr>
                                  <a:rPr lang="en-US" sz="2800" b="0" i="1" smtClean="0">
                                    <a:latin typeface="Cambria Math"/>
                                    <a:ea typeface="Cambria Math"/>
                                  </a:rPr>
                                </m:ctrlPr>
                              </m:sSubPr>
                              <m:e>
                                <m:r>
                                  <a:rPr lang="en-US" sz="2800" b="0" i="1" smtClean="0">
                                    <a:latin typeface="Cambria Math"/>
                                    <a:ea typeface="Cambria Math"/>
                                  </a:rPr>
                                  <m:t>𝐸</m:t>
                                </m:r>
                              </m:e>
                              <m:sub>
                                <m:r>
                                  <a:rPr lang="en-US" sz="2800" b="0" i="1" smtClean="0">
                                    <a:latin typeface="Cambria Math"/>
                                    <a:ea typeface="Cambria Math"/>
                                  </a:rPr>
                                  <m:t>𝑘</m:t>
                                </m:r>
                              </m:sub>
                            </m:sSub>
                            <m:r>
                              <a:rPr lang="en-US" sz="2800" b="0" i="1" smtClean="0">
                                <a:latin typeface="Cambria Math"/>
                                <a:ea typeface="Cambria Math"/>
                              </a:rPr>
                              <m:t>𝑡</m:t>
                            </m:r>
                          </m:num>
                          <m:den>
                            <m:r>
                              <a:rPr lang="en-US" sz="2800" i="1" smtClean="0">
                                <a:latin typeface="Cambria Math"/>
                                <a:ea typeface="Cambria Math"/>
                              </a:rPr>
                              <m:t>ℏ</m:t>
                            </m:r>
                          </m:den>
                        </m:f>
                      </m:sup>
                    </m:sSup>
                    <m:nary>
                      <m:naryPr>
                        <m:limLoc m:val="undOvr"/>
                        <m:subHide m:val="on"/>
                        <m:supHide m:val="on"/>
                        <m:ctrlPr>
                          <a:rPr lang="en-US" sz="2800" i="1">
                            <a:latin typeface="Cambria Math"/>
                            <a:ea typeface="Cambria Math"/>
                          </a:rPr>
                        </m:ctrlPr>
                      </m:naryPr>
                      <m:sub/>
                      <m:sup/>
                      <m:e>
                        <m:r>
                          <a:rPr lang="en-US" sz="2800" i="1">
                            <a:latin typeface="Cambria Math"/>
                            <a:ea typeface="Cambria Math"/>
                          </a:rPr>
                          <m:t>𝜙</m:t>
                        </m:r>
                        <m:r>
                          <a:rPr lang="en-US" sz="2800" i="1">
                            <a:latin typeface="Cambria Math"/>
                            <a:ea typeface="Cambria Math"/>
                          </a:rPr>
                          <m:t>(</m:t>
                        </m:r>
                        <m:r>
                          <a:rPr lang="en-US" sz="2800" i="1">
                            <a:latin typeface="Cambria Math"/>
                            <a:ea typeface="Cambria Math"/>
                          </a:rPr>
                          <m:t>𝑘</m:t>
                        </m:r>
                        <m:r>
                          <a:rPr lang="en-US" sz="2800" i="1">
                            <a:latin typeface="Cambria Math"/>
                            <a:ea typeface="Cambria Math"/>
                          </a:rPr>
                          <m:t>)</m:t>
                        </m:r>
                        <m:sSup>
                          <m:sSupPr>
                            <m:ctrlPr>
                              <a:rPr lang="en-US" sz="2800" i="1">
                                <a:latin typeface="Cambria Math"/>
                                <a:ea typeface="Cambria Math"/>
                              </a:rPr>
                            </m:ctrlPr>
                          </m:sSupPr>
                          <m:e>
                            <m:r>
                              <a:rPr lang="en-US" sz="2800" i="1">
                                <a:latin typeface="Cambria Math"/>
                                <a:ea typeface="Cambria Math"/>
                              </a:rPr>
                              <m:t>𝑒</m:t>
                            </m:r>
                          </m:e>
                          <m:sup>
                            <m:r>
                              <a:rPr lang="en-US" sz="2800" i="1">
                                <a:latin typeface="Cambria Math"/>
                                <a:ea typeface="Cambria Math"/>
                              </a:rPr>
                              <m:t>𝑖𝑘𝑥</m:t>
                            </m:r>
                          </m:sup>
                        </m:sSup>
                        <m:r>
                          <a:rPr lang="en-US" sz="2800" i="1">
                            <a:latin typeface="Cambria Math"/>
                            <a:ea typeface="Cambria Math"/>
                          </a:rPr>
                          <m:t>𝑑𝑘</m:t>
                        </m:r>
                      </m:e>
                    </m:nary>
                  </m:oMath>
                </a14:m>
                <a:endParaRPr lang="en-US" sz="2800" dirty="0" smtClean="0">
                  <a:latin typeface="Times New Roman" panose="02020603050405020304" pitchFamily="18" charset="0"/>
                  <a:cs typeface="Times New Roman" panose="02020603050405020304" pitchFamily="18" charset="0"/>
                </a:endParaRPr>
              </a:p>
              <a:p>
                <a:pPr marL="342900" indent="-342900">
                  <a:buFont typeface="+mj-lt"/>
                  <a:buAutoNum type="arabicParenR"/>
                </a:pP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 1 only    B. 2 only   C. 3 only   </a:t>
                </a:r>
                <a:r>
                  <a:rPr lang="en-US" sz="2800" dirty="0">
                    <a:solidFill>
                      <a:srgbClr val="FF0000"/>
                    </a:solidFill>
                    <a:latin typeface="Times New Roman" panose="02020603050405020304" pitchFamily="18" charset="0"/>
                    <a:cs typeface="Times New Roman" panose="02020603050405020304" pitchFamily="18" charset="0"/>
                  </a:rPr>
                  <a:t>D. 1 and 2 only    </a:t>
                </a:r>
              </a:p>
              <a:p>
                <a:r>
                  <a:rPr lang="en-US" sz="2800" dirty="0">
                    <a:latin typeface="Times New Roman" panose="02020603050405020304" pitchFamily="18" charset="0"/>
                    <a:cs typeface="Times New Roman" panose="02020603050405020304" pitchFamily="18" charset="0"/>
                  </a:rPr>
                  <a:t>E. All of the above</a:t>
                </a:r>
              </a:p>
              <a:p>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0" y="57150"/>
                <a:ext cx="9144000" cy="7208255"/>
              </a:xfrm>
              <a:prstGeom prst="rect">
                <a:avLst/>
              </a:prstGeom>
              <a:blipFill rotWithShape="1">
                <a:blip r:embed="rId2"/>
                <a:stretch>
                  <a:fillRect l="-1333" t="-845"/>
                </a:stretch>
              </a:blipFill>
            </p:spPr>
            <p:txBody>
              <a:bodyPr/>
              <a:lstStyle/>
              <a:p>
                <a:r>
                  <a:rPr lang="en-US">
                    <a:noFill/>
                  </a:rPr>
                  <a:t> </a:t>
                </a:r>
              </a:p>
            </p:txBody>
          </p:sp>
        </mc:Fallback>
      </mc:AlternateContent>
    </p:spTree>
    <p:extLst>
      <p:ext uri="{BB962C8B-B14F-4D97-AF65-F5344CB8AC3E}">
        <p14:creationId xmlns:p14="http://schemas.microsoft.com/office/powerpoint/2010/main" val="3547828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8100" y="0"/>
                <a:ext cx="9144000" cy="5680786"/>
              </a:xfrm>
              <a:prstGeom prst="rect">
                <a:avLst/>
              </a:prstGeom>
              <a:noFill/>
            </p:spPr>
            <p:txBody>
              <a:bodyPr wrap="square" rtlCol="0">
                <a:spAutoFit/>
              </a:bodyPr>
              <a:lstStyle/>
              <a:p>
                <a:pPr algn="ctr"/>
                <a:r>
                  <a:rPr lang="en-US" sz="2600" i="1" dirty="0" smtClean="0">
                    <a:latin typeface="Times New Roman" panose="02020603050405020304" pitchFamily="18" charset="0"/>
                    <a:cs typeface="Times New Roman" panose="02020603050405020304" pitchFamily="18" charset="0"/>
                  </a:rPr>
                  <a:t>Concept test 15.3</a:t>
                </a:r>
              </a:p>
              <a:p>
                <a:endParaRPr lang="en-US" sz="2600" dirty="0">
                  <a:latin typeface="Times New Roman" panose="02020603050405020304" pitchFamily="18" charset="0"/>
                  <a:cs typeface="Times New Roman" panose="02020603050405020304" pitchFamily="18" charset="0"/>
                </a:endParaRPr>
              </a:p>
              <a:p>
                <a:r>
                  <a:rPr lang="en-US" sz="2600" dirty="0" smtClean="0">
                    <a:latin typeface="Times New Roman" panose="02020603050405020304" pitchFamily="18" charset="0"/>
                    <a:cs typeface="Times New Roman" panose="02020603050405020304" pitchFamily="18" charset="0"/>
                  </a:rPr>
                  <a:t>Suppose </a:t>
                </a:r>
                <a14:m>
                  <m:oMath xmlns:m="http://schemas.openxmlformats.org/officeDocument/2006/math">
                    <m:sSub>
                      <m:sSubPr>
                        <m:ctrlPr>
                          <a:rPr lang="en-US" sz="2600" b="0" i="1" smtClean="0">
                            <a:latin typeface="Cambria Math"/>
                            <a:ea typeface="Cambria Math"/>
                          </a:rPr>
                        </m:ctrlPr>
                      </m:sSubPr>
                      <m:e>
                        <m:r>
                          <m:rPr>
                            <m:sty m:val="p"/>
                          </m:rPr>
                          <a:rPr lang="el-GR" sz="2600" b="0" i="1" smtClean="0">
                            <a:latin typeface="Cambria Math"/>
                            <a:ea typeface="Cambria Math"/>
                          </a:rPr>
                          <m:t>Ψ</m:t>
                        </m:r>
                      </m:e>
                      <m:sub>
                        <m:r>
                          <a:rPr lang="en-US" sz="2600" b="0" i="1" smtClean="0">
                            <a:latin typeface="Cambria Math"/>
                            <a:ea typeface="Cambria Math"/>
                          </a:rPr>
                          <m:t>1</m:t>
                        </m:r>
                      </m:sub>
                    </m:sSub>
                    <m:d>
                      <m:dPr>
                        <m:ctrlPr>
                          <a:rPr lang="en-US" sz="2600" b="0" i="1" smtClean="0">
                            <a:latin typeface="Cambria Math"/>
                            <a:ea typeface="Cambria Math"/>
                          </a:rPr>
                        </m:ctrlPr>
                      </m:dPr>
                      <m:e>
                        <m:r>
                          <a:rPr lang="en-US" sz="2600" b="0" i="1" smtClean="0">
                            <a:latin typeface="Cambria Math"/>
                            <a:ea typeface="Cambria Math"/>
                          </a:rPr>
                          <m:t>𝑥</m:t>
                        </m:r>
                      </m:e>
                    </m:d>
                  </m:oMath>
                </a14:m>
                <a:r>
                  <a:rPr lang="en-US" sz="2600" dirty="0" smtClean="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2600" b="0" i="1" smtClean="0">
                            <a:latin typeface="Cambria Math"/>
                            <a:ea typeface="Cambria Math"/>
                          </a:rPr>
                        </m:ctrlPr>
                      </m:sSubPr>
                      <m:e>
                        <m:r>
                          <m:rPr>
                            <m:sty m:val="p"/>
                          </m:rPr>
                          <a:rPr lang="el-GR" sz="2600" b="0" i="1" smtClean="0">
                            <a:latin typeface="Cambria Math"/>
                            <a:ea typeface="Cambria Math"/>
                          </a:rPr>
                          <m:t>Ψ</m:t>
                        </m:r>
                      </m:e>
                      <m:sub>
                        <m:r>
                          <a:rPr lang="en-US" sz="2600" b="0" i="1" smtClean="0">
                            <a:latin typeface="Cambria Math"/>
                            <a:ea typeface="Cambria Math"/>
                          </a:rPr>
                          <m:t>2</m:t>
                        </m:r>
                      </m:sub>
                    </m:sSub>
                    <m:r>
                      <a:rPr lang="en-US" sz="2600" b="0" i="1" smtClean="0">
                        <a:latin typeface="Cambria Math"/>
                        <a:ea typeface="Cambria Math"/>
                      </a:rPr>
                      <m:t>(</m:t>
                    </m:r>
                    <m:r>
                      <a:rPr lang="en-US" sz="2600" b="0" i="1" smtClean="0">
                        <a:latin typeface="Cambria Math"/>
                        <a:ea typeface="Cambria Math"/>
                      </a:rPr>
                      <m:t>𝑥</m:t>
                    </m:r>
                    <m:r>
                      <a:rPr lang="en-US" sz="2600" b="0" i="1" smtClean="0">
                        <a:latin typeface="Cambria Math"/>
                        <a:ea typeface="Cambria Math"/>
                      </a:rPr>
                      <m:t>)</m:t>
                    </m:r>
                  </m:oMath>
                </a14:m>
                <a:r>
                  <a:rPr lang="en-US" sz="2600" dirty="0" smtClean="0">
                    <a:latin typeface="Times New Roman" panose="02020603050405020304" pitchFamily="18" charset="0"/>
                    <a:cs typeface="Times New Roman" panose="02020603050405020304" pitchFamily="18" charset="0"/>
                  </a:rPr>
                  <a:t> are the ground state and first excited state </a:t>
                </a:r>
                <a:r>
                  <a:rPr lang="en-US" sz="2600" dirty="0" err="1" smtClean="0">
                    <a:latin typeface="Times New Roman" panose="02020603050405020304" pitchFamily="18" charset="0"/>
                    <a:cs typeface="Times New Roman" panose="02020603050405020304" pitchFamily="18" charset="0"/>
                  </a:rPr>
                  <a:t>wavefunctions</a:t>
                </a:r>
                <a:r>
                  <a:rPr lang="en-US" sz="2600" dirty="0" smtClean="0">
                    <a:latin typeface="Times New Roman" panose="02020603050405020304" pitchFamily="18" charset="0"/>
                    <a:cs typeface="Times New Roman" panose="02020603050405020304" pitchFamily="18" charset="0"/>
                  </a:rPr>
                  <a:t> for a particle in a 1D infinite square well of width </a:t>
                </a:r>
                <a:r>
                  <a:rPr lang="en-US" sz="2600" i="1" dirty="0" smtClean="0">
                    <a:latin typeface="Times New Roman" panose="02020603050405020304" pitchFamily="18" charset="0"/>
                    <a:cs typeface="Times New Roman" panose="02020603050405020304" pitchFamily="18" charset="0"/>
                  </a:rPr>
                  <a:t>a</a:t>
                </a:r>
                <a:r>
                  <a:rPr lang="en-US" sz="2600" dirty="0" smtClean="0">
                    <a:latin typeface="Times New Roman" panose="02020603050405020304" pitchFamily="18" charset="0"/>
                    <a:cs typeface="Times New Roman" panose="02020603050405020304" pitchFamily="18" charset="0"/>
                  </a:rPr>
                  <a:t>.  Choose all of the following functions that represent the same state as </a:t>
                </a:r>
                <a14:m>
                  <m:oMath xmlns:m="http://schemas.openxmlformats.org/officeDocument/2006/math">
                    <m:r>
                      <m:rPr>
                        <m:sty m:val="p"/>
                      </m:rPr>
                      <a:rPr lang="el-GR" sz="2600" i="1" smtClean="0">
                        <a:latin typeface="Cambria Math"/>
                        <a:ea typeface="Cambria Math"/>
                      </a:rPr>
                      <m:t>Ψ</m:t>
                    </m:r>
                    <m:d>
                      <m:dPr>
                        <m:ctrlPr>
                          <a:rPr lang="en-US" sz="2600" b="0" i="1" smtClean="0">
                            <a:latin typeface="Cambria Math"/>
                            <a:ea typeface="Cambria Math"/>
                          </a:rPr>
                        </m:ctrlPr>
                      </m:dPr>
                      <m:e>
                        <m:r>
                          <a:rPr lang="en-US" sz="2600" b="0" i="1" smtClean="0">
                            <a:latin typeface="Cambria Math"/>
                            <a:ea typeface="Cambria Math"/>
                          </a:rPr>
                          <m:t>𝑥</m:t>
                        </m:r>
                      </m:e>
                    </m:d>
                    <m:r>
                      <a:rPr lang="en-US" sz="2600" b="0" i="1" smtClean="0">
                        <a:latin typeface="Cambria Math"/>
                        <a:ea typeface="Cambria Math"/>
                      </a:rPr>
                      <m:t>=</m:t>
                    </m:r>
                    <m:f>
                      <m:fPr>
                        <m:ctrlPr>
                          <a:rPr lang="en-US" sz="2600" b="0" i="1" smtClean="0">
                            <a:latin typeface="Cambria Math"/>
                            <a:ea typeface="Cambria Math"/>
                          </a:rPr>
                        </m:ctrlPr>
                      </m:fPr>
                      <m:num>
                        <m:r>
                          <a:rPr lang="en-US" sz="2600" b="0" i="1" smtClean="0">
                            <a:latin typeface="Cambria Math"/>
                            <a:ea typeface="Cambria Math"/>
                          </a:rPr>
                          <m:t>1</m:t>
                        </m:r>
                      </m:num>
                      <m:den>
                        <m:rad>
                          <m:radPr>
                            <m:degHide m:val="on"/>
                            <m:ctrlPr>
                              <a:rPr lang="en-US" sz="2600" b="0" i="1" smtClean="0">
                                <a:latin typeface="Cambria Math"/>
                                <a:ea typeface="Cambria Math"/>
                              </a:rPr>
                            </m:ctrlPr>
                          </m:radPr>
                          <m:deg/>
                          <m:e>
                            <m:r>
                              <a:rPr lang="en-US" sz="2600" b="0" i="1" smtClean="0">
                                <a:latin typeface="Cambria Math"/>
                                <a:ea typeface="Cambria Math"/>
                              </a:rPr>
                              <m:t>2</m:t>
                            </m:r>
                          </m:e>
                        </m:rad>
                      </m:den>
                    </m:f>
                    <m:sSub>
                      <m:sSubPr>
                        <m:ctrlPr>
                          <a:rPr lang="en-US" sz="2600" b="0" i="1" smtClean="0">
                            <a:latin typeface="Cambria Math"/>
                            <a:ea typeface="Cambria Math"/>
                          </a:rPr>
                        </m:ctrlPr>
                      </m:sSubPr>
                      <m:e>
                        <m:r>
                          <m:rPr>
                            <m:sty m:val="p"/>
                          </m:rPr>
                          <a:rPr lang="el-GR" sz="2600" b="0" i="1" smtClean="0">
                            <a:latin typeface="Cambria Math"/>
                            <a:ea typeface="Cambria Math"/>
                          </a:rPr>
                          <m:t>Ψ</m:t>
                        </m:r>
                      </m:e>
                      <m:sub>
                        <m:r>
                          <a:rPr lang="en-US" sz="2600" b="0" i="1" smtClean="0">
                            <a:latin typeface="Cambria Math"/>
                            <a:ea typeface="Cambria Math"/>
                          </a:rPr>
                          <m:t>1</m:t>
                        </m:r>
                      </m:sub>
                    </m:sSub>
                    <m:d>
                      <m:dPr>
                        <m:ctrlPr>
                          <a:rPr lang="en-US" sz="2600" b="0" i="1" smtClean="0">
                            <a:latin typeface="Cambria Math"/>
                            <a:ea typeface="Cambria Math"/>
                          </a:rPr>
                        </m:ctrlPr>
                      </m:dPr>
                      <m:e>
                        <m:r>
                          <a:rPr lang="en-US" sz="2600" b="0" i="1" smtClean="0">
                            <a:latin typeface="Cambria Math"/>
                            <a:ea typeface="Cambria Math"/>
                          </a:rPr>
                          <m:t>𝑥</m:t>
                        </m:r>
                      </m:e>
                    </m:d>
                    <m:r>
                      <a:rPr lang="en-US" sz="2600" b="0" i="1" smtClean="0">
                        <a:latin typeface="Cambria Math"/>
                        <a:ea typeface="Cambria Math"/>
                      </a:rPr>
                      <m:t>+</m:t>
                    </m:r>
                    <m:f>
                      <m:fPr>
                        <m:ctrlPr>
                          <a:rPr lang="en-US" sz="2600" b="0" i="1" smtClean="0">
                            <a:latin typeface="Cambria Math"/>
                            <a:ea typeface="Cambria Math"/>
                          </a:rPr>
                        </m:ctrlPr>
                      </m:fPr>
                      <m:num>
                        <m:r>
                          <a:rPr lang="en-US" sz="2600" b="0" i="1" smtClean="0">
                            <a:latin typeface="Cambria Math"/>
                            <a:ea typeface="Cambria Math"/>
                          </a:rPr>
                          <m:t>1</m:t>
                        </m:r>
                      </m:num>
                      <m:den>
                        <m:rad>
                          <m:radPr>
                            <m:degHide m:val="on"/>
                            <m:ctrlPr>
                              <a:rPr lang="en-US" sz="2600" b="0" i="1" smtClean="0">
                                <a:latin typeface="Cambria Math"/>
                                <a:ea typeface="Cambria Math"/>
                              </a:rPr>
                            </m:ctrlPr>
                          </m:radPr>
                          <m:deg/>
                          <m:e>
                            <m:r>
                              <a:rPr lang="en-US" sz="2600" b="0" i="1" smtClean="0">
                                <a:latin typeface="Cambria Math"/>
                                <a:ea typeface="Cambria Math"/>
                              </a:rPr>
                              <m:t>2</m:t>
                            </m:r>
                          </m:e>
                        </m:rad>
                      </m:den>
                    </m:f>
                    <m:sSub>
                      <m:sSubPr>
                        <m:ctrlPr>
                          <a:rPr lang="en-US" sz="2600" b="0" i="1" smtClean="0">
                            <a:latin typeface="Cambria Math"/>
                            <a:ea typeface="Cambria Math"/>
                          </a:rPr>
                        </m:ctrlPr>
                      </m:sSubPr>
                      <m:e>
                        <m:r>
                          <m:rPr>
                            <m:sty m:val="p"/>
                          </m:rPr>
                          <a:rPr lang="el-GR" sz="2600" b="0" i="1" smtClean="0">
                            <a:latin typeface="Cambria Math"/>
                            <a:ea typeface="Cambria Math"/>
                          </a:rPr>
                          <m:t>Ψ</m:t>
                        </m:r>
                      </m:e>
                      <m:sub>
                        <m:r>
                          <a:rPr lang="en-US" sz="2600" b="0" i="1" smtClean="0">
                            <a:latin typeface="Cambria Math"/>
                            <a:ea typeface="Cambria Math"/>
                          </a:rPr>
                          <m:t>2</m:t>
                        </m:r>
                      </m:sub>
                    </m:sSub>
                    <m:d>
                      <m:dPr>
                        <m:ctrlPr>
                          <a:rPr lang="en-US" sz="2600" b="0" i="1" smtClean="0">
                            <a:latin typeface="Cambria Math"/>
                            <a:ea typeface="Cambria Math"/>
                          </a:rPr>
                        </m:ctrlPr>
                      </m:dPr>
                      <m:e>
                        <m:r>
                          <a:rPr lang="en-US" sz="2600" b="0" i="1" smtClean="0">
                            <a:latin typeface="Cambria Math"/>
                            <a:ea typeface="Cambria Math"/>
                          </a:rPr>
                          <m:t>𝑥</m:t>
                        </m:r>
                      </m:e>
                    </m:d>
                  </m:oMath>
                </a14:m>
                <a:r>
                  <a:rPr lang="en-US" sz="2600" dirty="0" smtClean="0">
                    <a:latin typeface="Times New Roman" panose="02020603050405020304" pitchFamily="18" charset="0"/>
                    <a:cs typeface="Times New Roman" panose="02020603050405020304" pitchFamily="18" charset="0"/>
                  </a:rPr>
                  <a:t>.</a:t>
                </a:r>
              </a:p>
              <a:p>
                <a:pPr marL="342900" indent="-342900">
                  <a:buFont typeface="+mj-lt"/>
                  <a:buAutoNum type="arabicPeriod"/>
                </a:pPr>
                <a:r>
                  <a:rPr lang="en-US" sz="2600" b="0" dirty="0" smtClean="0">
                    <a:latin typeface="Times New Roman" panose="02020603050405020304" pitchFamily="18" charset="0"/>
                    <a:ea typeface="Cambria Math"/>
                    <a:cs typeface="Times New Roman" panose="02020603050405020304" pitchFamily="18" charset="0"/>
                  </a:rPr>
                  <a:t> </a:t>
                </a:r>
                <a14:m>
                  <m:oMath xmlns:m="http://schemas.openxmlformats.org/officeDocument/2006/math">
                    <m:r>
                      <m:rPr>
                        <m:sty m:val="p"/>
                      </m:rPr>
                      <a:rPr lang="el-GR" sz="2600" i="1" smtClean="0">
                        <a:latin typeface="Cambria Math"/>
                        <a:ea typeface="Cambria Math"/>
                      </a:rPr>
                      <m:t>Ψ</m:t>
                    </m:r>
                    <m:d>
                      <m:dPr>
                        <m:ctrlPr>
                          <a:rPr lang="en-US" sz="2600" b="0" i="1" smtClean="0">
                            <a:latin typeface="Cambria Math"/>
                            <a:ea typeface="Cambria Math"/>
                          </a:rPr>
                        </m:ctrlPr>
                      </m:dPr>
                      <m:e>
                        <m:r>
                          <a:rPr lang="en-US" sz="2600" b="0" i="1" smtClean="0">
                            <a:latin typeface="Cambria Math"/>
                            <a:ea typeface="Cambria Math"/>
                          </a:rPr>
                          <m:t>𝑥</m:t>
                        </m:r>
                      </m:e>
                    </m:d>
                    <m:r>
                      <a:rPr lang="en-US" sz="2600" b="0" i="1" smtClean="0">
                        <a:latin typeface="Cambria Math"/>
                        <a:ea typeface="Cambria Math"/>
                      </a:rPr>
                      <m:t>=</m:t>
                    </m:r>
                    <m:f>
                      <m:fPr>
                        <m:ctrlPr>
                          <a:rPr lang="en-US" sz="2600" b="0" i="1" smtClean="0">
                            <a:latin typeface="Cambria Math"/>
                            <a:ea typeface="Cambria Math"/>
                          </a:rPr>
                        </m:ctrlPr>
                      </m:fPr>
                      <m:num>
                        <m:r>
                          <a:rPr lang="en-US" sz="2600" b="0" i="1" smtClean="0">
                            <a:latin typeface="Cambria Math"/>
                            <a:ea typeface="Cambria Math"/>
                          </a:rPr>
                          <m:t>1</m:t>
                        </m:r>
                      </m:num>
                      <m:den>
                        <m:rad>
                          <m:radPr>
                            <m:degHide m:val="on"/>
                            <m:ctrlPr>
                              <a:rPr lang="en-US" sz="2600" b="0" i="1" smtClean="0">
                                <a:latin typeface="Cambria Math"/>
                                <a:ea typeface="Cambria Math"/>
                              </a:rPr>
                            </m:ctrlPr>
                          </m:radPr>
                          <m:deg/>
                          <m:e>
                            <m:r>
                              <a:rPr lang="en-US" sz="2600" b="0" i="1" smtClean="0">
                                <a:latin typeface="Cambria Math"/>
                                <a:ea typeface="Cambria Math"/>
                              </a:rPr>
                              <m:t>2</m:t>
                            </m:r>
                          </m:e>
                        </m:rad>
                      </m:den>
                    </m:f>
                    <m:sSub>
                      <m:sSubPr>
                        <m:ctrlPr>
                          <a:rPr lang="en-US" sz="2600" b="0" i="1" smtClean="0">
                            <a:latin typeface="Cambria Math"/>
                            <a:ea typeface="Cambria Math"/>
                          </a:rPr>
                        </m:ctrlPr>
                      </m:sSubPr>
                      <m:e>
                        <m:r>
                          <m:rPr>
                            <m:sty m:val="p"/>
                          </m:rPr>
                          <a:rPr lang="el-GR" sz="2600" b="0" i="1" smtClean="0">
                            <a:latin typeface="Cambria Math"/>
                            <a:ea typeface="Cambria Math"/>
                          </a:rPr>
                          <m:t>Ψ</m:t>
                        </m:r>
                      </m:e>
                      <m:sub>
                        <m:r>
                          <a:rPr lang="en-US" sz="2600" b="0" i="1" smtClean="0">
                            <a:latin typeface="Cambria Math"/>
                            <a:ea typeface="Cambria Math"/>
                          </a:rPr>
                          <m:t>1</m:t>
                        </m:r>
                      </m:sub>
                    </m:sSub>
                    <m:d>
                      <m:dPr>
                        <m:ctrlPr>
                          <a:rPr lang="en-US" sz="2600" b="0" i="1" smtClean="0">
                            <a:latin typeface="Cambria Math"/>
                            <a:ea typeface="Cambria Math"/>
                          </a:rPr>
                        </m:ctrlPr>
                      </m:dPr>
                      <m:e>
                        <m:r>
                          <a:rPr lang="en-US" sz="2600" b="0" i="1" smtClean="0">
                            <a:latin typeface="Cambria Math"/>
                            <a:ea typeface="Cambria Math"/>
                          </a:rPr>
                          <m:t>𝑥</m:t>
                        </m:r>
                      </m:e>
                    </m:d>
                    <m:r>
                      <a:rPr lang="en-US" sz="2600" b="0" i="1" smtClean="0">
                        <a:latin typeface="Cambria Math"/>
                        <a:ea typeface="Cambria Math"/>
                      </a:rPr>
                      <m:t>−</m:t>
                    </m:r>
                    <m:f>
                      <m:fPr>
                        <m:ctrlPr>
                          <a:rPr lang="en-US" sz="2600" b="0" i="1" smtClean="0">
                            <a:latin typeface="Cambria Math"/>
                            <a:ea typeface="Cambria Math"/>
                          </a:rPr>
                        </m:ctrlPr>
                      </m:fPr>
                      <m:num>
                        <m:r>
                          <a:rPr lang="en-US" sz="2600" b="0" i="1" smtClean="0">
                            <a:latin typeface="Cambria Math"/>
                            <a:ea typeface="Cambria Math"/>
                          </a:rPr>
                          <m:t>1</m:t>
                        </m:r>
                      </m:num>
                      <m:den>
                        <m:rad>
                          <m:radPr>
                            <m:degHide m:val="on"/>
                            <m:ctrlPr>
                              <a:rPr lang="en-US" sz="2600" b="0" i="1" smtClean="0">
                                <a:latin typeface="Cambria Math"/>
                                <a:ea typeface="Cambria Math"/>
                              </a:rPr>
                            </m:ctrlPr>
                          </m:radPr>
                          <m:deg/>
                          <m:e>
                            <m:r>
                              <a:rPr lang="en-US" sz="2600" b="0" i="1" smtClean="0">
                                <a:latin typeface="Cambria Math"/>
                                <a:ea typeface="Cambria Math"/>
                              </a:rPr>
                              <m:t>2</m:t>
                            </m:r>
                          </m:e>
                        </m:rad>
                      </m:den>
                    </m:f>
                    <m:sSub>
                      <m:sSubPr>
                        <m:ctrlPr>
                          <a:rPr lang="en-US" sz="2600" b="0" i="1" smtClean="0">
                            <a:latin typeface="Cambria Math"/>
                            <a:ea typeface="Cambria Math"/>
                          </a:rPr>
                        </m:ctrlPr>
                      </m:sSubPr>
                      <m:e>
                        <m:r>
                          <m:rPr>
                            <m:sty m:val="p"/>
                          </m:rPr>
                          <a:rPr lang="el-GR" sz="2600" b="0" i="1" smtClean="0">
                            <a:latin typeface="Cambria Math"/>
                            <a:ea typeface="Cambria Math"/>
                          </a:rPr>
                          <m:t>Ψ</m:t>
                        </m:r>
                      </m:e>
                      <m:sub>
                        <m:r>
                          <a:rPr lang="en-US" sz="2600" b="0" i="1" smtClean="0">
                            <a:latin typeface="Cambria Math"/>
                            <a:ea typeface="Cambria Math"/>
                          </a:rPr>
                          <m:t>2</m:t>
                        </m:r>
                      </m:sub>
                    </m:sSub>
                    <m:d>
                      <m:dPr>
                        <m:ctrlPr>
                          <a:rPr lang="en-US" sz="2600" b="0" i="1" smtClean="0">
                            <a:latin typeface="Cambria Math"/>
                            <a:ea typeface="Cambria Math"/>
                          </a:rPr>
                        </m:ctrlPr>
                      </m:dPr>
                      <m:e>
                        <m:r>
                          <a:rPr lang="en-US" sz="2600" b="0" i="1" smtClean="0">
                            <a:latin typeface="Cambria Math"/>
                            <a:ea typeface="Cambria Math"/>
                          </a:rPr>
                          <m:t>𝑥</m:t>
                        </m:r>
                      </m:e>
                    </m:d>
                  </m:oMath>
                </a14:m>
                <a:endParaRPr lang="en-US" sz="2600" dirty="0" smtClean="0">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2600" dirty="0" smtClean="0">
                    <a:latin typeface="Times New Roman" panose="02020603050405020304" pitchFamily="18" charset="0"/>
                    <a:ea typeface="Cambria Math"/>
                    <a:cs typeface="Times New Roman" panose="02020603050405020304" pitchFamily="18" charset="0"/>
                  </a:rPr>
                  <a:t> </a:t>
                </a:r>
                <a14:m>
                  <m:oMath xmlns:m="http://schemas.openxmlformats.org/officeDocument/2006/math">
                    <m:r>
                      <m:rPr>
                        <m:sty m:val="p"/>
                      </m:rPr>
                      <a:rPr lang="el-GR" sz="2600" i="1" smtClean="0">
                        <a:latin typeface="Cambria Math"/>
                        <a:ea typeface="Cambria Math"/>
                      </a:rPr>
                      <m:t>Ψ</m:t>
                    </m:r>
                    <m:d>
                      <m:dPr>
                        <m:ctrlPr>
                          <a:rPr lang="en-US" sz="2600" b="0" i="1" smtClean="0">
                            <a:latin typeface="Cambria Math"/>
                            <a:ea typeface="Cambria Math"/>
                          </a:rPr>
                        </m:ctrlPr>
                      </m:dPr>
                      <m:e>
                        <m:r>
                          <a:rPr lang="en-US" sz="2600" b="0" i="1" smtClean="0">
                            <a:latin typeface="Cambria Math"/>
                            <a:ea typeface="Cambria Math"/>
                          </a:rPr>
                          <m:t>𝑥</m:t>
                        </m:r>
                      </m:e>
                    </m:d>
                    <m:r>
                      <a:rPr lang="en-US" sz="2600" b="0" i="1" smtClean="0">
                        <a:latin typeface="Cambria Math"/>
                        <a:ea typeface="Cambria Math"/>
                      </a:rPr>
                      <m:t>=</m:t>
                    </m:r>
                    <m:f>
                      <m:fPr>
                        <m:ctrlPr>
                          <a:rPr lang="en-US" sz="2600" b="0" i="1" smtClean="0">
                            <a:latin typeface="Cambria Math"/>
                            <a:ea typeface="Cambria Math"/>
                          </a:rPr>
                        </m:ctrlPr>
                      </m:fPr>
                      <m:num>
                        <m:r>
                          <a:rPr lang="en-US" sz="2600" b="0" i="1" smtClean="0">
                            <a:latin typeface="Cambria Math"/>
                            <a:ea typeface="Cambria Math"/>
                          </a:rPr>
                          <m:t>1</m:t>
                        </m:r>
                      </m:num>
                      <m:den>
                        <m:rad>
                          <m:radPr>
                            <m:degHide m:val="on"/>
                            <m:ctrlPr>
                              <a:rPr lang="en-US" sz="2600" b="0" i="1" smtClean="0">
                                <a:latin typeface="Cambria Math"/>
                                <a:ea typeface="Cambria Math"/>
                              </a:rPr>
                            </m:ctrlPr>
                          </m:radPr>
                          <m:deg/>
                          <m:e>
                            <m:r>
                              <a:rPr lang="en-US" sz="2600" b="0" i="1" smtClean="0">
                                <a:latin typeface="Cambria Math"/>
                                <a:ea typeface="Cambria Math"/>
                              </a:rPr>
                              <m:t>2</m:t>
                            </m:r>
                          </m:e>
                        </m:rad>
                      </m:den>
                    </m:f>
                    <m:sSub>
                      <m:sSubPr>
                        <m:ctrlPr>
                          <a:rPr lang="en-US" sz="2600" b="0" i="1" smtClean="0">
                            <a:latin typeface="Cambria Math"/>
                            <a:ea typeface="Cambria Math"/>
                          </a:rPr>
                        </m:ctrlPr>
                      </m:sSubPr>
                      <m:e>
                        <m:r>
                          <m:rPr>
                            <m:sty m:val="p"/>
                          </m:rPr>
                          <a:rPr lang="el-GR" sz="2600" b="0" i="1" smtClean="0">
                            <a:latin typeface="Cambria Math"/>
                            <a:ea typeface="Cambria Math"/>
                          </a:rPr>
                          <m:t>Ψ</m:t>
                        </m:r>
                      </m:e>
                      <m:sub>
                        <m:r>
                          <a:rPr lang="en-US" sz="2600" b="0" i="1" smtClean="0">
                            <a:latin typeface="Cambria Math"/>
                            <a:ea typeface="Cambria Math"/>
                          </a:rPr>
                          <m:t>1</m:t>
                        </m:r>
                      </m:sub>
                    </m:sSub>
                    <m:d>
                      <m:dPr>
                        <m:ctrlPr>
                          <a:rPr lang="en-US" sz="2600" b="0" i="1" smtClean="0">
                            <a:latin typeface="Cambria Math"/>
                            <a:ea typeface="Cambria Math"/>
                          </a:rPr>
                        </m:ctrlPr>
                      </m:dPr>
                      <m:e>
                        <m:r>
                          <a:rPr lang="en-US" sz="2600" b="0" i="1" smtClean="0">
                            <a:latin typeface="Cambria Math"/>
                            <a:ea typeface="Cambria Math"/>
                          </a:rPr>
                          <m:t>𝑥</m:t>
                        </m:r>
                      </m:e>
                    </m:d>
                    <m:r>
                      <a:rPr lang="en-US" sz="2600" b="0" i="1" smtClean="0">
                        <a:latin typeface="Cambria Math"/>
                        <a:ea typeface="Cambria Math"/>
                      </a:rPr>
                      <m:t>+</m:t>
                    </m:r>
                    <m:f>
                      <m:fPr>
                        <m:ctrlPr>
                          <a:rPr lang="en-US" sz="2600" b="0" i="1" smtClean="0">
                            <a:latin typeface="Cambria Math"/>
                            <a:ea typeface="Cambria Math"/>
                          </a:rPr>
                        </m:ctrlPr>
                      </m:fPr>
                      <m:num>
                        <m:r>
                          <a:rPr lang="en-US" sz="2600" b="0" i="1" smtClean="0">
                            <a:latin typeface="Cambria Math"/>
                            <a:ea typeface="Cambria Math"/>
                          </a:rPr>
                          <m:t>𝑖</m:t>
                        </m:r>
                      </m:num>
                      <m:den>
                        <m:rad>
                          <m:radPr>
                            <m:degHide m:val="on"/>
                            <m:ctrlPr>
                              <a:rPr lang="en-US" sz="2600" b="0" i="1" smtClean="0">
                                <a:latin typeface="Cambria Math"/>
                                <a:ea typeface="Cambria Math"/>
                              </a:rPr>
                            </m:ctrlPr>
                          </m:radPr>
                          <m:deg/>
                          <m:e>
                            <m:r>
                              <a:rPr lang="en-US" sz="2600" b="0" i="1" smtClean="0">
                                <a:latin typeface="Cambria Math"/>
                                <a:ea typeface="Cambria Math"/>
                              </a:rPr>
                              <m:t>2</m:t>
                            </m:r>
                          </m:e>
                        </m:rad>
                      </m:den>
                    </m:f>
                    <m:sSub>
                      <m:sSubPr>
                        <m:ctrlPr>
                          <a:rPr lang="en-US" sz="2600" b="0" i="1" smtClean="0">
                            <a:latin typeface="Cambria Math"/>
                            <a:ea typeface="Cambria Math"/>
                          </a:rPr>
                        </m:ctrlPr>
                      </m:sSubPr>
                      <m:e>
                        <m:r>
                          <m:rPr>
                            <m:sty m:val="p"/>
                          </m:rPr>
                          <a:rPr lang="el-GR" sz="2600" b="0" i="1" smtClean="0">
                            <a:latin typeface="Cambria Math"/>
                            <a:ea typeface="Cambria Math"/>
                          </a:rPr>
                          <m:t>Ψ</m:t>
                        </m:r>
                      </m:e>
                      <m:sub>
                        <m:r>
                          <a:rPr lang="en-US" sz="2600" b="0" i="1" smtClean="0">
                            <a:latin typeface="Cambria Math"/>
                            <a:ea typeface="Cambria Math"/>
                          </a:rPr>
                          <m:t>2</m:t>
                        </m:r>
                      </m:sub>
                    </m:sSub>
                    <m:d>
                      <m:dPr>
                        <m:ctrlPr>
                          <a:rPr lang="en-US" sz="2600" b="0" i="1" smtClean="0">
                            <a:latin typeface="Cambria Math"/>
                            <a:ea typeface="Cambria Math"/>
                          </a:rPr>
                        </m:ctrlPr>
                      </m:dPr>
                      <m:e>
                        <m:r>
                          <a:rPr lang="en-US" sz="2600" b="0" i="1" smtClean="0">
                            <a:latin typeface="Cambria Math"/>
                            <a:ea typeface="Cambria Math"/>
                          </a:rPr>
                          <m:t>𝑥</m:t>
                        </m:r>
                      </m:e>
                    </m:d>
                  </m:oMath>
                </a14:m>
                <a:endParaRPr lang="en-US" sz="2600" dirty="0" smtClean="0">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2600" dirty="0" smtClean="0">
                    <a:latin typeface="Times New Roman" panose="02020603050405020304" pitchFamily="18" charset="0"/>
                    <a:ea typeface="Cambria Math"/>
                    <a:cs typeface="Times New Roman" panose="02020603050405020304" pitchFamily="18" charset="0"/>
                  </a:rPr>
                  <a:t> </a:t>
                </a:r>
                <a14:m>
                  <m:oMath xmlns:m="http://schemas.openxmlformats.org/officeDocument/2006/math">
                    <m:r>
                      <m:rPr>
                        <m:sty m:val="p"/>
                      </m:rPr>
                      <a:rPr lang="el-GR" sz="2600" i="1" smtClean="0">
                        <a:latin typeface="Cambria Math"/>
                        <a:ea typeface="Cambria Math"/>
                      </a:rPr>
                      <m:t>Ψ</m:t>
                    </m:r>
                    <m:d>
                      <m:dPr>
                        <m:ctrlPr>
                          <a:rPr lang="en-US" sz="2600" b="0" i="1" smtClean="0">
                            <a:latin typeface="Cambria Math"/>
                            <a:ea typeface="Cambria Math"/>
                          </a:rPr>
                        </m:ctrlPr>
                      </m:dPr>
                      <m:e>
                        <m:r>
                          <a:rPr lang="en-US" sz="2600" b="0" i="1" smtClean="0">
                            <a:latin typeface="Cambria Math"/>
                            <a:ea typeface="Cambria Math"/>
                          </a:rPr>
                          <m:t>𝑥</m:t>
                        </m:r>
                      </m:e>
                    </m:d>
                    <m:r>
                      <a:rPr lang="en-US" sz="2600" b="0" i="1" smtClean="0">
                        <a:latin typeface="Cambria Math"/>
                        <a:ea typeface="Cambria Math"/>
                      </a:rPr>
                      <m:t>=</m:t>
                    </m:r>
                    <m:f>
                      <m:fPr>
                        <m:ctrlPr>
                          <a:rPr lang="en-US" sz="2600" b="0" i="1" smtClean="0">
                            <a:latin typeface="Cambria Math"/>
                            <a:ea typeface="Cambria Math"/>
                          </a:rPr>
                        </m:ctrlPr>
                      </m:fPr>
                      <m:num>
                        <m:r>
                          <a:rPr lang="en-US" sz="2600" b="0" i="1" smtClean="0">
                            <a:latin typeface="Cambria Math"/>
                            <a:ea typeface="Cambria Math"/>
                          </a:rPr>
                          <m:t>𝑖</m:t>
                        </m:r>
                      </m:num>
                      <m:den>
                        <m:rad>
                          <m:radPr>
                            <m:degHide m:val="on"/>
                            <m:ctrlPr>
                              <a:rPr lang="en-US" sz="2600" b="0" i="1" smtClean="0">
                                <a:latin typeface="Cambria Math"/>
                                <a:ea typeface="Cambria Math"/>
                              </a:rPr>
                            </m:ctrlPr>
                          </m:radPr>
                          <m:deg/>
                          <m:e>
                            <m:r>
                              <a:rPr lang="en-US" sz="2600" b="0" i="1" smtClean="0">
                                <a:latin typeface="Cambria Math"/>
                                <a:ea typeface="Cambria Math"/>
                              </a:rPr>
                              <m:t>2</m:t>
                            </m:r>
                          </m:e>
                        </m:rad>
                      </m:den>
                    </m:f>
                    <m:sSub>
                      <m:sSubPr>
                        <m:ctrlPr>
                          <a:rPr lang="en-US" sz="2600" b="0" i="1" smtClean="0">
                            <a:latin typeface="Cambria Math"/>
                            <a:ea typeface="Cambria Math"/>
                          </a:rPr>
                        </m:ctrlPr>
                      </m:sSubPr>
                      <m:e>
                        <m:r>
                          <m:rPr>
                            <m:sty m:val="p"/>
                          </m:rPr>
                          <a:rPr lang="el-GR" sz="2600" b="0" i="1" smtClean="0">
                            <a:latin typeface="Cambria Math"/>
                            <a:ea typeface="Cambria Math"/>
                          </a:rPr>
                          <m:t>Ψ</m:t>
                        </m:r>
                      </m:e>
                      <m:sub>
                        <m:r>
                          <a:rPr lang="en-US" sz="2600" b="0" i="1" smtClean="0">
                            <a:latin typeface="Cambria Math"/>
                            <a:ea typeface="Cambria Math"/>
                          </a:rPr>
                          <m:t>1</m:t>
                        </m:r>
                      </m:sub>
                    </m:sSub>
                    <m:d>
                      <m:dPr>
                        <m:ctrlPr>
                          <a:rPr lang="en-US" sz="2600" b="0" i="1" smtClean="0">
                            <a:latin typeface="Cambria Math"/>
                            <a:ea typeface="Cambria Math"/>
                          </a:rPr>
                        </m:ctrlPr>
                      </m:dPr>
                      <m:e>
                        <m:r>
                          <a:rPr lang="en-US" sz="2600" b="0" i="1" smtClean="0">
                            <a:latin typeface="Cambria Math"/>
                            <a:ea typeface="Cambria Math"/>
                          </a:rPr>
                          <m:t>𝑥</m:t>
                        </m:r>
                      </m:e>
                    </m:d>
                    <m:r>
                      <a:rPr lang="en-US" sz="2600" b="0" i="1" smtClean="0">
                        <a:latin typeface="Cambria Math"/>
                        <a:ea typeface="Cambria Math"/>
                      </a:rPr>
                      <m:t>+</m:t>
                    </m:r>
                    <m:f>
                      <m:fPr>
                        <m:ctrlPr>
                          <a:rPr lang="en-US" sz="2600" b="0" i="1" smtClean="0">
                            <a:latin typeface="Cambria Math"/>
                            <a:ea typeface="Cambria Math"/>
                          </a:rPr>
                        </m:ctrlPr>
                      </m:fPr>
                      <m:num>
                        <m:r>
                          <a:rPr lang="en-US" sz="2600" b="0" i="1" smtClean="0">
                            <a:latin typeface="Cambria Math"/>
                            <a:ea typeface="Cambria Math"/>
                          </a:rPr>
                          <m:t>𝑖</m:t>
                        </m:r>
                      </m:num>
                      <m:den>
                        <m:rad>
                          <m:radPr>
                            <m:degHide m:val="on"/>
                            <m:ctrlPr>
                              <a:rPr lang="en-US" sz="2600" b="0" i="1" smtClean="0">
                                <a:latin typeface="Cambria Math"/>
                                <a:ea typeface="Cambria Math"/>
                              </a:rPr>
                            </m:ctrlPr>
                          </m:radPr>
                          <m:deg/>
                          <m:e>
                            <m:r>
                              <a:rPr lang="en-US" sz="2600" b="0" i="1" smtClean="0">
                                <a:latin typeface="Cambria Math"/>
                                <a:ea typeface="Cambria Math"/>
                              </a:rPr>
                              <m:t>2</m:t>
                            </m:r>
                          </m:e>
                        </m:rad>
                      </m:den>
                    </m:f>
                    <m:sSub>
                      <m:sSubPr>
                        <m:ctrlPr>
                          <a:rPr lang="en-US" sz="2600" b="0" i="1" smtClean="0">
                            <a:latin typeface="Cambria Math"/>
                            <a:ea typeface="Cambria Math"/>
                          </a:rPr>
                        </m:ctrlPr>
                      </m:sSubPr>
                      <m:e>
                        <m:r>
                          <m:rPr>
                            <m:sty m:val="p"/>
                          </m:rPr>
                          <a:rPr lang="el-GR" sz="2600" b="0" i="1" smtClean="0">
                            <a:latin typeface="Cambria Math"/>
                            <a:ea typeface="Cambria Math"/>
                          </a:rPr>
                          <m:t>Ψ</m:t>
                        </m:r>
                      </m:e>
                      <m:sub>
                        <m:r>
                          <a:rPr lang="en-US" sz="2600" b="0" i="1" smtClean="0">
                            <a:latin typeface="Cambria Math"/>
                            <a:ea typeface="Cambria Math"/>
                          </a:rPr>
                          <m:t>2</m:t>
                        </m:r>
                      </m:sub>
                    </m:sSub>
                    <m:d>
                      <m:dPr>
                        <m:ctrlPr>
                          <a:rPr lang="en-US" sz="2600" b="0" i="1" smtClean="0">
                            <a:latin typeface="Cambria Math"/>
                            <a:ea typeface="Cambria Math"/>
                          </a:rPr>
                        </m:ctrlPr>
                      </m:dPr>
                      <m:e>
                        <m:r>
                          <a:rPr lang="en-US" sz="2600" b="0" i="1" smtClean="0">
                            <a:latin typeface="Cambria Math"/>
                            <a:ea typeface="Cambria Math"/>
                          </a:rPr>
                          <m:t>𝑥</m:t>
                        </m:r>
                      </m:e>
                    </m:d>
                  </m:oMath>
                </a14:m>
                <a:endParaRPr lang="en-US" sz="2600" dirty="0" smtClean="0">
                  <a:latin typeface="Times New Roman" panose="02020603050405020304" pitchFamily="18" charset="0"/>
                  <a:cs typeface="Times New Roman" panose="02020603050405020304" pitchFamily="18" charset="0"/>
                </a:endParaRPr>
              </a:p>
              <a:p>
                <a:pPr marL="342900" indent="-342900">
                  <a:buFont typeface="+mj-lt"/>
                  <a:buAutoNum type="arabicPeriod"/>
                </a:pPr>
                <a:endParaRPr lang="en-US" sz="2600" dirty="0">
                  <a:latin typeface="Times New Roman" panose="02020603050405020304" pitchFamily="18" charset="0"/>
                  <a:cs typeface="Times New Roman" panose="02020603050405020304" pitchFamily="18" charset="0"/>
                </a:endParaRPr>
              </a:p>
              <a:p>
                <a:r>
                  <a:rPr lang="en-US" sz="2600" dirty="0" smtClean="0">
                    <a:latin typeface="Times New Roman" panose="02020603050405020304" pitchFamily="18" charset="0"/>
                    <a:cs typeface="Times New Roman" panose="02020603050405020304" pitchFamily="18" charset="0"/>
                  </a:rPr>
                  <a:t>A.  1 only  B.  2 only  </a:t>
                </a:r>
                <a:r>
                  <a:rPr lang="en-US" sz="2600" dirty="0" smtClean="0">
                    <a:solidFill>
                      <a:srgbClr val="FF0000"/>
                    </a:solidFill>
                    <a:latin typeface="Times New Roman" panose="02020603050405020304" pitchFamily="18" charset="0"/>
                    <a:cs typeface="Times New Roman" panose="02020603050405020304" pitchFamily="18" charset="0"/>
                  </a:rPr>
                  <a:t>C.  3 only  </a:t>
                </a:r>
                <a:r>
                  <a:rPr lang="en-US" sz="2600" dirty="0" smtClean="0">
                    <a:latin typeface="Times New Roman" panose="02020603050405020304" pitchFamily="18" charset="0"/>
                    <a:cs typeface="Times New Roman" panose="02020603050405020304" pitchFamily="18" charset="0"/>
                  </a:rPr>
                  <a:t>D.  1 and 3 only  E. none of the above</a:t>
                </a:r>
                <a:endParaRPr lang="en-US" sz="2600" dirty="0">
                  <a:latin typeface="Times New Roman" panose="02020603050405020304" pitchFamily="18" charset="0"/>
                  <a:cs typeface="Times New Roman" panose="020206030504050203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8100" y="0"/>
                <a:ext cx="9144000" cy="5680786"/>
              </a:xfrm>
              <a:prstGeom prst="rect">
                <a:avLst/>
              </a:prstGeom>
              <a:blipFill rotWithShape="1">
                <a:blip r:embed="rId2"/>
                <a:stretch>
                  <a:fillRect l="-1200" t="-966" b="-1717"/>
                </a:stretch>
              </a:blipFill>
            </p:spPr>
            <p:txBody>
              <a:bodyPr/>
              <a:lstStyle/>
              <a:p>
                <a:r>
                  <a:rPr lang="en-US">
                    <a:noFill/>
                  </a:rPr>
                  <a:t> </a:t>
                </a:r>
              </a:p>
            </p:txBody>
          </p:sp>
        </mc:Fallback>
      </mc:AlternateContent>
    </p:spTree>
    <p:extLst>
      <p:ext uri="{BB962C8B-B14F-4D97-AF65-F5344CB8AC3E}">
        <p14:creationId xmlns:p14="http://schemas.microsoft.com/office/powerpoint/2010/main" val="2914613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0" y="0"/>
                <a:ext cx="9144000" cy="7111947"/>
              </a:xfrm>
              <a:prstGeom prst="rect">
                <a:avLst/>
              </a:prstGeom>
              <a:noFill/>
            </p:spPr>
            <p:txBody>
              <a:bodyPr wrap="square" rtlCol="0">
                <a:spAutoFit/>
              </a:bodyPr>
              <a:lstStyle/>
              <a:p>
                <a:pPr algn="ctr"/>
                <a:r>
                  <a:rPr lang="en-US" sz="2400" i="1" dirty="0" smtClean="0">
                    <a:latin typeface="Times New Roman" panose="02020603050405020304" pitchFamily="18" charset="0"/>
                    <a:cs typeface="Times New Roman" panose="02020603050405020304" pitchFamily="18" charset="0"/>
                  </a:rPr>
                  <a:t>Concept Test 15.4</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At time</a:t>
                </a:r>
                <a:r>
                  <a:rPr lang="en-US" sz="2400" i="1" dirty="0">
                    <a:latin typeface="Times New Roman" panose="02020603050405020304" pitchFamily="18" charset="0"/>
                    <a:cs typeface="Times New Roman" panose="02020603050405020304" pitchFamily="18" charset="0"/>
                  </a:rPr>
                  <a:t> t=0</a:t>
                </a:r>
                <a:r>
                  <a:rPr lang="en-US" sz="2400" dirty="0">
                    <a:latin typeface="Times New Roman" panose="02020603050405020304" pitchFamily="18" charset="0"/>
                    <a:cs typeface="Times New Roman" panose="02020603050405020304" pitchFamily="18" charset="0"/>
                  </a:rPr>
                  <a:t>, the </a:t>
                </a:r>
                <a:r>
                  <a:rPr lang="en-US" sz="2400" dirty="0" err="1">
                    <a:latin typeface="Times New Roman" panose="02020603050405020304" pitchFamily="18" charset="0"/>
                    <a:cs typeface="Times New Roman" panose="02020603050405020304" pitchFamily="18" charset="0"/>
                  </a:rPr>
                  <a:t>wavefunction</a:t>
                </a:r>
                <a:r>
                  <a:rPr lang="en-US" sz="2400" dirty="0">
                    <a:latin typeface="Times New Roman" panose="02020603050405020304" pitchFamily="18" charset="0"/>
                    <a:cs typeface="Times New Roman" panose="02020603050405020304" pitchFamily="18" charset="0"/>
                  </a:rPr>
                  <a:t> for </a:t>
                </a:r>
                <a:r>
                  <a:rPr lang="en-US" sz="2400" dirty="0" smtClean="0">
                    <a:latin typeface="Times New Roman" panose="02020603050405020304" pitchFamily="18" charset="0"/>
                    <a:cs typeface="Times New Roman" panose="02020603050405020304" pitchFamily="18" charset="0"/>
                  </a:rPr>
                  <a:t>a particle in </a:t>
                </a:r>
                <a:r>
                  <a:rPr lang="en-US" sz="2400" dirty="0">
                    <a:latin typeface="Times New Roman" panose="02020603050405020304" pitchFamily="18" charset="0"/>
                    <a:cs typeface="Times New Roman" panose="02020603050405020304" pitchFamily="18" charset="0"/>
                  </a:rPr>
                  <a:t>an infinite square well of width </a:t>
                </a:r>
                <a:r>
                  <a:rPr lang="en-US" sz="2400" i="1"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t>
                </a:r>
                <a14:m>
                  <m:oMath xmlns:m="http://schemas.openxmlformats.org/officeDocument/2006/math">
                    <m:r>
                      <a:rPr lang="en-US" sz="2400" b="0" i="1" smtClean="0">
                        <a:latin typeface="Cambria Math"/>
                      </a:rPr>
                      <m:t>0</m:t>
                    </m:r>
                    <m:r>
                      <a:rPr lang="en-US" sz="2400" i="1">
                        <a:latin typeface="Cambria Math"/>
                        <a:ea typeface="Cambria Math"/>
                      </a:rPr>
                      <m:t>≤</m:t>
                    </m:r>
                    <m:r>
                      <a:rPr lang="en-US" sz="2400" b="0" i="1" smtClean="0">
                        <a:latin typeface="Cambria Math"/>
                        <a:ea typeface="Cambria Math"/>
                      </a:rPr>
                      <m:t>𝑥</m:t>
                    </m:r>
                    <m:r>
                      <a:rPr lang="en-US" sz="2400" b="0" i="1" smtClean="0">
                        <a:latin typeface="Cambria Math"/>
                        <a:ea typeface="Cambria Math"/>
                      </a:rPr>
                      <m:t>≤</m:t>
                    </m:r>
                    <m:r>
                      <a:rPr lang="en-US" sz="2400" b="0" i="1" smtClean="0">
                        <a:latin typeface="Cambria Math"/>
                        <a:ea typeface="Cambria Math"/>
                      </a:rPr>
                      <m:t>𝑎</m:t>
                    </m:r>
                  </m:oMath>
                </a14:m>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is </a:t>
                </a:r>
                <a14:m>
                  <m:oMath xmlns:m="http://schemas.openxmlformats.org/officeDocument/2006/math">
                    <m:r>
                      <m:rPr>
                        <m:sty m:val="p"/>
                      </m:rPr>
                      <a:rPr lang="el-GR" sz="2400" i="1" smtClean="0">
                        <a:latin typeface="Cambria Math"/>
                        <a:ea typeface="Cambria Math"/>
                      </a:rPr>
                      <m:t>Ψ</m:t>
                    </m:r>
                    <m:d>
                      <m:dPr>
                        <m:ctrlPr>
                          <a:rPr lang="en-US" sz="2400" b="0" i="1" smtClean="0">
                            <a:latin typeface="Cambria Math"/>
                            <a:ea typeface="Cambria Math"/>
                          </a:rPr>
                        </m:ctrlPr>
                      </m:dPr>
                      <m:e>
                        <m:r>
                          <a:rPr lang="en-US" sz="2400" b="0" i="1" smtClean="0">
                            <a:latin typeface="Cambria Math"/>
                            <a:ea typeface="Cambria Math"/>
                          </a:rPr>
                          <m:t>𝑥</m:t>
                        </m:r>
                        <m:r>
                          <a:rPr lang="en-US" sz="2400" b="0" i="1" smtClean="0">
                            <a:latin typeface="Cambria Math"/>
                            <a:ea typeface="Cambria Math"/>
                          </a:rPr>
                          <m:t>,0</m:t>
                        </m:r>
                      </m:e>
                    </m:d>
                    <m:r>
                      <a:rPr lang="en-US" sz="2400" b="0" i="1" smtClean="0">
                        <a:latin typeface="Cambria Math"/>
                        <a:ea typeface="Cambria Math"/>
                      </a:rPr>
                      <m:t>=</m:t>
                    </m:r>
                    <m:r>
                      <a:rPr lang="en-US" sz="2400" b="0" i="1" smtClean="0">
                        <a:latin typeface="Cambria Math"/>
                        <a:ea typeface="Cambria Math"/>
                      </a:rPr>
                      <m:t>𝐴</m:t>
                    </m:r>
                    <m:sSup>
                      <m:sSupPr>
                        <m:ctrlPr>
                          <a:rPr lang="en-US" sz="2400" b="0" i="1" smtClean="0">
                            <a:latin typeface="Cambria Math"/>
                            <a:ea typeface="Cambria Math"/>
                          </a:rPr>
                        </m:ctrlPr>
                      </m:sSupPr>
                      <m:e>
                        <m:r>
                          <m:rPr>
                            <m:sty m:val="p"/>
                          </m:rPr>
                          <a:rPr lang="en-US" sz="2400" b="0" i="0" smtClean="0">
                            <a:latin typeface="Cambria Math"/>
                            <a:ea typeface="Cambria Math"/>
                          </a:rPr>
                          <m:t>sin</m:t>
                        </m:r>
                      </m:e>
                      <m:sup>
                        <m:r>
                          <a:rPr lang="en-US" sz="2400" b="0" i="1" smtClean="0">
                            <a:latin typeface="Cambria Math"/>
                            <a:ea typeface="Cambria Math"/>
                          </a:rPr>
                          <m:t>2</m:t>
                        </m:r>
                      </m:sup>
                    </m:sSup>
                    <m:d>
                      <m:dPr>
                        <m:ctrlPr>
                          <a:rPr lang="en-US" sz="2400" b="0" i="1" smtClean="0">
                            <a:latin typeface="Cambria Math"/>
                            <a:ea typeface="Cambria Math"/>
                          </a:rPr>
                        </m:ctrlPr>
                      </m:dPr>
                      <m:e>
                        <m:f>
                          <m:fPr>
                            <m:ctrlPr>
                              <a:rPr lang="en-US" sz="2400" b="0" i="1" smtClean="0">
                                <a:latin typeface="Cambria Math"/>
                                <a:ea typeface="Cambria Math"/>
                              </a:rPr>
                            </m:ctrlPr>
                          </m:fPr>
                          <m:num>
                            <m:r>
                              <a:rPr lang="en-US" sz="2400" b="0" i="1" smtClean="0">
                                <a:latin typeface="Cambria Math"/>
                                <a:ea typeface="Cambria Math"/>
                              </a:rPr>
                              <m:t>𝜋</m:t>
                            </m:r>
                            <m:r>
                              <a:rPr lang="en-US" sz="2400" b="0" i="1" smtClean="0">
                                <a:latin typeface="Cambria Math"/>
                                <a:ea typeface="Cambria Math"/>
                              </a:rPr>
                              <m:t>𝑥</m:t>
                            </m:r>
                          </m:num>
                          <m:den>
                            <m:r>
                              <a:rPr lang="en-US" sz="2400" b="0" i="1" smtClean="0">
                                <a:latin typeface="Cambria Math"/>
                                <a:ea typeface="Cambria Math"/>
                              </a:rPr>
                              <m:t>𝑎</m:t>
                            </m:r>
                          </m:den>
                        </m:f>
                      </m:e>
                    </m:d>
                  </m:oMath>
                </a14:m>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where </a:t>
                </a:r>
                <a14:m>
                  <m:oMath xmlns:m="http://schemas.openxmlformats.org/officeDocument/2006/math">
                    <m:r>
                      <a:rPr lang="en-US" sz="2400" i="1" dirty="0" smtClean="0">
                        <a:latin typeface="Cambria Math"/>
                      </a:rPr>
                      <m:t>𝐴</m:t>
                    </m:r>
                  </m:oMath>
                </a14:m>
                <a:r>
                  <a:rPr lang="en-US" sz="2400" dirty="0">
                    <a:latin typeface="Times New Roman" panose="02020603050405020304" pitchFamily="18" charset="0"/>
                    <a:cs typeface="Times New Roman" panose="02020603050405020304" pitchFamily="18" charset="0"/>
                  </a:rPr>
                  <a:t> is a suitable normalization constant. Which one of the following statements is correct about the </a:t>
                </a:r>
                <a:r>
                  <a:rPr lang="en-US" sz="2400" dirty="0" err="1">
                    <a:latin typeface="Times New Roman" panose="02020603050405020304" pitchFamily="18" charset="0"/>
                    <a:cs typeface="Times New Roman" panose="02020603050405020304" pitchFamily="18" charset="0"/>
                  </a:rPr>
                  <a:t>wavefunction</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m:rPr>
                        <m:sty m:val="p"/>
                      </m:rPr>
                      <a:rPr lang="el-GR" sz="2400" i="1">
                        <a:latin typeface="Cambria Math"/>
                        <a:ea typeface="Cambria Math"/>
                      </a:rPr>
                      <m:t>Ψ</m:t>
                    </m:r>
                    <m:d>
                      <m:dPr>
                        <m:ctrlPr>
                          <a:rPr lang="en-US" sz="2400" i="1">
                            <a:latin typeface="Cambria Math"/>
                            <a:ea typeface="Cambria Math"/>
                          </a:rPr>
                        </m:ctrlPr>
                      </m:dPr>
                      <m:e>
                        <m:r>
                          <a:rPr lang="en-US" sz="2400" i="1">
                            <a:latin typeface="Cambria Math"/>
                            <a:ea typeface="Cambria Math"/>
                          </a:rPr>
                          <m:t>𝑥</m:t>
                        </m:r>
                        <m:r>
                          <a:rPr lang="en-US" sz="2400" i="1">
                            <a:latin typeface="Cambria Math"/>
                            <a:ea typeface="Cambria Math"/>
                          </a:rPr>
                          <m:t>,</m:t>
                        </m:r>
                        <m:r>
                          <a:rPr lang="en-US" sz="2400" b="0" i="1" smtClean="0">
                            <a:latin typeface="Cambria Math"/>
                            <a:ea typeface="Cambria Math"/>
                          </a:rPr>
                          <m:t>𝑡</m:t>
                        </m:r>
                      </m:e>
                    </m:d>
                  </m:oMath>
                </a14:m>
                <a:r>
                  <a:rPr lang="en-US" sz="2400" dirty="0">
                    <a:latin typeface="Times New Roman" panose="02020603050405020304" pitchFamily="18" charset="0"/>
                    <a:cs typeface="Times New Roman" panose="02020603050405020304" pitchFamily="18" charset="0"/>
                  </a:rPr>
                  <a:t> at time </a:t>
                </a:r>
                <a14:m>
                  <m:oMath xmlns:m="http://schemas.openxmlformats.org/officeDocument/2006/math">
                    <m:r>
                      <a:rPr lang="en-US" sz="2400" b="0" i="1" smtClean="0">
                        <a:latin typeface="Cambria Math"/>
                        <a:cs typeface="Times New Roman" panose="02020603050405020304" pitchFamily="18" charset="0"/>
                      </a:rPr>
                      <m:t>𝑡</m:t>
                    </m:r>
                    <m:r>
                      <a:rPr lang="en-US" sz="2400" b="0" i="1" smtClean="0">
                        <a:latin typeface="Cambria Math"/>
                        <a:ea typeface="Cambria Math"/>
                        <a:cs typeface="Times New Roman" panose="02020603050405020304" pitchFamily="18" charset="0"/>
                      </a:rPr>
                      <m:t>&gt;0</m:t>
                    </m:r>
                  </m:oMath>
                </a14:m>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p>
              <a:p>
                <a:pPr lvl="0"/>
                <a:endParaRPr lang="en-US" sz="2400" dirty="0" smtClean="0">
                  <a:latin typeface="Times New Roman" panose="02020603050405020304" pitchFamily="18" charset="0"/>
                  <a:cs typeface="Times New Roman" panose="02020603050405020304" pitchFamily="18" charset="0"/>
                </a:endParaRPr>
              </a:p>
              <a:p>
                <a:pPr marL="457200" lvl="0" indent="-457200">
                  <a:buAutoNum type="alphaUcPeriod"/>
                </a:pPr>
                <a14:m>
                  <m:oMath xmlns:m="http://schemas.openxmlformats.org/officeDocument/2006/math">
                    <m:r>
                      <m:rPr>
                        <m:sty m:val="p"/>
                      </m:rPr>
                      <a:rPr lang="el-GR" sz="2400" i="1">
                        <a:latin typeface="Cambria Math"/>
                        <a:ea typeface="Cambria Math"/>
                      </a:rPr>
                      <m:t>Ψ</m:t>
                    </m:r>
                    <m:d>
                      <m:dPr>
                        <m:ctrlPr>
                          <a:rPr lang="en-US" sz="2400" i="1">
                            <a:latin typeface="Cambria Math"/>
                            <a:ea typeface="Cambria Math"/>
                          </a:rPr>
                        </m:ctrlPr>
                      </m:dPr>
                      <m:e>
                        <m:r>
                          <a:rPr lang="en-US" sz="2400" i="1">
                            <a:latin typeface="Cambria Math"/>
                            <a:ea typeface="Cambria Math"/>
                          </a:rPr>
                          <m:t>𝑥</m:t>
                        </m:r>
                        <m:r>
                          <a:rPr lang="en-US" sz="2400" i="1">
                            <a:latin typeface="Cambria Math"/>
                            <a:ea typeface="Cambria Math"/>
                          </a:rPr>
                          <m:t>,</m:t>
                        </m:r>
                        <m:r>
                          <a:rPr lang="en-US" sz="2400" b="0" i="1" smtClean="0">
                            <a:latin typeface="Cambria Math"/>
                            <a:ea typeface="Cambria Math"/>
                          </a:rPr>
                          <m:t>𝑡</m:t>
                        </m:r>
                      </m:e>
                    </m:d>
                    <m:r>
                      <a:rPr lang="en-US" sz="2400" i="1">
                        <a:latin typeface="Cambria Math"/>
                        <a:ea typeface="Cambria Math"/>
                      </a:rPr>
                      <m:t>=</m:t>
                    </m:r>
                    <m:r>
                      <a:rPr lang="en-US" sz="2400" i="1">
                        <a:latin typeface="Cambria Math"/>
                        <a:ea typeface="Cambria Math"/>
                      </a:rPr>
                      <m:t>𝐴</m:t>
                    </m:r>
                    <m:sSup>
                      <m:sSupPr>
                        <m:ctrlPr>
                          <a:rPr lang="en-US" sz="2400" i="1">
                            <a:latin typeface="Cambria Math"/>
                            <a:ea typeface="Cambria Math"/>
                          </a:rPr>
                        </m:ctrlPr>
                      </m:sSupPr>
                      <m:e>
                        <m:r>
                          <m:rPr>
                            <m:sty m:val="p"/>
                          </m:rPr>
                          <a:rPr lang="en-US" sz="2400">
                            <a:latin typeface="Cambria Math"/>
                            <a:ea typeface="Cambria Math"/>
                          </a:rPr>
                          <m:t>sin</m:t>
                        </m:r>
                      </m:e>
                      <m:sup>
                        <m:r>
                          <a:rPr lang="en-US" sz="2400" i="1">
                            <a:latin typeface="Cambria Math"/>
                            <a:ea typeface="Cambria Math"/>
                          </a:rPr>
                          <m:t>2</m:t>
                        </m:r>
                      </m:sup>
                    </m:sSup>
                    <m:d>
                      <m:dPr>
                        <m:ctrlPr>
                          <a:rPr lang="en-US" sz="2400" i="1">
                            <a:latin typeface="Cambria Math"/>
                            <a:ea typeface="Cambria Math"/>
                          </a:rPr>
                        </m:ctrlPr>
                      </m:dPr>
                      <m:e>
                        <m:f>
                          <m:fPr>
                            <m:ctrlPr>
                              <a:rPr lang="en-US" sz="2400" i="1">
                                <a:latin typeface="Cambria Math"/>
                                <a:ea typeface="Cambria Math"/>
                              </a:rPr>
                            </m:ctrlPr>
                          </m:fPr>
                          <m:num>
                            <m:r>
                              <a:rPr lang="en-US" sz="2400" i="1">
                                <a:latin typeface="Cambria Math"/>
                                <a:ea typeface="Cambria Math"/>
                              </a:rPr>
                              <m:t>𝜋</m:t>
                            </m:r>
                            <m:r>
                              <a:rPr lang="en-US" sz="2400" i="1">
                                <a:latin typeface="Cambria Math"/>
                                <a:ea typeface="Cambria Math"/>
                              </a:rPr>
                              <m:t>𝑥</m:t>
                            </m:r>
                          </m:num>
                          <m:den>
                            <m:r>
                              <a:rPr lang="en-US" sz="2400" i="1">
                                <a:latin typeface="Cambria Math"/>
                                <a:ea typeface="Cambria Math"/>
                              </a:rPr>
                              <m:t>𝑎</m:t>
                            </m:r>
                          </m:den>
                        </m:f>
                      </m:e>
                    </m:d>
                    <m:sSup>
                      <m:sSupPr>
                        <m:ctrlPr>
                          <a:rPr lang="en-US" sz="2400" i="1" smtClean="0">
                            <a:latin typeface="Cambria Math"/>
                            <a:ea typeface="Cambria Math"/>
                          </a:rPr>
                        </m:ctrlPr>
                      </m:sSupPr>
                      <m:e>
                        <m:r>
                          <a:rPr lang="en-US" sz="2400" b="0" i="1" smtClean="0">
                            <a:latin typeface="Cambria Math"/>
                            <a:ea typeface="Cambria Math"/>
                          </a:rPr>
                          <m:t>𝑒</m:t>
                        </m:r>
                      </m:e>
                      <m:sup>
                        <m:f>
                          <m:fPr>
                            <m:ctrlPr>
                              <a:rPr lang="en-US" sz="2400" i="1" smtClean="0">
                                <a:latin typeface="Cambria Math"/>
                                <a:ea typeface="Cambria Math"/>
                              </a:rPr>
                            </m:ctrlPr>
                          </m:fPr>
                          <m:num>
                            <m:r>
                              <a:rPr lang="en-US" sz="2400" b="0" i="1" smtClean="0">
                                <a:latin typeface="Cambria Math"/>
                                <a:ea typeface="Cambria Math"/>
                              </a:rPr>
                              <m:t>𝑖𝐸𝑡</m:t>
                            </m:r>
                          </m:num>
                          <m:den>
                            <m:r>
                              <a:rPr lang="en-US" sz="2400" i="1" smtClean="0">
                                <a:latin typeface="Cambria Math"/>
                                <a:ea typeface="Cambria Math"/>
                              </a:rPr>
                              <m:t>ℏ</m:t>
                            </m:r>
                          </m:den>
                        </m:f>
                      </m:sup>
                    </m:sSup>
                  </m:oMath>
                </a14:m>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where </a:t>
                </a:r>
                <a:r>
                  <a:rPr lang="en-US" sz="2400" i="1" dirty="0">
                    <a:latin typeface="Times New Roman" panose="02020603050405020304" pitchFamily="18" charset="0"/>
                    <a:cs typeface="Times New Roman" panose="02020603050405020304" pitchFamily="18" charset="0"/>
                  </a:rPr>
                  <a:t>E</a:t>
                </a:r>
                <a:r>
                  <a:rPr lang="en-US" sz="2400" dirty="0">
                    <a:latin typeface="Times New Roman" panose="02020603050405020304" pitchFamily="18" charset="0"/>
                    <a:cs typeface="Times New Roman" panose="02020603050405020304" pitchFamily="18" charset="0"/>
                  </a:rPr>
                  <a:t> is the average energy of the system</a:t>
                </a:r>
                <a:r>
                  <a:rPr lang="en-US" sz="2400" dirty="0" smtClean="0">
                    <a:latin typeface="Times New Roman" panose="02020603050405020304" pitchFamily="18" charset="0"/>
                    <a:cs typeface="Times New Roman" panose="02020603050405020304" pitchFamily="18" charset="0"/>
                  </a:rPr>
                  <a:t>.</a:t>
                </a:r>
              </a:p>
              <a:p>
                <a:pPr marL="457200" lvl="0" indent="-457200">
                  <a:buAutoNum type="alphaUcPeriod"/>
                </a:pPr>
                <a14:m>
                  <m:oMath xmlns:m="http://schemas.openxmlformats.org/officeDocument/2006/math">
                    <m:r>
                      <m:rPr>
                        <m:sty m:val="p"/>
                      </m:rPr>
                      <a:rPr lang="el-GR" sz="2400" i="1">
                        <a:latin typeface="Cambria Math"/>
                        <a:ea typeface="Cambria Math"/>
                      </a:rPr>
                      <m:t>Ψ</m:t>
                    </m:r>
                    <m:d>
                      <m:dPr>
                        <m:ctrlPr>
                          <a:rPr lang="en-US" sz="2400" i="1">
                            <a:latin typeface="Cambria Math"/>
                            <a:ea typeface="Cambria Math"/>
                          </a:rPr>
                        </m:ctrlPr>
                      </m:dPr>
                      <m:e>
                        <m:r>
                          <a:rPr lang="en-US" sz="2400" i="1">
                            <a:latin typeface="Cambria Math"/>
                            <a:ea typeface="Cambria Math"/>
                          </a:rPr>
                          <m:t>𝑥</m:t>
                        </m:r>
                        <m:r>
                          <a:rPr lang="en-US" sz="2400" i="1">
                            <a:latin typeface="Cambria Math"/>
                            <a:ea typeface="Cambria Math"/>
                          </a:rPr>
                          <m:t>,</m:t>
                        </m:r>
                        <m:r>
                          <a:rPr lang="en-US" sz="2400" i="1">
                            <a:latin typeface="Cambria Math"/>
                            <a:ea typeface="Cambria Math"/>
                          </a:rPr>
                          <m:t>𝑡</m:t>
                        </m:r>
                      </m:e>
                    </m:d>
                    <m:r>
                      <a:rPr lang="en-US" sz="2400" i="1">
                        <a:latin typeface="Cambria Math"/>
                        <a:ea typeface="Cambria Math"/>
                      </a:rPr>
                      <m:t>=</m:t>
                    </m:r>
                    <m:r>
                      <a:rPr lang="en-US" sz="2400" i="1">
                        <a:latin typeface="Cambria Math"/>
                        <a:ea typeface="Cambria Math"/>
                      </a:rPr>
                      <m:t>𝐴</m:t>
                    </m:r>
                    <m:sSup>
                      <m:sSupPr>
                        <m:ctrlPr>
                          <a:rPr lang="en-US" sz="2400" i="1">
                            <a:latin typeface="Cambria Math"/>
                            <a:ea typeface="Cambria Math"/>
                          </a:rPr>
                        </m:ctrlPr>
                      </m:sSupPr>
                      <m:e>
                        <m:r>
                          <m:rPr>
                            <m:sty m:val="p"/>
                          </m:rPr>
                          <a:rPr lang="en-US" sz="2400">
                            <a:latin typeface="Cambria Math"/>
                            <a:ea typeface="Cambria Math"/>
                          </a:rPr>
                          <m:t>sin</m:t>
                        </m:r>
                      </m:e>
                      <m:sup>
                        <m:r>
                          <a:rPr lang="en-US" sz="2400" i="1">
                            <a:latin typeface="Cambria Math"/>
                            <a:ea typeface="Cambria Math"/>
                          </a:rPr>
                          <m:t>2</m:t>
                        </m:r>
                      </m:sup>
                    </m:sSup>
                    <m:d>
                      <m:dPr>
                        <m:ctrlPr>
                          <a:rPr lang="en-US" sz="2400" i="1">
                            <a:latin typeface="Cambria Math"/>
                            <a:ea typeface="Cambria Math"/>
                          </a:rPr>
                        </m:ctrlPr>
                      </m:dPr>
                      <m:e>
                        <m:f>
                          <m:fPr>
                            <m:ctrlPr>
                              <a:rPr lang="en-US" sz="2400" i="1">
                                <a:latin typeface="Cambria Math"/>
                                <a:ea typeface="Cambria Math"/>
                              </a:rPr>
                            </m:ctrlPr>
                          </m:fPr>
                          <m:num>
                            <m:r>
                              <a:rPr lang="en-US" sz="2400" i="1">
                                <a:latin typeface="Cambria Math"/>
                                <a:ea typeface="Cambria Math"/>
                              </a:rPr>
                              <m:t>𝜋</m:t>
                            </m:r>
                            <m:r>
                              <a:rPr lang="en-US" sz="2400" i="1">
                                <a:latin typeface="Cambria Math"/>
                                <a:ea typeface="Cambria Math"/>
                              </a:rPr>
                              <m:t>𝑥</m:t>
                            </m:r>
                          </m:num>
                          <m:den>
                            <m:r>
                              <a:rPr lang="en-US" sz="2400" i="1">
                                <a:latin typeface="Cambria Math"/>
                                <a:ea typeface="Cambria Math"/>
                              </a:rPr>
                              <m:t>𝑎</m:t>
                            </m:r>
                          </m:den>
                        </m:f>
                      </m:e>
                    </m:d>
                    <m:sSup>
                      <m:sSupPr>
                        <m:ctrlPr>
                          <a:rPr lang="en-US" sz="2400" i="1">
                            <a:latin typeface="Cambria Math"/>
                            <a:ea typeface="Cambria Math"/>
                          </a:rPr>
                        </m:ctrlPr>
                      </m:sSupPr>
                      <m:e>
                        <m:r>
                          <a:rPr lang="en-US" sz="2400" i="1">
                            <a:latin typeface="Cambria Math"/>
                            <a:ea typeface="Cambria Math"/>
                          </a:rPr>
                          <m:t>𝑒</m:t>
                        </m:r>
                      </m:e>
                      <m:sup>
                        <m:f>
                          <m:fPr>
                            <m:ctrlPr>
                              <a:rPr lang="en-US" sz="2400" i="1">
                                <a:latin typeface="Cambria Math"/>
                                <a:ea typeface="Cambria Math"/>
                              </a:rPr>
                            </m:ctrlPr>
                          </m:fPr>
                          <m:num>
                            <m:r>
                              <a:rPr lang="en-US" sz="2400" b="0" i="1" smtClean="0">
                                <a:latin typeface="Cambria Math"/>
                                <a:ea typeface="Cambria Math"/>
                              </a:rPr>
                              <m:t>−</m:t>
                            </m:r>
                            <m:r>
                              <a:rPr lang="en-US" sz="2400" i="1">
                                <a:latin typeface="Cambria Math"/>
                                <a:ea typeface="Cambria Math"/>
                              </a:rPr>
                              <m:t>𝑖𝐸𝑡</m:t>
                            </m:r>
                          </m:num>
                          <m:den>
                            <m:r>
                              <a:rPr lang="en-US" sz="2400" i="1">
                                <a:latin typeface="Cambria Math"/>
                                <a:ea typeface="Cambria Math"/>
                              </a:rPr>
                              <m:t>ℏ</m:t>
                            </m:r>
                          </m:den>
                        </m:f>
                      </m:sup>
                    </m:sSup>
                  </m:oMath>
                </a14:m>
                <a:r>
                  <a:rPr lang="en-US" sz="2400" dirty="0" smtClean="0">
                    <a:latin typeface="Times New Roman" panose="02020603050405020304" pitchFamily="18" charset="0"/>
                    <a:cs typeface="Times New Roman" panose="02020603050405020304" pitchFamily="18" charset="0"/>
                  </a:rPr>
                  <a:t> where </a:t>
                </a:r>
                <a:r>
                  <a:rPr lang="en-US" sz="2400" i="1" dirty="0" smtClean="0">
                    <a:latin typeface="Times New Roman" panose="02020603050405020304" pitchFamily="18" charset="0"/>
                    <a:cs typeface="Times New Roman" panose="02020603050405020304" pitchFamily="18" charset="0"/>
                  </a:rPr>
                  <a:t>E</a:t>
                </a:r>
                <a:r>
                  <a:rPr lang="en-US" sz="2400" dirty="0" smtClean="0">
                    <a:latin typeface="Times New Roman" panose="02020603050405020304" pitchFamily="18" charset="0"/>
                    <a:cs typeface="Times New Roman" panose="02020603050405020304" pitchFamily="18" charset="0"/>
                  </a:rPr>
                  <a:t> is the average energy.</a:t>
                </a:r>
              </a:p>
              <a:p>
                <a:pPr marL="457200" lvl="0" indent="-457200">
                  <a:buAutoNum type="alphaUcPeriod"/>
                </a:pPr>
                <a14:m>
                  <m:oMath xmlns:m="http://schemas.openxmlformats.org/officeDocument/2006/math">
                    <m:r>
                      <m:rPr>
                        <m:sty m:val="p"/>
                      </m:rPr>
                      <a:rPr lang="el-GR" sz="2400" i="1">
                        <a:latin typeface="Cambria Math"/>
                        <a:ea typeface="Cambria Math"/>
                      </a:rPr>
                      <m:t>Ψ</m:t>
                    </m:r>
                    <m:d>
                      <m:dPr>
                        <m:ctrlPr>
                          <a:rPr lang="en-US" sz="2400" i="1">
                            <a:latin typeface="Cambria Math"/>
                            <a:ea typeface="Cambria Math"/>
                          </a:rPr>
                        </m:ctrlPr>
                      </m:dPr>
                      <m:e>
                        <m:r>
                          <a:rPr lang="en-US" sz="2400" i="1">
                            <a:latin typeface="Cambria Math"/>
                            <a:ea typeface="Cambria Math"/>
                          </a:rPr>
                          <m:t>𝑥</m:t>
                        </m:r>
                        <m:r>
                          <a:rPr lang="en-US" sz="2400" i="1">
                            <a:latin typeface="Cambria Math"/>
                            <a:ea typeface="Cambria Math"/>
                          </a:rPr>
                          <m:t>,</m:t>
                        </m:r>
                        <m:r>
                          <a:rPr lang="en-US" sz="2400" i="1">
                            <a:latin typeface="Cambria Math"/>
                            <a:ea typeface="Cambria Math"/>
                          </a:rPr>
                          <m:t>𝑡</m:t>
                        </m:r>
                      </m:e>
                    </m:d>
                    <m:r>
                      <a:rPr lang="en-US" sz="2400" i="1">
                        <a:latin typeface="Cambria Math"/>
                        <a:ea typeface="Cambria Math"/>
                      </a:rPr>
                      <m:t>=</m:t>
                    </m:r>
                    <m:r>
                      <a:rPr lang="en-US" sz="2400" i="1">
                        <a:latin typeface="Cambria Math"/>
                        <a:ea typeface="Cambria Math"/>
                      </a:rPr>
                      <m:t>𝐴</m:t>
                    </m:r>
                    <m:sSup>
                      <m:sSupPr>
                        <m:ctrlPr>
                          <a:rPr lang="en-US" sz="2400" i="1">
                            <a:latin typeface="Cambria Math"/>
                            <a:ea typeface="Cambria Math"/>
                          </a:rPr>
                        </m:ctrlPr>
                      </m:sSupPr>
                      <m:e>
                        <m:r>
                          <m:rPr>
                            <m:sty m:val="p"/>
                          </m:rPr>
                          <a:rPr lang="en-US" sz="2400">
                            <a:latin typeface="Cambria Math"/>
                            <a:ea typeface="Cambria Math"/>
                          </a:rPr>
                          <m:t>sin</m:t>
                        </m:r>
                      </m:e>
                      <m:sup>
                        <m:r>
                          <a:rPr lang="en-US" sz="2400" i="1">
                            <a:latin typeface="Cambria Math"/>
                            <a:ea typeface="Cambria Math"/>
                          </a:rPr>
                          <m:t>2</m:t>
                        </m:r>
                      </m:sup>
                    </m:sSup>
                    <m:d>
                      <m:dPr>
                        <m:ctrlPr>
                          <a:rPr lang="en-US" sz="2400" i="1">
                            <a:latin typeface="Cambria Math"/>
                            <a:ea typeface="Cambria Math"/>
                          </a:rPr>
                        </m:ctrlPr>
                      </m:dPr>
                      <m:e>
                        <m:f>
                          <m:fPr>
                            <m:ctrlPr>
                              <a:rPr lang="en-US" sz="2400" i="1">
                                <a:latin typeface="Cambria Math"/>
                                <a:ea typeface="Cambria Math"/>
                              </a:rPr>
                            </m:ctrlPr>
                          </m:fPr>
                          <m:num>
                            <m:r>
                              <a:rPr lang="en-US" sz="2400" i="1">
                                <a:latin typeface="Cambria Math"/>
                                <a:ea typeface="Cambria Math"/>
                              </a:rPr>
                              <m:t>𝜋</m:t>
                            </m:r>
                            <m:r>
                              <a:rPr lang="en-US" sz="2400" i="1">
                                <a:latin typeface="Cambria Math"/>
                                <a:ea typeface="Cambria Math"/>
                              </a:rPr>
                              <m:t>𝑥</m:t>
                            </m:r>
                          </m:num>
                          <m:den>
                            <m:r>
                              <a:rPr lang="en-US" sz="2400" i="1">
                                <a:latin typeface="Cambria Math"/>
                                <a:ea typeface="Cambria Math"/>
                              </a:rPr>
                              <m:t>𝑎</m:t>
                            </m:r>
                          </m:den>
                        </m:f>
                      </m:e>
                    </m:d>
                    <m:sSup>
                      <m:sSupPr>
                        <m:ctrlPr>
                          <a:rPr lang="en-US" sz="2400" i="1">
                            <a:latin typeface="Cambria Math"/>
                            <a:ea typeface="Cambria Math"/>
                          </a:rPr>
                        </m:ctrlPr>
                      </m:sSupPr>
                      <m:e>
                        <m:r>
                          <a:rPr lang="en-US" sz="2400" i="1">
                            <a:latin typeface="Cambria Math"/>
                            <a:ea typeface="Cambria Math"/>
                          </a:rPr>
                          <m:t>𝑒</m:t>
                        </m:r>
                      </m:e>
                      <m:sup>
                        <m:f>
                          <m:fPr>
                            <m:ctrlPr>
                              <a:rPr lang="en-US" sz="2400" i="1">
                                <a:latin typeface="Cambria Math"/>
                                <a:ea typeface="Cambria Math"/>
                              </a:rPr>
                            </m:ctrlPr>
                          </m:fPr>
                          <m:num>
                            <m:r>
                              <a:rPr lang="en-US" sz="2400" b="0" i="1" smtClean="0">
                                <a:latin typeface="Cambria Math"/>
                                <a:ea typeface="Cambria Math"/>
                              </a:rPr>
                              <m:t>−</m:t>
                            </m:r>
                            <m:r>
                              <a:rPr lang="en-US" sz="2400" i="1">
                                <a:latin typeface="Cambria Math"/>
                                <a:ea typeface="Cambria Math"/>
                              </a:rPr>
                              <m:t>𝑖</m:t>
                            </m:r>
                            <m:sSub>
                              <m:sSubPr>
                                <m:ctrlPr>
                                  <a:rPr lang="en-US" sz="2400" i="1" smtClean="0">
                                    <a:latin typeface="Cambria Math"/>
                                    <a:ea typeface="Cambria Math"/>
                                  </a:rPr>
                                </m:ctrlPr>
                              </m:sSubPr>
                              <m:e>
                                <m:r>
                                  <a:rPr lang="en-US" sz="2400" b="0" i="1" smtClean="0">
                                    <a:latin typeface="Cambria Math"/>
                                    <a:ea typeface="Cambria Math"/>
                                  </a:rPr>
                                  <m:t>𝐸</m:t>
                                </m:r>
                              </m:e>
                              <m:sub>
                                <m:r>
                                  <a:rPr lang="en-US" sz="2400" b="0" i="1" smtClean="0">
                                    <a:latin typeface="Cambria Math"/>
                                    <a:ea typeface="Cambria Math"/>
                                  </a:rPr>
                                  <m:t>2</m:t>
                                </m:r>
                              </m:sub>
                            </m:sSub>
                            <m:r>
                              <a:rPr lang="en-US" sz="2400" i="1">
                                <a:latin typeface="Cambria Math"/>
                                <a:ea typeface="Cambria Math"/>
                              </a:rPr>
                              <m:t>𝑡</m:t>
                            </m:r>
                          </m:num>
                          <m:den>
                            <m:r>
                              <a:rPr lang="en-US" sz="2400" i="1">
                                <a:latin typeface="Cambria Math"/>
                                <a:ea typeface="Cambria Math"/>
                              </a:rPr>
                              <m:t>ℏ</m:t>
                            </m:r>
                          </m:den>
                        </m:f>
                      </m:sup>
                    </m:sSup>
                  </m:oMath>
                </a14:m>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where </a:t>
                </a:r>
                <a14:m>
                  <m:oMath xmlns:m="http://schemas.openxmlformats.org/officeDocument/2006/math">
                    <m:sSub>
                      <m:sSubPr>
                        <m:ctrlPr>
                          <a:rPr lang="en-US" sz="2400" i="1" dirty="0" smtClean="0">
                            <a:latin typeface="Cambria Math"/>
                            <a:cs typeface="Times New Roman" panose="02020603050405020304" pitchFamily="18" charset="0"/>
                          </a:rPr>
                        </m:ctrlPr>
                      </m:sSubPr>
                      <m:e>
                        <m:r>
                          <a:rPr lang="en-US" sz="2400" b="0" i="1" dirty="0" smtClean="0">
                            <a:latin typeface="Cambria Math"/>
                            <a:cs typeface="Times New Roman" panose="02020603050405020304" pitchFamily="18" charset="0"/>
                          </a:rPr>
                          <m:t>𝐸</m:t>
                        </m:r>
                      </m:e>
                      <m:sub>
                        <m:r>
                          <a:rPr lang="en-US" sz="2400" b="0" i="1" dirty="0" smtClean="0">
                            <a:latin typeface="Cambria Math"/>
                            <a:cs typeface="Times New Roman" panose="02020603050405020304" pitchFamily="18" charset="0"/>
                          </a:rPr>
                          <m:t>2</m:t>
                        </m:r>
                      </m:sub>
                    </m:sSub>
                  </m:oMath>
                </a14:m>
                <a:r>
                  <a:rPr lang="en-US" sz="2400" dirty="0">
                    <a:latin typeface="Times New Roman" panose="02020603050405020304" pitchFamily="18" charset="0"/>
                    <a:cs typeface="Times New Roman" panose="02020603050405020304" pitchFamily="18" charset="0"/>
                  </a:rPr>
                  <a:t> is </a:t>
                </a:r>
                <a:r>
                  <a:rPr lang="en-US" sz="2400" dirty="0" smtClean="0">
                    <a:latin typeface="Times New Roman" panose="02020603050405020304" pitchFamily="18" charset="0"/>
                    <a:cs typeface="Times New Roman" panose="02020603050405020304" pitchFamily="18" charset="0"/>
                  </a:rPr>
                  <a:t>the energy corresponding to the </a:t>
                </a:r>
                <a14:m>
                  <m:oMath xmlns:m="http://schemas.openxmlformats.org/officeDocument/2006/math">
                    <m:sSub>
                      <m:sSubPr>
                        <m:ctrlPr>
                          <a:rPr lang="el-GR" sz="2400" i="1" smtClean="0">
                            <a:solidFill>
                              <a:schemeClr val="tx1"/>
                            </a:solidFill>
                            <a:latin typeface="Cambria Math"/>
                            <a:ea typeface="Cambria Math"/>
                          </a:rPr>
                        </m:ctrlPr>
                      </m:sSubPr>
                      <m:e>
                        <m:r>
                          <m:rPr>
                            <m:sty m:val="p"/>
                          </m:rPr>
                          <a:rPr lang="el-GR" sz="2400" i="1" smtClean="0">
                            <a:solidFill>
                              <a:schemeClr val="tx1"/>
                            </a:solidFill>
                            <a:latin typeface="Cambria Math"/>
                            <a:ea typeface="Cambria Math"/>
                          </a:rPr>
                          <m:t>Ψ</m:t>
                        </m:r>
                      </m:e>
                      <m:sub>
                        <m:r>
                          <a:rPr lang="en-US" sz="2400" b="0" i="1" smtClean="0">
                            <a:solidFill>
                              <a:schemeClr val="tx1"/>
                            </a:solidFill>
                            <a:latin typeface="Cambria Math"/>
                            <a:ea typeface="Cambria Math"/>
                          </a:rPr>
                          <m:t>2</m:t>
                        </m:r>
                      </m:sub>
                    </m:sSub>
                    <m:d>
                      <m:dPr>
                        <m:ctrlPr>
                          <a:rPr lang="en-US" sz="2400" b="0" i="1" smtClean="0">
                            <a:solidFill>
                              <a:schemeClr val="tx1"/>
                            </a:solidFill>
                            <a:latin typeface="Cambria Math"/>
                            <a:ea typeface="Cambria Math"/>
                          </a:rPr>
                        </m:ctrlPr>
                      </m:dPr>
                      <m:e>
                        <m:r>
                          <a:rPr lang="en-US" sz="2400" b="0" i="1" smtClean="0">
                            <a:solidFill>
                              <a:schemeClr val="tx1"/>
                            </a:solidFill>
                            <a:latin typeface="Cambria Math"/>
                            <a:ea typeface="Cambria Math"/>
                          </a:rPr>
                          <m:t>𝑥</m:t>
                        </m:r>
                      </m:e>
                    </m:d>
                  </m:oMath>
                </a14:m>
                <a:r>
                  <a:rPr lang="en-US" sz="2400" b="0" i="1" dirty="0" smtClean="0">
                    <a:solidFill>
                      <a:schemeClr val="tx1"/>
                    </a:solidFill>
                    <a:latin typeface="Cambria Math"/>
                    <a:ea typeface="Cambria Math"/>
                  </a:rPr>
                  <a:t> </a:t>
                </a:r>
                <a:r>
                  <a:rPr lang="en-US" sz="2400" b="0" dirty="0" smtClean="0">
                    <a:solidFill>
                      <a:schemeClr val="tx1"/>
                    </a:solidFill>
                    <a:latin typeface="Cambria Math"/>
                    <a:ea typeface="Cambria Math"/>
                  </a:rPr>
                  <a:t>energy eigenstate.</a:t>
                </a:r>
              </a:p>
              <a:p>
                <a:pPr marL="457200" lvl="0" indent="-457200">
                  <a:buAutoNum type="alphaUcPeriod"/>
                </a:pPr>
                <a14:m>
                  <m:oMath xmlns:m="http://schemas.openxmlformats.org/officeDocument/2006/math">
                    <m:r>
                      <m:rPr>
                        <m:sty m:val="p"/>
                      </m:rPr>
                      <a:rPr lang="el-GR" sz="2400" i="1" smtClean="0">
                        <a:solidFill>
                          <a:srgbClr val="FF0000"/>
                        </a:solidFill>
                        <a:latin typeface="Cambria Math"/>
                        <a:ea typeface="Cambria Math"/>
                      </a:rPr>
                      <m:t>Ψ</m:t>
                    </m:r>
                    <m:d>
                      <m:dPr>
                        <m:ctrlPr>
                          <a:rPr lang="en-US" sz="2400" i="1">
                            <a:solidFill>
                              <a:srgbClr val="FF0000"/>
                            </a:solidFill>
                            <a:latin typeface="Cambria Math"/>
                            <a:ea typeface="Cambria Math"/>
                          </a:rPr>
                        </m:ctrlPr>
                      </m:dPr>
                      <m:e>
                        <m:r>
                          <a:rPr lang="en-US" sz="2400" i="1">
                            <a:solidFill>
                              <a:srgbClr val="FF0000"/>
                            </a:solidFill>
                            <a:latin typeface="Cambria Math"/>
                            <a:ea typeface="Cambria Math"/>
                          </a:rPr>
                          <m:t>𝑥</m:t>
                        </m:r>
                        <m:r>
                          <a:rPr lang="en-US" sz="2400" i="1">
                            <a:solidFill>
                              <a:srgbClr val="FF0000"/>
                            </a:solidFill>
                            <a:latin typeface="Cambria Math"/>
                            <a:ea typeface="Cambria Math"/>
                          </a:rPr>
                          <m:t>,</m:t>
                        </m:r>
                        <m:r>
                          <a:rPr lang="en-US" sz="2400" i="1">
                            <a:solidFill>
                              <a:srgbClr val="FF0000"/>
                            </a:solidFill>
                            <a:latin typeface="Cambria Math"/>
                            <a:ea typeface="Cambria Math"/>
                          </a:rPr>
                          <m:t>𝑡</m:t>
                        </m:r>
                      </m:e>
                    </m:d>
                    <m:r>
                      <a:rPr lang="en-US" sz="2400" i="1">
                        <a:solidFill>
                          <a:srgbClr val="FF0000"/>
                        </a:solidFill>
                        <a:latin typeface="Cambria Math"/>
                        <a:ea typeface="Cambria Math"/>
                      </a:rPr>
                      <m:t>=</m:t>
                    </m:r>
                    <m:nary>
                      <m:naryPr>
                        <m:chr m:val="∑"/>
                        <m:supHide m:val="on"/>
                        <m:ctrlPr>
                          <a:rPr lang="en-US" sz="2400" i="1" smtClean="0">
                            <a:solidFill>
                              <a:srgbClr val="FF0000"/>
                            </a:solidFill>
                            <a:latin typeface="Cambria Math"/>
                            <a:ea typeface="Cambria Math"/>
                          </a:rPr>
                        </m:ctrlPr>
                      </m:naryPr>
                      <m:sub>
                        <m:r>
                          <m:rPr>
                            <m:brk m:alnAt="7"/>
                          </m:rPr>
                          <a:rPr lang="en-US" sz="2400" b="0" i="1" smtClean="0">
                            <a:solidFill>
                              <a:srgbClr val="FF0000"/>
                            </a:solidFill>
                            <a:latin typeface="Cambria Math"/>
                            <a:ea typeface="Cambria Math"/>
                          </a:rPr>
                          <m:t>𝑛</m:t>
                        </m:r>
                      </m:sub>
                      <m:sup/>
                      <m:e>
                        <m:sSub>
                          <m:sSubPr>
                            <m:ctrlPr>
                              <a:rPr lang="en-US" sz="2400" i="1" smtClean="0">
                                <a:solidFill>
                                  <a:srgbClr val="FF0000"/>
                                </a:solidFill>
                                <a:latin typeface="Cambria Math"/>
                                <a:ea typeface="Cambria Math"/>
                              </a:rPr>
                            </m:ctrlPr>
                          </m:sSubPr>
                          <m:e>
                            <m:r>
                              <a:rPr lang="en-US" sz="2400" b="0" i="1" smtClean="0">
                                <a:solidFill>
                                  <a:srgbClr val="FF0000"/>
                                </a:solidFill>
                                <a:latin typeface="Cambria Math"/>
                                <a:ea typeface="Cambria Math"/>
                              </a:rPr>
                              <m:t>𝑐</m:t>
                            </m:r>
                          </m:e>
                          <m:sub>
                            <m:r>
                              <a:rPr lang="en-US" sz="2400" b="0" i="1" smtClean="0">
                                <a:solidFill>
                                  <a:srgbClr val="FF0000"/>
                                </a:solidFill>
                                <a:latin typeface="Cambria Math"/>
                                <a:ea typeface="Cambria Math"/>
                              </a:rPr>
                              <m:t>𝑛</m:t>
                            </m:r>
                          </m:sub>
                        </m:sSub>
                        <m:r>
                          <m:rPr>
                            <m:sty m:val="p"/>
                          </m:rPr>
                          <a:rPr lang="en-US" sz="2400" i="0">
                            <a:solidFill>
                              <a:srgbClr val="FF0000"/>
                            </a:solidFill>
                            <a:latin typeface="Cambria Math"/>
                            <a:ea typeface="Cambria Math"/>
                          </a:rPr>
                          <m:t>sin</m:t>
                        </m:r>
                        <m:d>
                          <m:dPr>
                            <m:ctrlPr>
                              <a:rPr lang="en-US" sz="2400" i="1">
                                <a:solidFill>
                                  <a:srgbClr val="FF0000"/>
                                </a:solidFill>
                                <a:latin typeface="Cambria Math"/>
                                <a:ea typeface="Cambria Math"/>
                              </a:rPr>
                            </m:ctrlPr>
                          </m:dPr>
                          <m:e>
                            <m:f>
                              <m:fPr>
                                <m:ctrlPr>
                                  <a:rPr lang="en-US" sz="2400" i="1">
                                    <a:solidFill>
                                      <a:srgbClr val="FF0000"/>
                                    </a:solidFill>
                                    <a:latin typeface="Cambria Math"/>
                                    <a:ea typeface="Cambria Math"/>
                                  </a:rPr>
                                </m:ctrlPr>
                              </m:fPr>
                              <m:num>
                                <m:r>
                                  <a:rPr lang="en-US" sz="2400" i="1">
                                    <a:solidFill>
                                      <a:srgbClr val="FF0000"/>
                                    </a:solidFill>
                                    <a:latin typeface="Cambria Math"/>
                                    <a:ea typeface="Cambria Math"/>
                                  </a:rPr>
                                  <m:t>𝑛</m:t>
                                </m:r>
                                <m:r>
                                  <a:rPr lang="en-US" sz="2400" i="1">
                                    <a:solidFill>
                                      <a:srgbClr val="FF0000"/>
                                    </a:solidFill>
                                    <a:latin typeface="Cambria Math"/>
                                    <a:ea typeface="Cambria Math"/>
                                  </a:rPr>
                                  <m:t>𝜋</m:t>
                                </m:r>
                                <m:r>
                                  <a:rPr lang="en-US" sz="2400" i="1">
                                    <a:solidFill>
                                      <a:srgbClr val="FF0000"/>
                                    </a:solidFill>
                                    <a:latin typeface="Cambria Math"/>
                                    <a:ea typeface="Cambria Math"/>
                                  </a:rPr>
                                  <m:t>𝑥</m:t>
                                </m:r>
                              </m:num>
                              <m:den>
                                <m:r>
                                  <a:rPr lang="en-US" sz="2400" i="1">
                                    <a:solidFill>
                                      <a:srgbClr val="FF0000"/>
                                    </a:solidFill>
                                    <a:latin typeface="Cambria Math"/>
                                    <a:ea typeface="Cambria Math"/>
                                  </a:rPr>
                                  <m:t>𝑎</m:t>
                                </m:r>
                              </m:den>
                            </m:f>
                          </m:e>
                        </m:d>
                        <m:sSup>
                          <m:sSupPr>
                            <m:ctrlPr>
                              <a:rPr lang="en-US" sz="2400" i="1">
                                <a:solidFill>
                                  <a:srgbClr val="FF0000"/>
                                </a:solidFill>
                                <a:latin typeface="Cambria Math"/>
                                <a:ea typeface="Cambria Math"/>
                              </a:rPr>
                            </m:ctrlPr>
                          </m:sSupPr>
                          <m:e>
                            <m:r>
                              <a:rPr lang="en-US" sz="2400" i="1">
                                <a:solidFill>
                                  <a:srgbClr val="FF0000"/>
                                </a:solidFill>
                                <a:latin typeface="Cambria Math"/>
                                <a:ea typeface="Cambria Math"/>
                              </a:rPr>
                              <m:t>𝑒</m:t>
                            </m:r>
                          </m:e>
                          <m:sup>
                            <m:f>
                              <m:fPr>
                                <m:ctrlPr>
                                  <a:rPr lang="en-US" sz="2400" i="1">
                                    <a:solidFill>
                                      <a:srgbClr val="FF0000"/>
                                    </a:solidFill>
                                    <a:latin typeface="Cambria Math"/>
                                    <a:ea typeface="Cambria Math"/>
                                  </a:rPr>
                                </m:ctrlPr>
                              </m:fPr>
                              <m:num>
                                <m:r>
                                  <a:rPr lang="en-US" sz="2400" i="1">
                                    <a:solidFill>
                                      <a:srgbClr val="FF0000"/>
                                    </a:solidFill>
                                    <a:latin typeface="Cambria Math"/>
                                    <a:ea typeface="Cambria Math"/>
                                  </a:rPr>
                                  <m:t>−</m:t>
                                </m:r>
                                <m:r>
                                  <a:rPr lang="en-US" sz="2400" i="1">
                                    <a:solidFill>
                                      <a:srgbClr val="FF0000"/>
                                    </a:solidFill>
                                    <a:latin typeface="Cambria Math"/>
                                    <a:ea typeface="Cambria Math"/>
                                  </a:rPr>
                                  <m:t>𝑖</m:t>
                                </m:r>
                                <m:sSub>
                                  <m:sSubPr>
                                    <m:ctrlPr>
                                      <a:rPr lang="en-US" sz="2400" i="1">
                                        <a:solidFill>
                                          <a:srgbClr val="FF0000"/>
                                        </a:solidFill>
                                        <a:latin typeface="Cambria Math"/>
                                        <a:ea typeface="Cambria Math"/>
                                      </a:rPr>
                                    </m:ctrlPr>
                                  </m:sSubPr>
                                  <m:e>
                                    <m:r>
                                      <a:rPr lang="en-US" sz="2400" i="1">
                                        <a:solidFill>
                                          <a:srgbClr val="FF0000"/>
                                        </a:solidFill>
                                        <a:latin typeface="Cambria Math"/>
                                        <a:ea typeface="Cambria Math"/>
                                      </a:rPr>
                                      <m:t>𝐸</m:t>
                                    </m:r>
                                  </m:e>
                                  <m:sub>
                                    <m:r>
                                      <a:rPr lang="en-US" sz="2400" i="1">
                                        <a:solidFill>
                                          <a:srgbClr val="FF0000"/>
                                        </a:solidFill>
                                        <a:latin typeface="Cambria Math"/>
                                        <a:ea typeface="Cambria Math"/>
                                      </a:rPr>
                                      <m:t>𝑛</m:t>
                                    </m:r>
                                  </m:sub>
                                </m:sSub>
                                <m:r>
                                  <a:rPr lang="en-US" sz="2400" i="1">
                                    <a:solidFill>
                                      <a:srgbClr val="FF0000"/>
                                    </a:solidFill>
                                    <a:latin typeface="Cambria Math"/>
                                    <a:ea typeface="Cambria Math"/>
                                  </a:rPr>
                                  <m:t>𝑡</m:t>
                                </m:r>
                              </m:num>
                              <m:den>
                                <m:r>
                                  <a:rPr lang="en-US" sz="2400" i="1">
                                    <a:solidFill>
                                      <a:srgbClr val="FF0000"/>
                                    </a:solidFill>
                                    <a:latin typeface="Cambria Math"/>
                                    <a:ea typeface="Cambria Math"/>
                                  </a:rPr>
                                  <m:t>ℏ</m:t>
                                </m:r>
                              </m:den>
                            </m:f>
                          </m:sup>
                        </m:sSup>
                      </m:e>
                    </m:nary>
                    <m:r>
                      <a:rPr lang="en-US" sz="2400" b="0" i="0" smtClean="0">
                        <a:solidFill>
                          <a:srgbClr val="FF0000"/>
                        </a:solidFill>
                        <a:latin typeface="Cambria Math"/>
                        <a:ea typeface="Cambria Math"/>
                      </a:rPr>
                      <m:t> </m:t>
                    </m:r>
                  </m:oMath>
                </a14:m>
                <a:r>
                  <a:rPr lang="en-US" sz="2400" dirty="0" smtClean="0">
                    <a:solidFill>
                      <a:srgbClr val="FF0000"/>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en-US" sz="2400" i="1">
                            <a:solidFill>
                              <a:srgbClr val="FF0000"/>
                            </a:solidFill>
                            <a:latin typeface="Cambria Math"/>
                            <a:ea typeface="Cambria Math"/>
                          </a:rPr>
                        </m:ctrlPr>
                      </m:sSubPr>
                      <m:e>
                        <m:r>
                          <a:rPr lang="en-US" sz="2400" i="1">
                            <a:solidFill>
                              <a:srgbClr val="FF0000"/>
                            </a:solidFill>
                            <a:latin typeface="Cambria Math"/>
                            <a:ea typeface="Cambria Math"/>
                          </a:rPr>
                          <m:t>𝑐</m:t>
                        </m:r>
                      </m:e>
                      <m:sub>
                        <m:r>
                          <a:rPr lang="en-US" sz="2400" i="1">
                            <a:solidFill>
                              <a:srgbClr val="FF0000"/>
                            </a:solidFill>
                            <a:latin typeface="Cambria Math"/>
                            <a:ea typeface="Cambria Math"/>
                          </a:rPr>
                          <m:t>𝑛</m:t>
                        </m:r>
                      </m:sub>
                    </m:sSub>
                  </m:oMath>
                </a14:m>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are suitable expansion coefficients</a:t>
                </a:r>
                <a:r>
                  <a:rPr lang="en-US" sz="2400" dirty="0" smtClean="0">
                    <a:solidFill>
                      <a:srgbClr val="FF0000"/>
                    </a:solidFill>
                    <a:latin typeface="Times New Roman" panose="02020603050405020304" pitchFamily="18" charset="0"/>
                    <a:cs typeface="Times New Roman" panose="02020603050405020304" pitchFamily="18" charset="0"/>
                  </a:rPr>
                  <a:t>).</a:t>
                </a:r>
              </a:p>
              <a:p>
                <a:pPr marL="457200" lvl="0" indent="-457200">
                  <a:buAutoNum type="alphaUcPeriod"/>
                </a:pPr>
                <a:r>
                  <a:rPr lang="en-US" sz="2400" dirty="0" smtClean="0">
                    <a:latin typeface="Times New Roman" panose="02020603050405020304" pitchFamily="18" charset="0"/>
                    <a:cs typeface="Times New Roman" panose="02020603050405020304" pitchFamily="18" charset="0"/>
                  </a:rPr>
                  <a:t>None </a:t>
                </a:r>
                <a:r>
                  <a:rPr lang="en-US" sz="2400" dirty="0">
                    <a:latin typeface="Times New Roman" panose="02020603050405020304" pitchFamily="18" charset="0"/>
                    <a:cs typeface="Times New Roman" panose="02020603050405020304" pitchFamily="18" charset="0"/>
                  </a:rPr>
                  <a:t>of the above</a:t>
                </a:r>
              </a:p>
              <a:p>
                <a:endParaRPr lang="en-US" dirty="0"/>
              </a:p>
            </p:txBody>
          </p:sp>
        </mc:Choice>
        <mc:Fallback>
          <p:sp>
            <p:nvSpPr>
              <p:cNvPr id="2" name="TextBox 1"/>
              <p:cNvSpPr txBox="1">
                <a:spLocks noRot="1" noChangeAspect="1" noMove="1" noResize="1" noEditPoints="1" noAdjustHandles="1" noChangeArrowheads="1" noChangeShapeType="1" noTextEdit="1"/>
              </p:cNvSpPr>
              <p:nvPr/>
            </p:nvSpPr>
            <p:spPr>
              <a:xfrm>
                <a:off x="0" y="0"/>
                <a:ext cx="9144000" cy="7111947"/>
              </a:xfrm>
              <a:prstGeom prst="rect">
                <a:avLst/>
              </a:prstGeom>
              <a:blipFill rotWithShape="1">
                <a:blip r:embed="rId2"/>
                <a:stretch>
                  <a:fillRect l="-1000" t="-686" r="-667"/>
                </a:stretch>
              </a:blipFill>
            </p:spPr>
            <p:txBody>
              <a:bodyPr/>
              <a:lstStyle/>
              <a:p>
                <a:r>
                  <a:rPr lang="en-US">
                    <a:noFill/>
                  </a:rPr>
                  <a:t> </a:t>
                </a:r>
              </a:p>
            </p:txBody>
          </p:sp>
        </mc:Fallback>
      </mc:AlternateContent>
    </p:spTree>
    <p:extLst>
      <p:ext uri="{BB962C8B-B14F-4D97-AF65-F5344CB8AC3E}">
        <p14:creationId xmlns:p14="http://schemas.microsoft.com/office/powerpoint/2010/main" val="2619989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0" y="102625"/>
                <a:ext cx="9144000" cy="6755375"/>
              </a:xfrm>
              <a:prstGeom prst="rect">
                <a:avLst/>
              </a:prstGeom>
              <a:noFill/>
            </p:spPr>
            <p:txBody>
              <a:bodyPr wrap="square" rtlCol="0">
                <a:spAutoFit/>
              </a:bodyPr>
              <a:lstStyle/>
              <a:p>
                <a:pPr algn="ctr"/>
                <a:r>
                  <a:rPr lang="en-US" sz="2400" i="1" dirty="0" smtClean="0">
                    <a:latin typeface="Times New Roman" panose="02020603050405020304" pitchFamily="18" charset="0"/>
                    <a:cs typeface="Times New Roman" panose="02020603050405020304" pitchFamily="18" charset="0"/>
                  </a:rPr>
                  <a:t>Concept Test 15.5</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Suppose at time </a:t>
                </a:r>
                <a14:m>
                  <m:oMath xmlns:m="http://schemas.openxmlformats.org/officeDocument/2006/math">
                    <m:r>
                      <a:rPr lang="en-US" sz="2400" i="1" dirty="0">
                        <a:latin typeface="Cambria Math"/>
                      </a:rPr>
                      <m:t>𝑡</m:t>
                    </m:r>
                    <m:r>
                      <a:rPr lang="en-US" sz="2400" i="1" dirty="0">
                        <a:latin typeface="Cambria Math"/>
                      </a:rPr>
                      <m:t>=0</m:t>
                    </m:r>
                  </m:oMath>
                </a14:m>
                <a:r>
                  <a:rPr lang="en-US" sz="2400" dirty="0">
                    <a:latin typeface="Times New Roman" panose="02020603050405020304" pitchFamily="18" charset="0"/>
                    <a:cs typeface="Times New Roman" panose="02020603050405020304" pitchFamily="18" charset="0"/>
                  </a:rPr>
                  <a:t>, the initial </a:t>
                </a:r>
                <a:r>
                  <a:rPr lang="en-US" sz="2400" dirty="0" err="1">
                    <a:latin typeface="Times New Roman" panose="02020603050405020304" pitchFamily="18" charset="0"/>
                    <a:cs typeface="Times New Roman" panose="02020603050405020304" pitchFamily="18" charset="0"/>
                  </a:rPr>
                  <a:t>wavefunction</a:t>
                </a:r>
                <a:r>
                  <a:rPr lang="en-US" sz="2400" dirty="0">
                    <a:latin typeface="Times New Roman" panose="02020603050405020304" pitchFamily="18" charset="0"/>
                    <a:cs typeface="Times New Roman" panose="02020603050405020304" pitchFamily="18" charset="0"/>
                  </a:rPr>
                  <a:t> of </a:t>
                </a:r>
                <a:r>
                  <a:rPr lang="en-US" sz="2400" dirty="0" smtClean="0">
                    <a:latin typeface="Times New Roman" panose="02020603050405020304" pitchFamily="18" charset="0"/>
                    <a:cs typeface="Times New Roman" panose="02020603050405020304" pitchFamily="18" charset="0"/>
                  </a:rPr>
                  <a:t>a particle in </a:t>
                </a:r>
                <a:r>
                  <a:rPr lang="en-US" sz="2400" dirty="0">
                    <a:latin typeface="Times New Roman" panose="02020603050405020304" pitchFamily="18" charset="0"/>
                    <a:cs typeface="Times New Roman" panose="02020603050405020304" pitchFamily="18" charset="0"/>
                  </a:rPr>
                  <a:t>a 1D infinite square well is </a:t>
                </a:r>
                <a14:m>
                  <m:oMath xmlns:m="http://schemas.openxmlformats.org/officeDocument/2006/math">
                    <m:r>
                      <m:rPr>
                        <m:sty m:val="p"/>
                      </m:rPr>
                      <a:rPr lang="en-US" sz="2400">
                        <a:latin typeface="Cambria Math"/>
                      </a:rPr>
                      <m:t>Ψ</m:t>
                    </m:r>
                    <m:d>
                      <m:dPr>
                        <m:ctrlPr>
                          <a:rPr lang="en-US" sz="2400" i="1">
                            <a:latin typeface="Cambria Math"/>
                          </a:rPr>
                        </m:ctrlPr>
                      </m:dPr>
                      <m:e>
                        <m:r>
                          <a:rPr lang="en-US" sz="2400" i="1">
                            <a:latin typeface="Cambria Math"/>
                          </a:rPr>
                          <m:t>𝑥</m:t>
                        </m:r>
                        <m:r>
                          <a:rPr lang="en-US" sz="2400" i="1">
                            <a:latin typeface="Cambria Math"/>
                          </a:rPr>
                          <m:t>,0</m:t>
                        </m:r>
                      </m:e>
                    </m:d>
                    <m:r>
                      <a:rPr lang="en-US" sz="2400" i="1">
                        <a:latin typeface="Cambria Math"/>
                      </a:rPr>
                      <m:t>=</m:t>
                    </m:r>
                    <m:r>
                      <a:rPr lang="en-US" sz="2400" i="1">
                        <a:latin typeface="Cambria Math"/>
                      </a:rPr>
                      <m:t>𝐴𝑥</m:t>
                    </m:r>
                    <m:r>
                      <a:rPr lang="en-US" sz="2400" i="1">
                        <a:latin typeface="Cambria Math"/>
                      </a:rPr>
                      <m:t>(</m:t>
                    </m:r>
                    <m:r>
                      <a:rPr lang="en-US" sz="2400" i="1">
                        <a:latin typeface="Cambria Math"/>
                      </a:rPr>
                      <m:t>𝑎</m:t>
                    </m:r>
                    <m:r>
                      <a:rPr lang="en-US" sz="2400" i="1">
                        <a:latin typeface="Cambria Math"/>
                      </a:rPr>
                      <m:t>−</m:t>
                    </m:r>
                    <m:r>
                      <a:rPr lang="en-US" sz="2400" i="1">
                        <a:latin typeface="Cambria Math"/>
                      </a:rPr>
                      <m:t>𝑥</m:t>
                    </m:r>
                    <m:r>
                      <a:rPr lang="en-US" sz="2400" i="1">
                        <a:latin typeface="Cambria Math"/>
                      </a:rPr>
                      <m:t>)</m:t>
                    </m:r>
                  </m:oMath>
                </a14:m>
                <a:r>
                  <a:rPr lang="en-US" sz="2400" dirty="0">
                    <a:latin typeface="Times New Roman" panose="02020603050405020304" pitchFamily="18" charset="0"/>
                    <a:cs typeface="Times New Roman" panose="02020603050405020304" pitchFamily="18" charset="0"/>
                  </a:rPr>
                  <a:t> for </a:t>
                </a:r>
                <a14:m>
                  <m:oMath xmlns:m="http://schemas.openxmlformats.org/officeDocument/2006/math">
                    <m:r>
                      <a:rPr lang="en-US" sz="2400" i="1">
                        <a:latin typeface="Cambria Math"/>
                      </a:rPr>
                      <m:t>0≤</m:t>
                    </m:r>
                    <m:r>
                      <a:rPr lang="en-US" sz="2400" i="1">
                        <a:latin typeface="Cambria Math"/>
                      </a:rPr>
                      <m:t>𝑥</m:t>
                    </m:r>
                    <m:r>
                      <a:rPr lang="en-US" sz="2400" i="1">
                        <a:latin typeface="Cambria Math"/>
                      </a:rPr>
                      <m:t>≤</m:t>
                    </m:r>
                    <m:r>
                      <a:rPr lang="en-US" sz="2400" i="1">
                        <a:latin typeface="Cambria Math"/>
                      </a:rPr>
                      <m:t>𝑎</m:t>
                    </m:r>
                  </m:oMath>
                </a14:m>
                <a:r>
                  <a:rPr lang="en-US" sz="2400" dirty="0">
                    <a:latin typeface="Times New Roman" panose="02020603050405020304" pitchFamily="18" charset="0"/>
                    <a:cs typeface="Times New Roman" panose="02020603050405020304" pitchFamily="18" charset="0"/>
                  </a:rPr>
                  <a:t>, where </a:t>
                </a:r>
                <a14:m>
                  <m:oMath xmlns:m="http://schemas.openxmlformats.org/officeDocument/2006/math">
                    <m:r>
                      <a:rPr lang="en-US" sz="2400" i="1">
                        <a:latin typeface="Cambria Math"/>
                      </a:rPr>
                      <m:t>𝐴</m:t>
                    </m:r>
                  </m:oMath>
                </a14:m>
                <a:r>
                  <a:rPr lang="en-US" sz="2400" dirty="0">
                    <a:latin typeface="Times New Roman" panose="02020603050405020304" pitchFamily="18" charset="0"/>
                    <a:cs typeface="Times New Roman" panose="02020603050405020304" pitchFamily="18" charset="0"/>
                  </a:rPr>
                  <a:t> is a suitable normalization constant. Which one of the following is the probability density </a:t>
                </a:r>
                <a14:m>
                  <m:oMath xmlns:m="http://schemas.openxmlformats.org/officeDocument/2006/math">
                    <m:sSup>
                      <m:sSupPr>
                        <m:ctrlPr>
                          <a:rPr lang="en-US" sz="2400" i="1">
                            <a:latin typeface="Cambria Math"/>
                          </a:rPr>
                        </m:ctrlPr>
                      </m:sSupPr>
                      <m:e>
                        <m:d>
                          <m:dPr>
                            <m:begChr m:val="|"/>
                            <m:endChr m:val="|"/>
                            <m:ctrlPr>
                              <a:rPr lang="en-US" sz="2400" i="1">
                                <a:latin typeface="Cambria Math"/>
                              </a:rPr>
                            </m:ctrlPr>
                          </m:dPr>
                          <m:e>
                            <m:r>
                              <m:rPr>
                                <m:sty m:val="p"/>
                              </m:rPr>
                              <a:rPr lang="en-US" sz="2400">
                                <a:latin typeface="Cambria Math"/>
                              </a:rPr>
                              <m:t>Ψ</m:t>
                            </m:r>
                            <m:r>
                              <a:rPr lang="en-US" sz="2400" i="1">
                                <a:latin typeface="Cambria Math"/>
                              </a:rPr>
                              <m:t>(</m:t>
                            </m:r>
                            <m:r>
                              <a:rPr lang="en-US" sz="2400" i="1">
                                <a:latin typeface="Cambria Math"/>
                              </a:rPr>
                              <m:t>𝑥</m:t>
                            </m:r>
                            <m:r>
                              <a:rPr lang="en-US" sz="2400" i="1">
                                <a:latin typeface="Cambria Math"/>
                              </a:rPr>
                              <m:t>,</m:t>
                            </m:r>
                            <m:r>
                              <a:rPr lang="en-US" sz="2400" i="1">
                                <a:latin typeface="Cambria Math"/>
                              </a:rPr>
                              <m:t>𝑡</m:t>
                            </m:r>
                            <m:r>
                              <a:rPr lang="en-US" sz="2400">
                                <a:latin typeface="Cambria Math"/>
                              </a:rPr>
                              <m:t>)</m:t>
                            </m:r>
                          </m:e>
                        </m:d>
                      </m:e>
                      <m:sup>
                        <m:r>
                          <a:rPr lang="en-US" sz="2400" i="1">
                            <a:latin typeface="Cambria Math"/>
                          </a:rPr>
                          <m:t>2</m:t>
                        </m:r>
                      </m:sup>
                    </m:sSup>
                  </m:oMath>
                </a14:m>
                <a:r>
                  <a:rPr lang="en-US" sz="2400" dirty="0">
                    <a:latin typeface="Times New Roman" panose="02020603050405020304" pitchFamily="18" charset="0"/>
                    <a:cs typeface="Times New Roman" panose="02020603050405020304" pitchFamily="18" charset="0"/>
                  </a:rPr>
                  <a:t>, at time </a:t>
                </a:r>
                <a14:m>
                  <m:oMath xmlns:m="http://schemas.openxmlformats.org/officeDocument/2006/math">
                    <m:r>
                      <a:rPr lang="en-US" sz="2400" i="1">
                        <a:latin typeface="Cambria Math"/>
                      </a:rPr>
                      <m:t>𝑡</m:t>
                    </m:r>
                    <m:r>
                      <a:rPr lang="en-US" sz="2400" i="1">
                        <a:latin typeface="Cambria Math"/>
                      </a:rPr>
                      <m:t>&gt;0</m:t>
                    </m:r>
                  </m:oMath>
                </a14:m>
                <a:r>
                  <a:rPr lang="en-US"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pPr marL="457200" lvl="0" indent="-457200">
                  <a:buFont typeface="+mj-lt"/>
                  <a:buAutoNum type="alphaUcPeriod"/>
                </a:pPr>
                <a:r>
                  <a:rPr lang="en-US" sz="2400" dirty="0" smtClean="0"/>
                  <a:t> </a:t>
                </a:r>
                <a14:m>
                  <m:oMath xmlns:m="http://schemas.openxmlformats.org/officeDocument/2006/math">
                    <m:sSup>
                      <m:sSupPr>
                        <m:ctrlPr>
                          <a:rPr lang="en-US" sz="2400" i="1">
                            <a:latin typeface="Cambria Math"/>
                          </a:rPr>
                        </m:ctrlPr>
                      </m:sSupPr>
                      <m:e>
                        <m:d>
                          <m:dPr>
                            <m:begChr m:val="|"/>
                            <m:endChr m:val="|"/>
                            <m:ctrlPr>
                              <a:rPr lang="en-US" sz="2400" i="1">
                                <a:latin typeface="Cambria Math"/>
                              </a:rPr>
                            </m:ctrlPr>
                          </m:dPr>
                          <m:e>
                            <m:r>
                              <m:rPr>
                                <m:sty m:val="p"/>
                              </m:rPr>
                              <a:rPr lang="en-US" sz="2400">
                                <a:latin typeface="Cambria Math"/>
                              </a:rPr>
                              <m:t>Ψ</m:t>
                            </m:r>
                            <m:d>
                              <m:dPr>
                                <m:ctrlPr>
                                  <a:rPr lang="en-US" sz="2400" i="1">
                                    <a:latin typeface="Cambria Math"/>
                                  </a:rPr>
                                </m:ctrlPr>
                              </m:dPr>
                              <m:e>
                                <m:r>
                                  <a:rPr lang="en-US" sz="2400" i="1">
                                    <a:latin typeface="Cambria Math"/>
                                  </a:rPr>
                                  <m:t>𝑥</m:t>
                                </m:r>
                                <m:r>
                                  <a:rPr lang="en-US" sz="2400" i="1">
                                    <a:latin typeface="Cambria Math"/>
                                  </a:rPr>
                                  <m:t>,</m:t>
                                </m:r>
                                <m:r>
                                  <a:rPr lang="en-US" sz="2400" i="1">
                                    <a:latin typeface="Cambria Math"/>
                                  </a:rPr>
                                  <m:t>𝑡</m:t>
                                </m:r>
                              </m:e>
                            </m:d>
                          </m:e>
                        </m:d>
                      </m:e>
                      <m:sup>
                        <m:r>
                          <a:rPr lang="en-US" sz="2400" i="1">
                            <a:latin typeface="Cambria Math"/>
                          </a:rPr>
                          <m:t>2</m:t>
                        </m:r>
                      </m:sup>
                    </m:sSup>
                    <m:r>
                      <a:rPr lang="en-US" sz="2400" i="1">
                        <a:latin typeface="Cambria Math"/>
                      </a:rPr>
                      <m:t>=</m:t>
                    </m:r>
                    <m:sSup>
                      <m:sSupPr>
                        <m:ctrlPr>
                          <a:rPr lang="en-US" sz="2400" i="1">
                            <a:latin typeface="Cambria Math"/>
                          </a:rPr>
                        </m:ctrlPr>
                      </m:sSupPr>
                      <m:e>
                        <m:d>
                          <m:dPr>
                            <m:begChr m:val="|"/>
                            <m:endChr m:val="|"/>
                            <m:ctrlPr>
                              <a:rPr lang="en-US" sz="2400" i="1">
                                <a:latin typeface="Cambria Math"/>
                              </a:rPr>
                            </m:ctrlPr>
                          </m:dPr>
                          <m:e>
                            <m:r>
                              <a:rPr lang="en-US" sz="2400" i="1">
                                <a:latin typeface="Cambria Math"/>
                              </a:rPr>
                              <m:t>𝐴</m:t>
                            </m:r>
                          </m:e>
                        </m:d>
                      </m:e>
                      <m:sup>
                        <m:r>
                          <a:rPr lang="en-US" sz="2400" i="1">
                            <a:latin typeface="Cambria Math"/>
                          </a:rPr>
                          <m:t>2</m:t>
                        </m:r>
                      </m:sup>
                    </m:sSup>
                    <m:sSup>
                      <m:sSupPr>
                        <m:ctrlPr>
                          <a:rPr lang="en-US" sz="2400" i="1">
                            <a:latin typeface="Cambria Math"/>
                          </a:rPr>
                        </m:ctrlPr>
                      </m:sSupPr>
                      <m:e>
                        <m:r>
                          <a:rPr lang="en-US" sz="2400" i="1">
                            <a:latin typeface="Cambria Math"/>
                          </a:rPr>
                          <m:t>𝑥</m:t>
                        </m:r>
                      </m:e>
                      <m:sup>
                        <m:r>
                          <a:rPr lang="en-US" sz="2400" i="1">
                            <a:latin typeface="Cambria Math"/>
                          </a:rPr>
                          <m:t>2</m:t>
                        </m:r>
                      </m:sup>
                    </m:sSup>
                    <m:sSup>
                      <m:sSupPr>
                        <m:ctrlPr>
                          <a:rPr lang="en-US" sz="2400" i="1">
                            <a:latin typeface="Cambria Math"/>
                          </a:rPr>
                        </m:ctrlPr>
                      </m:sSupPr>
                      <m:e>
                        <m:r>
                          <a:rPr lang="en-US" sz="2400" i="1">
                            <a:latin typeface="Cambria Math"/>
                          </a:rPr>
                          <m:t>(</m:t>
                        </m:r>
                        <m:r>
                          <a:rPr lang="en-US" sz="2400" i="1">
                            <a:latin typeface="Cambria Math"/>
                          </a:rPr>
                          <m:t>𝑎</m:t>
                        </m:r>
                        <m:r>
                          <a:rPr lang="en-US" sz="2400" i="1">
                            <a:latin typeface="Cambria Math"/>
                          </a:rPr>
                          <m:t>−</m:t>
                        </m:r>
                        <m:r>
                          <a:rPr lang="en-US" sz="2400" i="1">
                            <a:latin typeface="Cambria Math"/>
                          </a:rPr>
                          <m:t>𝑥</m:t>
                        </m:r>
                        <m:r>
                          <a:rPr lang="en-US" sz="2400" i="1">
                            <a:latin typeface="Cambria Math"/>
                          </a:rPr>
                          <m:t>)</m:t>
                        </m:r>
                      </m:e>
                      <m:sup>
                        <m:r>
                          <a:rPr lang="en-US" sz="2400" i="1">
                            <a:latin typeface="Cambria Math"/>
                          </a:rPr>
                          <m:t>2</m:t>
                        </m:r>
                      </m:sup>
                    </m:sSup>
                    <m:func>
                      <m:funcPr>
                        <m:ctrlPr>
                          <a:rPr lang="en-US" sz="2400" i="1">
                            <a:latin typeface="Cambria Math"/>
                          </a:rPr>
                        </m:ctrlPr>
                      </m:funcPr>
                      <m:fName>
                        <m:sSup>
                          <m:sSupPr>
                            <m:ctrlPr>
                              <a:rPr lang="en-US" sz="2400" i="1">
                                <a:latin typeface="Cambria Math"/>
                              </a:rPr>
                            </m:ctrlPr>
                          </m:sSupPr>
                          <m:e>
                            <m:r>
                              <m:rPr>
                                <m:sty m:val="p"/>
                              </m:rPr>
                              <a:rPr lang="en-US" sz="2400">
                                <a:latin typeface="Cambria Math"/>
                              </a:rPr>
                              <m:t>cos</m:t>
                            </m:r>
                          </m:e>
                          <m:sup>
                            <m:r>
                              <a:rPr lang="en-US" sz="2400" i="1">
                                <a:latin typeface="Cambria Math"/>
                              </a:rPr>
                              <m:t>2</m:t>
                            </m:r>
                          </m:sup>
                        </m:sSup>
                      </m:fName>
                      <m:e>
                        <m:d>
                          <m:dPr>
                            <m:ctrlPr>
                              <a:rPr lang="en-US" sz="2400" i="1">
                                <a:latin typeface="Cambria Math"/>
                              </a:rPr>
                            </m:ctrlPr>
                          </m:dPr>
                          <m:e>
                            <m:f>
                              <m:fPr>
                                <m:ctrlPr>
                                  <a:rPr lang="en-US" sz="2400" i="1">
                                    <a:latin typeface="Cambria Math"/>
                                  </a:rPr>
                                </m:ctrlPr>
                              </m:fPr>
                              <m:num>
                                <m:r>
                                  <a:rPr lang="en-US" sz="2400" i="1">
                                    <a:latin typeface="Cambria Math"/>
                                  </a:rPr>
                                  <m:t>𝐸𝑡</m:t>
                                </m:r>
                              </m:num>
                              <m:den>
                                <m:r>
                                  <a:rPr lang="en-US" sz="2400" i="1">
                                    <a:latin typeface="Cambria Math"/>
                                  </a:rPr>
                                  <m:t>ℏ</m:t>
                                </m:r>
                              </m:den>
                            </m:f>
                          </m:e>
                        </m:d>
                      </m:e>
                    </m:func>
                  </m:oMath>
                </a14:m>
                <a:r>
                  <a:rPr lang="en-US" sz="2400" dirty="0">
                    <a:latin typeface="Times New Roman" panose="02020603050405020304" pitchFamily="18" charset="0"/>
                    <a:cs typeface="Times New Roman" panose="02020603050405020304" pitchFamily="18" charset="0"/>
                  </a:rPr>
                  <a:t>, where </a:t>
                </a:r>
                <a14:m>
                  <m:oMath xmlns:m="http://schemas.openxmlformats.org/officeDocument/2006/math">
                    <m:r>
                      <a:rPr lang="en-US" sz="2400" i="1">
                        <a:latin typeface="Cambria Math"/>
                      </a:rPr>
                      <m:t>𝐸</m:t>
                    </m:r>
                  </m:oMath>
                </a14:m>
                <a:r>
                  <a:rPr lang="en-US" sz="2400" dirty="0">
                    <a:latin typeface="Times New Roman" panose="02020603050405020304" pitchFamily="18" charset="0"/>
                    <a:cs typeface="Times New Roman" panose="02020603050405020304" pitchFamily="18" charset="0"/>
                  </a:rPr>
                  <a:t> is the expectation value of energy.</a:t>
                </a:r>
              </a:p>
              <a:p>
                <a:pPr marL="457200" lvl="0" indent="-457200">
                  <a:buFont typeface="+mj-lt"/>
                  <a:buAutoNum type="alphaUcPeriod"/>
                </a:pPr>
                <a:r>
                  <a:rPr lang="en-US" sz="2400" dirty="0" smtClean="0"/>
                  <a:t> </a:t>
                </a:r>
                <a14:m>
                  <m:oMath xmlns:m="http://schemas.openxmlformats.org/officeDocument/2006/math">
                    <m:sSup>
                      <m:sSupPr>
                        <m:ctrlPr>
                          <a:rPr lang="en-US" sz="2400" i="1">
                            <a:latin typeface="Cambria Math"/>
                          </a:rPr>
                        </m:ctrlPr>
                      </m:sSupPr>
                      <m:e>
                        <m:d>
                          <m:dPr>
                            <m:begChr m:val="|"/>
                            <m:endChr m:val="|"/>
                            <m:ctrlPr>
                              <a:rPr lang="en-US" sz="2400" i="1">
                                <a:latin typeface="Cambria Math"/>
                              </a:rPr>
                            </m:ctrlPr>
                          </m:dPr>
                          <m:e>
                            <m:r>
                              <m:rPr>
                                <m:sty m:val="p"/>
                              </m:rPr>
                              <a:rPr lang="en-US" sz="2400">
                                <a:latin typeface="Cambria Math"/>
                              </a:rPr>
                              <m:t>Ψ</m:t>
                            </m:r>
                            <m:d>
                              <m:dPr>
                                <m:ctrlPr>
                                  <a:rPr lang="en-US" sz="2400" i="1">
                                    <a:latin typeface="Cambria Math"/>
                                  </a:rPr>
                                </m:ctrlPr>
                              </m:dPr>
                              <m:e>
                                <m:r>
                                  <a:rPr lang="en-US" sz="2400" i="1">
                                    <a:latin typeface="Cambria Math"/>
                                  </a:rPr>
                                  <m:t>𝑥</m:t>
                                </m:r>
                                <m:r>
                                  <a:rPr lang="en-US" sz="2400" i="1">
                                    <a:latin typeface="Cambria Math"/>
                                  </a:rPr>
                                  <m:t>,</m:t>
                                </m:r>
                                <m:r>
                                  <a:rPr lang="en-US" sz="2400" i="1">
                                    <a:latin typeface="Cambria Math"/>
                                  </a:rPr>
                                  <m:t>𝑡</m:t>
                                </m:r>
                              </m:e>
                            </m:d>
                          </m:e>
                        </m:d>
                      </m:e>
                      <m:sup>
                        <m:r>
                          <a:rPr lang="en-US" sz="2400" i="1">
                            <a:latin typeface="Cambria Math"/>
                          </a:rPr>
                          <m:t>2</m:t>
                        </m:r>
                      </m:sup>
                    </m:sSup>
                    <m:r>
                      <a:rPr lang="en-US" sz="2400" i="1">
                        <a:latin typeface="Cambria Math"/>
                      </a:rPr>
                      <m:t>=</m:t>
                    </m:r>
                    <m:sSup>
                      <m:sSupPr>
                        <m:ctrlPr>
                          <a:rPr lang="en-US" sz="2400" i="1">
                            <a:latin typeface="Cambria Math"/>
                          </a:rPr>
                        </m:ctrlPr>
                      </m:sSupPr>
                      <m:e>
                        <m:d>
                          <m:dPr>
                            <m:begChr m:val="|"/>
                            <m:endChr m:val="|"/>
                            <m:ctrlPr>
                              <a:rPr lang="en-US" sz="2400" i="1">
                                <a:latin typeface="Cambria Math"/>
                              </a:rPr>
                            </m:ctrlPr>
                          </m:dPr>
                          <m:e>
                            <m:r>
                              <a:rPr lang="en-US" sz="2400" i="1">
                                <a:latin typeface="Cambria Math"/>
                              </a:rPr>
                              <m:t>𝐴</m:t>
                            </m:r>
                          </m:e>
                        </m:d>
                      </m:e>
                      <m:sup>
                        <m:r>
                          <a:rPr lang="en-US" sz="2400" i="1">
                            <a:latin typeface="Cambria Math"/>
                          </a:rPr>
                          <m:t>2</m:t>
                        </m:r>
                      </m:sup>
                    </m:sSup>
                    <m:sSup>
                      <m:sSupPr>
                        <m:ctrlPr>
                          <a:rPr lang="en-US" sz="2400" i="1">
                            <a:latin typeface="Cambria Math"/>
                          </a:rPr>
                        </m:ctrlPr>
                      </m:sSupPr>
                      <m:e>
                        <m:r>
                          <a:rPr lang="en-US" sz="2400" i="1">
                            <a:latin typeface="Cambria Math"/>
                          </a:rPr>
                          <m:t>𝑥</m:t>
                        </m:r>
                      </m:e>
                      <m:sup>
                        <m:r>
                          <a:rPr lang="en-US" sz="2400" i="1">
                            <a:latin typeface="Cambria Math"/>
                          </a:rPr>
                          <m:t>2</m:t>
                        </m:r>
                      </m:sup>
                    </m:sSup>
                    <m:sSup>
                      <m:sSupPr>
                        <m:ctrlPr>
                          <a:rPr lang="en-US" sz="2400" i="1">
                            <a:latin typeface="Cambria Math"/>
                          </a:rPr>
                        </m:ctrlPr>
                      </m:sSupPr>
                      <m:e>
                        <m:r>
                          <a:rPr lang="en-US" sz="2400" i="1">
                            <a:latin typeface="Cambria Math"/>
                          </a:rPr>
                          <m:t>(</m:t>
                        </m:r>
                        <m:r>
                          <a:rPr lang="en-US" sz="2400" i="1">
                            <a:latin typeface="Cambria Math"/>
                          </a:rPr>
                          <m:t>𝑎</m:t>
                        </m:r>
                        <m:r>
                          <a:rPr lang="en-US" sz="2400" i="1">
                            <a:latin typeface="Cambria Math"/>
                          </a:rPr>
                          <m:t>−</m:t>
                        </m:r>
                        <m:r>
                          <a:rPr lang="en-US" sz="2400" i="1">
                            <a:latin typeface="Cambria Math"/>
                          </a:rPr>
                          <m:t>𝑥</m:t>
                        </m:r>
                        <m:r>
                          <a:rPr lang="en-US" sz="2400" i="1">
                            <a:latin typeface="Cambria Math"/>
                          </a:rPr>
                          <m:t>)</m:t>
                        </m:r>
                      </m:e>
                      <m:sup>
                        <m:r>
                          <a:rPr lang="en-US" sz="2400" i="1">
                            <a:latin typeface="Cambria Math"/>
                          </a:rPr>
                          <m:t>2</m:t>
                        </m:r>
                      </m:sup>
                    </m:sSup>
                    <m:sSup>
                      <m:sSupPr>
                        <m:ctrlPr>
                          <a:rPr lang="en-US" sz="2400" i="1">
                            <a:latin typeface="Cambria Math"/>
                          </a:rPr>
                        </m:ctrlPr>
                      </m:sSupPr>
                      <m:e>
                        <m:r>
                          <a:rPr lang="en-US" sz="2400" i="1">
                            <a:latin typeface="Cambria Math"/>
                          </a:rPr>
                          <m:t>𝑒</m:t>
                        </m:r>
                      </m:e>
                      <m:sup>
                        <m:f>
                          <m:fPr>
                            <m:ctrlPr>
                              <a:rPr lang="en-US" sz="2400" i="1">
                                <a:latin typeface="Cambria Math"/>
                              </a:rPr>
                            </m:ctrlPr>
                          </m:fPr>
                          <m:num>
                            <m:r>
                              <a:rPr lang="en-US" sz="2400" i="1">
                                <a:latin typeface="Cambria Math"/>
                              </a:rPr>
                              <m:t>−2</m:t>
                            </m:r>
                            <m:r>
                              <a:rPr lang="en-US" sz="2400" i="1">
                                <a:latin typeface="Cambria Math"/>
                              </a:rPr>
                              <m:t>𝑖𝐸𝑡</m:t>
                            </m:r>
                          </m:num>
                          <m:den>
                            <m:r>
                              <a:rPr lang="en-US" sz="2400" i="1">
                                <a:latin typeface="Cambria Math"/>
                              </a:rPr>
                              <m:t>ℏ</m:t>
                            </m:r>
                          </m:den>
                        </m:f>
                      </m:sup>
                    </m:sSup>
                  </m:oMath>
                </a14:m>
                <a:r>
                  <a:rPr lang="en-US" sz="2400" dirty="0">
                    <a:latin typeface="Times New Roman" panose="02020603050405020304" pitchFamily="18" charset="0"/>
                    <a:cs typeface="Times New Roman" panose="02020603050405020304" pitchFamily="18" charset="0"/>
                  </a:rPr>
                  <a:t>, where </a:t>
                </a:r>
                <a14:m>
                  <m:oMath xmlns:m="http://schemas.openxmlformats.org/officeDocument/2006/math">
                    <m:r>
                      <a:rPr lang="en-US" sz="2400" i="1">
                        <a:latin typeface="Cambria Math"/>
                      </a:rPr>
                      <m:t>𝐸</m:t>
                    </m:r>
                  </m:oMath>
                </a14:m>
                <a:r>
                  <a:rPr lang="en-US" sz="2400" dirty="0">
                    <a:latin typeface="Times New Roman" panose="02020603050405020304" pitchFamily="18" charset="0"/>
                    <a:cs typeface="Times New Roman" panose="02020603050405020304" pitchFamily="18" charset="0"/>
                  </a:rPr>
                  <a:t> is the expectation value of energy.</a:t>
                </a:r>
              </a:p>
              <a:p>
                <a:pPr marL="457200" lvl="0" indent="-457200">
                  <a:buFont typeface="+mj-lt"/>
                  <a:buAutoNum type="alphaUcPeriod"/>
                </a:pPr>
                <a:r>
                  <a:rPr lang="en-US" sz="2400" dirty="0" smtClean="0"/>
                  <a:t> </a:t>
                </a:r>
                <a14:m>
                  <m:oMath xmlns:m="http://schemas.openxmlformats.org/officeDocument/2006/math">
                    <m:sSup>
                      <m:sSupPr>
                        <m:ctrlPr>
                          <a:rPr lang="en-US" sz="2400" i="1">
                            <a:latin typeface="Cambria Math"/>
                          </a:rPr>
                        </m:ctrlPr>
                      </m:sSupPr>
                      <m:e>
                        <m:d>
                          <m:dPr>
                            <m:begChr m:val="|"/>
                            <m:endChr m:val="|"/>
                            <m:ctrlPr>
                              <a:rPr lang="en-US" sz="2400" i="1">
                                <a:latin typeface="Cambria Math"/>
                              </a:rPr>
                            </m:ctrlPr>
                          </m:dPr>
                          <m:e>
                            <m:r>
                              <m:rPr>
                                <m:sty m:val="p"/>
                              </m:rPr>
                              <a:rPr lang="en-US" sz="2400">
                                <a:latin typeface="Cambria Math"/>
                              </a:rPr>
                              <m:t>Ψ</m:t>
                            </m:r>
                            <m:d>
                              <m:dPr>
                                <m:ctrlPr>
                                  <a:rPr lang="en-US" sz="2400" i="1">
                                    <a:latin typeface="Cambria Math"/>
                                  </a:rPr>
                                </m:ctrlPr>
                              </m:dPr>
                              <m:e>
                                <m:r>
                                  <a:rPr lang="en-US" sz="2400" i="1">
                                    <a:latin typeface="Cambria Math"/>
                                  </a:rPr>
                                  <m:t>𝑥</m:t>
                                </m:r>
                                <m:r>
                                  <a:rPr lang="en-US" sz="2400" i="1">
                                    <a:latin typeface="Cambria Math"/>
                                  </a:rPr>
                                  <m:t>,</m:t>
                                </m:r>
                                <m:r>
                                  <a:rPr lang="en-US" sz="2400" i="1">
                                    <a:latin typeface="Cambria Math"/>
                                  </a:rPr>
                                  <m:t>𝑡</m:t>
                                </m:r>
                              </m:e>
                            </m:d>
                          </m:e>
                        </m:d>
                      </m:e>
                      <m:sup>
                        <m:r>
                          <a:rPr lang="en-US" sz="2400" i="1">
                            <a:latin typeface="Cambria Math"/>
                          </a:rPr>
                          <m:t>2</m:t>
                        </m:r>
                      </m:sup>
                    </m:sSup>
                    <m:r>
                      <a:rPr lang="en-US" sz="2400" i="1">
                        <a:latin typeface="Cambria Math"/>
                      </a:rPr>
                      <m:t>=</m:t>
                    </m:r>
                    <m:sSup>
                      <m:sSupPr>
                        <m:ctrlPr>
                          <a:rPr lang="en-US" sz="2400" i="1">
                            <a:latin typeface="Cambria Math"/>
                          </a:rPr>
                        </m:ctrlPr>
                      </m:sSupPr>
                      <m:e>
                        <m:d>
                          <m:dPr>
                            <m:begChr m:val="|"/>
                            <m:endChr m:val="|"/>
                            <m:ctrlPr>
                              <a:rPr lang="en-US" sz="2400" i="1">
                                <a:latin typeface="Cambria Math"/>
                              </a:rPr>
                            </m:ctrlPr>
                          </m:dPr>
                          <m:e>
                            <m:r>
                              <a:rPr lang="en-US" sz="2400" i="1">
                                <a:latin typeface="Cambria Math"/>
                              </a:rPr>
                              <m:t>𝐴</m:t>
                            </m:r>
                          </m:e>
                        </m:d>
                      </m:e>
                      <m:sup>
                        <m:r>
                          <a:rPr lang="en-US" sz="2400" i="1">
                            <a:latin typeface="Cambria Math"/>
                          </a:rPr>
                          <m:t>2</m:t>
                        </m:r>
                      </m:sup>
                    </m:sSup>
                    <m:sSup>
                      <m:sSupPr>
                        <m:ctrlPr>
                          <a:rPr lang="en-US" sz="2400" i="1">
                            <a:latin typeface="Cambria Math"/>
                          </a:rPr>
                        </m:ctrlPr>
                      </m:sSupPr>
                      <m:e>
                        <m:r>
                          <a:rPr lang="en-US" sz="2400" i="1">
                            <a:latin typeface="Cambria Math"/>
                          </a:rPr>
                          <m:t>𝑥</m:t>
                        </m:r>
                      </m:e>
                      <m:sup>
                        <m:r>
                          <a:rPr lang="en-US" sz="2400" i="1">
                            <a:latin typeface="Cambria Math"/>
                          </a:rPr>
                          <m:t>2</m:t>
                        </m:r>
                      </m:sup>
                    </m:sSup>
                    <m:sSup>
                      <m:sSupPr>
                        <m:ctrlPr>
                          <a:rPr lang="en-US" sz="2400" i="1">
                            <a:latin typeface="Cambria Math"/>
                          </a:rPr>
                        </m:ctrlPr>
                      </m:sSupPr>
                      <m:e>
                        <m:r>
                          <a:rPr lang="en-US" sz="2400" i="1">
                            <a:latin typeface="Cambria Math"/>
                          </a:rPr>
                          <m:t>(</m:t>
                        </m:r>
                        <m:r>
                          <a:rPr lang="en-US" sz="2400" i="1">
                            <a:latin typeface="Cambria Math"/>
                          </a:rPr>
                          <m:t>𝑎</m:t>
                        </m:r>
                        <m:r>
                          <a:rPr lang="en-US" sz="2400" i="1">
                            <a:latin typeface="Cambria Math"/>
                          </a:rPr>
                          <m:t>−</m:t>
                        </m:r>
                        <m:r>
                          <a:rPr lang="en-US" sz="2400" i="1">
                            <a:latin typeface="Cambria Math"/>
                          </a:rPr>
                          <m:t>𝑥</m:t>
                        </m:r>
                        <m:r>
                          <a:rPr lang="en-US" sz="2400" i="1">
                            <a:latin typeface="Cambria Math"/>
                          </a:rPr>
                          <m:t>)</m:t>
                        </m:r>
                      </m:e>
                      <m:sup>
                        <m:r>
                          <a:rPr lang="en-US" sz="2400" i="1">
                            <a:latin typeface="Cambria Math"/>
                          </a:rPr>
                          <m:t>2</m:t>
                        </m:r>
                      </m:sup>
                    </m:sSup>
                    <m:func>
                      <m:funcPr>
                        <m:ctrlPr>
                          <a:rPr lang="en-US" sz="2400" i="1">
                            <a:latin typeface="Cambria Math"/>
                          </a:rPr>
                        </m:ctrlPr>
                      </m:funcPr>
                      <m:fName>
                        <m:sSup>
                          <m:sSupPr>
                            <m:ctrlPr>
                              <a:rPr lang="en-US" sz="2400" i="1">
                                <a:latin typeface="Cambria Math"/>
                              </a:rPr>
                            </m:ctrlPr>
                          </m:sSupPr>
                          <m:e>
                            <m:r>
                              <m:rPr>
                                <m:sty m:val="p"/>
                              </m:rPr>
                              <a:rPr lang="en-US" sz="2400">
                                <a:latin typeface="Cambria Math"/>
                              </a:rPr>
                              <m:t>sin</m:t>
                            </m:r>
                          </m:e>
                          <m:sup>
                            <m:r>
                              <a:rPr lang="en-US" sz="2400" i="1">
                                <a:latin typeface="Cambria Math"/>
                              </a:rPr>
                              <m:t>2</m:t>
                            </m:r>
                          </m:sup>
                        </m:sSup>
                      </m:fName>
                      <m:e>
                        <m:d>
                          <m:dPr>
                            <m:ctrlPr>
                              <a:rPr lang="en-US" sz="2400" i="1">
                                <a:latin typeface="Cambria Math"/>
                              </a:rPr>
                            </m:ctrlPr>
                          </m:dPr>
                          <m:e>
                            <m:f>
                              <m:fPr>
                                <m:ctrlPr>
                                  <a:rPr lang="en-US" sz="2400" i="1">
                                    <a:latin typeface="Cambria Math"/>
                                  </a:rPr>
                                </m:ctrlPr>
                              </m:fPr>
                              <m:num>
                                <m:r>
                                  <a:rPr lang="en-US" sz="2400" i="1">
                                    <a:latin typeface="Cambria Math"/>
                                  </a:rPr>
                                  <m:t>𝐸𝑡</m:t>
                                </m:r>
                              </m:num>
                              <m:den>
                                <m:r>
                                  <a:rPr lang="en-US" sz="2400" i="1">
                                    <a:latin typeface="Cambria Math"/>
                                  </a:rPr>
                                  <m:t>ℏ</m:t>
                                </m:r>
                              </m:den>
                            </m:f>
                          </m:e>
                        </m:d>
                      </m:e>
                    </m:func>
                  </m:oMath>
                </a14:m>
                <a:r>
                  <a:rPr lang="en-US" sz="2400" dirty="0">
                    <a:latin typeface="Times New Roman" panose="02020603050405020304" pitchFamily="18" charset="0"/>
                    <a:cs typeface="Times New Roman" panose="02020603050405020304" pitchFamily="18" charset="0"/>
                  </a:rPr>
                  <a:t>, where </a:t>
                </a:r>
                <a14:m>
                  <m:oMath xmlns:m="http://schemas.openxmlformats.org/officeDocument/2006/math">
                    <m:r>
                      <a:rPr lang="en-US" sz="2400" i="1">
                        <a:latin typeface="Cambria Math"/>
                      </a:rPr>
                      <m:t>𝐸</m:t>
                    </m:r>
                  </m:oMath>
                </a14:m>
                <a:r>
                  <a:rPr lang="en-US" sz="2400" dirty="0">
                    <a:latin typeface="Times New Roman" panose="02020603050405020304" pitchFamily="18" charset="0"/>
                    <a:cs typeface="Times New Roman" panose="02020603050405020304" pitchFamily="18" charset="0"/>
                  </a:rPr>
                  <a:t> is the expectation value of energy.</a:t>
                </a:r>
              </a:p>
              <a:p>
                <a:pPr marL="457200" lvl="0" indent="-457200">
                  <a:buFont typeface="+mj-lt"/>
                  <a:buAutoNum type="alphaUcPeriod"/>
                </a:pPr>
                <a:r>
                  <a:rPr lang="en-US" sz="2400" dirty="0" smtClean="0"/>
                  <a:t> </a:t>
                </a:r>
                <a14:m>
                  <m:oMath xmlns:m="http://schemas.openxmlformats.org/officeDocument/2006/math">
                    <m:sSup>
                      <m:sSupPr>
                        <m:ctrlPr>
                          <a:rPr lang="en-US" sz="2400" i="1">
                            <a:latin typeface="Cambria Math"/>
                          </a:rPr>
                        </m:ctrlPr>
                      </m:sSupPr>
                      <m:e>
                        <m:d>
                          <m:dPr>
                            <m:begChr m:val="|"/>
                            <m:endChr m:val="|"/>
                            <m:ctrlPr>
                              <a:rPr lang="en-US" sz="2400" i="1">
                                <a:latin typeface="Cambria Math"/>
                              </a:rPr>
                            </m:ctrlPr>
                          </m:dPr>
                          <m:e>
                            <m:r>
                              <m:rPr>
                                <m:sty m:val="p"/>
                              </m:rPr>
                              <a:rPr lang="en-US" sz="2400">
                                <a:latin typeface="Cambria Math"/>
                              </a:rPr>
                              <m:t>Ψ</m:t>
                            </m:r>
                            <m:d>
                              <m:dPr>
                                <m:ctrlPr>
                                  <a:rPr lang="en-US" sz="2400" i="1">
                                    <a:latin typeface="Cambria Math"/>
                                  </a:rPr>
                                </m:ctrlPr>
                              </m:dPr>
                              <m:e>
                                <m:r>
                                  <a:rPr lang="en-US" sz="2400" i="1">
                                    <a:latin typeface="Cambria Math"/>
                                  </a:rPr>
                                  <m:t>𝑥</m:t>
                                </m:r>
                                <m:r>
                                  <a:rPr lang="en-US" sz="2400" i="1">
                                    <a:latin typeface="Cambria Math"/>
                                  </a:rPr>
                                  <m:t>,</m:t>
                                </m:r>
                                <m:r>
                                  <a:rPr lang="en-US" sz="2400" i="1">
                                    <a:latin typeface="Cambria Math"/>
                                  </a:rPr>
                                  <m:t>𝑡</m:t>
                                </m:r>
                              </m:e>
                            </m:d>
                          </m:e>
                        </m:d>
                      </m:e>
                      <m:sup>
                        <m:r>
                          <a:rPr lang="en-US" sz="2400" i="1">
                            <a:latin typeface="Cambria Math"/>
                          </a:rPr>
                          <m:t>2</m:t>
                        </m:r>
                      </m:sup>
                    </m:sSup>
                    <m:r>
                      <a:rPr lang="en-US" sz="2400" i="1">
                        <a:latin typeface="Cambria Math"/>
                      </a:rPr>
                      <m:t>=</m:t>
                    </m:r>
                    <m:sSup>
                      <m:sSupPr>
                        <m:ctrlPr>
                          <a:rPr lang="en-US" sz="2400" i="1">
                            <a:latin typeface="Cambria Math"/>
                          </a:rPr>
                        </m:ctrlPr>
                      </m:sSupPr>
                      <m:e>
                        <m:d>
                          <m:dPr>
                            <m:begChr m:val="|"/>
                            <m:endChr m:val="|"/>
                            <m:ctrlPr>
                              <a:rPr lang="en-US" sz="2400" i="1">
                                <a:latin typeface="Cambria Math"/>
                              </a:rPr>
                            </m:ctrlPr>
                          </m:dPr>
                          <m:e>
                            <m:r>
                              <a:rPr lang="en-US" sz="2400" i="1">
                                <a:latin typeface="Cambria Math"/>
                              </a:rPr>
                              <m:t>𝐴</m:t>
                            </m:r>
                          </m:e>
                        </m:d>
                      </m:e>
                      <m:sup>
                        <m:r>
                          <a:rPr lang="en-US" sz="2400" i="1">
                            <a:latin typeface="Cambria Math"/>
                          </a:rPr>
                          <m:t>2</m:t>
                        </m:r>
                      </m:sup>
                    </m:sSup>
                    <m:sSup>
                      <m:sSupPr>
                        <m:ctrlPr>
                          <a:rPr lang="en-US" sz="2400" i="1">
                            <a:latin typeface="Cambria Math"/>
                          </a:rPr>
                        </m:ctrlPr>
                      </m:sSupPr>
                      <m:e>
                        <m:r>
                          <a:rPr lang="en-US" sz="2400" i="1">
                            <a:latin typeface="Cambria Math"/>
                          </a:rPr>
                          <m:t>𝑥</m:t>
                        </m:r>
                      </m:e>
                      <m:sup>
                        <m:r>
                          <a:rPr lang="en-US" sz="2400" i="1">
                            <a:latin typeface="Cambria Math"/>
                          </a:rPr>
                          <m:t>2</m:t>
                        </m:r>
                      </m:sup>
                    </m:sSup>
                    <m:sSup>
                      <m:sSupPr>
                        <m:ctrlPr>
                          <a:rPr lang="en-US" sz="2400" i="1">
                            <a:latin typeface="Cambria Math"/>
                          </a:rPr>
                        </m:ctrlPr>
                      </m:sSupPr>
                      <m:e>
                        <m:r>
                          <a:rPr lang="en-US" sz="2400" i="1">
                            <a:latin typeface="Cambria Math"/>
                          </a:rPr>
                          <m:t>(</m:t>
                        </m:r>
                        <m:r>
                          <a:rPr lang="en-US" sz="2400" i="1">
                            <a:latin typeface="Cambria Math"/>
                          </a:rPr>
                          <m:t>𝑎</m:t>
                        </m:r>
                        <m:r>
                          <a:rPr lang="en-US" sz="2400" i="1">
                            <a:latin typeface="Cambria Math"/>
                          </a:rPr>
                          <m:t>−</m:t>
                        </m:r>
                        <m:r>
                          <a:rPr lang="en-US" sz="2400" i="1">
                            <a:latin typeface="Cambria Math"/>
                          </a:rPr>
                          <m:t>𝑥</m:t>
                        </m:r>
                        <m:r>
                          <a:rPr lang="en-US" sz="2400" i="1">
                            <a:latin typeface="Cambria Math"/>
                          </a:rPr>
                          <m:t>)</m:t>
                        </m:r>
                      </m:e>
                      <m:sup>
                        <m:r>
                          <a:rPr lang="en-US" sz="2400" i="1">
                            <a:latin typeface="Cambria Math"/>
                          </a:rPr>
                          <m:t>2</m:t>
                        </m:r>
                      </m:sup>
                    </m:sSup>
                  </m:oMath>
                </a14:m>
                <a:r>
                  <a:rPr lang="en-US" sz="2400" dirty="0">
                    <a:latin typeface="Times New Roman" panose="02020603050405020304" pitchFamily="18" charset="0"/>
                    <a:cs typeface="Times New Roman" panose="02020603050405020304" pitchFamily="18" charset="0"/>
                  </a:rPr>
                  <a:t>, which is time-independent.</a:t>
                </a:r>
              </a:p>
              <a:p>
                <a:pPr marL="457200" lvl="0" indent="-457200">
                  <a:buFont typeface="+mj-lt"/>
                  <a:buAutoNum type="alphaUcPeriod"/>
                </a:pPr>
                <a:r>
                  <a:rPr lang="en-US" sz="2400" dirty="0" smtClean="0">
                    <a:solidFill>
                      <a:srgbClr val="FF0000"/>
                    </a:solidFill>
                    <a:latin typeface="Times New Roman" panose="02020603050405020304" pitchFamily="18" charset="0"/>
                    <a:cs typeface="Times New Roman" panose="02020603050405020304" pitchFamily="18" charset="0"/>
                  </a:rPr>
                  <a:t> None </a:t>
                </a:r>
                <a:r>
                  <a:rPr lang="en-US" sz="2400" dirty="0">
                    <a:solidFill>
                      <a:srgbClr val="FF0000"/>
                    </a:solidFill>
                    <a:latin typeface="Times New Roman" panose="02020603050405020304" pitchFamily="18" charset="0"/>
                    <a:cs typeface="Times New Roman" panose="02020603050405020304" pitchFamily="18" charset="0"/>
                  </a:rPr>
                  <a:t>of the above.</a:t>
                </a:r>
              </a:p>
              <a:p>
                <a:endParaRPr lang="en-US" dirty="0"/>
              </a:p>
              <a:p>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0" y="102625"/>
                <a:ext cx="9144000" cy="6755375"/>
              </a:xfrm>
              <a:prstGeom prst="rect">
                <a:avLst/>
              </a:prstGeom>
              <a:blipFill rotWithShape="1">
                <a:blip r:embed="rId2"/>
                <a:stretch>
                  <a:fillRect l="-1000" t="-722" r="-133"/>
                </a:stretch>
              </a:blipFill>
            </p:spPr>
            <p:txBody>
              <a:bodyPr/>
              <a:lstStyle/>
              <a:p>
                <a:r>
                  <a:rPr lang="en-US">
                    <a:noFill/>
                  </a:rPr>
                  <a:t> </a:t>
                </a:r>
              </a:p>
            </p:txBody>
          </p:sp>
        </mc:Fallback>
      </mc:AlternateContent>
    </p:spTree>
    <p:extLst>
      <p:ext uri="{BB962C8B-B14F-4D97-AF65-F5344CB8AC3E}">
        <p14:creationId xmlns:p14="http://schemas.microsoft.com/office/powerpoint/2010/main" val="2093957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0" y="152400"/>
                <a:ext cx="9144000" cy="6562566"/>
              </a:xfrm>
              <a:prstGeom prst="rect">
                <a:avLst/>
              </a:prstGeom>
              <a:noFill/>
            </p:spPr>
            <p:txBody>
              <a:bodyPr wrap="square" rtlCol="0">
                <a:spAutoFit/>
              </a:bodyPr>
              <a:lstStyle/>
              <a:p>
                <a:pPr algn="ctr"/>
                <a:r>
                  <a:rPr lang="en-US" sz="2400" i="1" dirty="0" smtClean="0">
                    <a:latin typeface="Times New Roman" panose="02020603050405020304" pitchFamily="18" charset="0"/>
                    <a:cs typeface="Times New Roman" panose="02020603050405020304" pitchFamily="18" charset="0"/>
                  </a:rPr>
                  <a:t>Concept Test 15.6</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At time </a:t>
                </a:r>
                <a14:m>
                  <m:oMath xmlns:m="http://schemas.openxmlformats.org/officeDocument/2006/math">
                    <m:r>
                      <a:rPr lang="en-US" sz="2400" i="1" dirty="0" smtClean="0">
                        <a:latin typeface="Cambria Math"/>
                        <a:cs typeface="Times New Roman" panose="02020603050405020304" pitchFamily="18" charset="0"/>
                      </a:rPr>
                      <m:t>𝑡</m:t>
                    </m:r>
                    <m:r>
                      <a:rPr lang="en-US" sz="2400" i="1" dirty="0" smtClean="0">
                        <a:latin typeface="Cambria Math"/>
                        <a:cs typeface="Times New Roman" panose="02020603050405020304" pitchFamily="18" charset="0"/>
                      </a:rPr>
                      <m:t>=0</m:t>
                    </m:r>
                  </m:oMath>
                </a14:m>
                <a:r>
                  <a:rPr lang="en-US" sz="2400" dirty="0" smtClean="0">
                    <a:latin typeface="Times New Roman" panose="02020603050405020304" pitchFamily="18" charset="0"/>
                    <a:cs typeface="Times New Roman" panose="02020603050405020304" pitchFamily="18" charset="0"/>
                  </a:rPr>
                  <a:t>, the initial state of a particle in an infinite square well is </a:t>
                </a:r>
                <a14:m>
                  <m:oMath xmlns:m="http://schemas.openxmlformats.org/officeDocument/2006/math">
                    <m:r>
                      <m:rPr>
                        <m:sty m:val="p"/>
                      </m:rPr>
                      <a:rPr lang="el-GR" sz="2400" i="1" smtClean="0">
                        <a:latin typeface="Cambria Math"/>
                        <a:ea typeface="Cambria Math"/>
                      </a:rPr>
                      <m:t>Ψ</m:t>
                    </m:r>
                    <m:d>
                      <m:dPr>
                        <m:ctrlPr>
                          <a:rPr lang="en-US" sz="2400" b="0" i="1" smtClean="0">
                            <a:latin typeface="Cambria Math"/>
                            <a:ea typeface="Cambria Math"/>
                          </a:rPr>
                        </m:ctrlPr>
                      </m:dPr>
                      <m:e>
                        <m:r>
                          <a:rPr lang="en-US" sz="2400" b="0" i="1" smtClean="0">
                            <a:latin typeface="Cambria Math"/>
                            <a:ea typeface="Cambria Math"/>
                          </a:rPr>
                          <m:t>𝑥</m:t>
                        </m:r>
                        <m:r>
                          <a:rPr lang="en-US" sz="2400" b="0" i="1" smtClean="0">
                            <a:latin typeface="Cambria Math"/>
                            <a:ea typeface="Cambria Math"/>
                          </a:rPr>
                          <m:t>, 0</m:t>
                        </m:r>
                      </m:e>
                    </m:d>
                    <m:r>
                      <a:rPr lang="en-US" sz="2400" b="0" i="1" smtClean="0">
                        <a:latin typeface="Cambria Math"/>
                        <a:ea typeface="Cambria Math"/>
                      </a:rPr>
                      <m:t>=</m:t>
                    </m:r>
                    <m:f>
                      <m:fPr>
                        <m:ctrlPr>
                          <a:rPr lang="en-US" sz="2400" b="0" i="1" smtClean="0">
                            <a:latin typeface="Cambria Math"/>
                            <a:ea typeface="Cambria Math"/>
                          </a:rPr>
                        </m:ctrlPr>
                      </m:fPr>
                      <m:num>
                        <m:r>
                          <a:rPr lang="en-US" sz="2400" b="0" i="1" smtClean="0">
                            <a:latin typeface="Cambria Math"/>
                            <a:ea typeface="Cambria Math"/>
                          </a:rPr>
                          <m:t>1</m:t>
                        </m:r>
                      </m:num>
                      <m:den>
                        <m:rad>
                          <m:radPr>
                            <m:degHide m:val="on"/>
                            <m:ctrlPr>
                              <a:rPr lang="en-US" sz="2400" b="0" i="1" smtClean="0">
                                <a:latin typeface="Cambria Math"/>
                                <a:ea typeface="Cambria Math"/>
                              </a:rPr>
                            </m:ctrlPr>
                          </m:radPr>
                          <m:deg/>
                          <m:e>
                            <m:r>
                              <a:rPr lang="en-US" sz="2400" b="0" i="1" smtClean="0">
                                <a:latin typeface="Cambria Math"/>
                                <a:ea typeface="Cambria Math"/>
                              </a:rPr>
                              <m:t>2</m:t>
                            </m:r>
                          </m:e>
                        </m:rad>
                      </m:den>
                    </m:f>
                    <m:r>
                      <a:rPr lang="en-US" sz="2400" b="0" i="1" smtClean="0">
                        <a:latin typeface="Cambria Math"/>
                        <a:ea typeface="Cambria Math"/>
                      </a:rPr>
                      <m:t>(</m:t>
                    </m:r>
                    <m:sSub>
                      <m:sSubPr>
                        <m:ctrlPr>
                          <a:rPr lang="en-US" sz="2400" b="0" i="1" smtClean="0">
                            <a:latin typeface="Cambria Math"/>
                            <a:ea typeface="Cambria Math"/>
                          </a:rPr>
                        </m:ctrlPr>
                      </m:sSubPr>
                      <m:e>
                        <m:r>
                          <m:rPr>
                            <m:sty m:val="p"/>
                          </m:rPr>
                          <a:rPr lang="el-GR" sz="2400" i="1">
                            <a:latin typeface="Cambria Math"/>
                            <a:ea typeface="Cambria Math"/>
                          </a:rPr>
                          <m:t>Ψ</m:t>
                        </m:r>
                      </m:e>
                      <m:sub>
                        <m:r>
                          <a:rPr lang="en-US" sz="2400" b="0" i="1" smtClean="0">
                            <a:latin typeface="Cambria Math"/>
                            <a:ea typeface="Cambria Math"/>
                          </a:rPr>
                          <m:t>1</m:t>
                        </m:r>
                      </m:sub>
                    </m:sSub>
                    <m:d>
                      <m:dPr>
                        <m:ctrlPr>
                          <a:rPr lang="en-US" sz="2400" b="0" i="1" smtClean="0">
                            <a:latin typeface="Cambria Math"/>
                            <a:ea typeface="Cambria Math"/>
                          </a:rPr>
                        </m:ctrlPr>
                      </m:dPr>
                      <m:e>
                        <m:r>
                          <a:rPr lang="en-US" sz="2400" b="0" i="1" smtClean="0">
                            <a:latin typeface="Cambria Math"/>
                            <a:ea typeface="Cambria Math"/>
                          </a:rPr>
                          <m:t>𝑥</m:t>
                        </m:r>
                      </m:e>
                    </m:d>
                    <m:r>
                      <a:rPr lang="en-US" sz="2400" b="0" i="0" smtClean="0">
                        <a:latin typeface="Cambria Math"/>
                        <a:ea typeface="Cambria Math"/>
                      </a:rPr>
                      <m:t>+</m:t>
                    </m:r>
                    <m:sSub>
                      <m:sSubPr>
                        <m:ctrlPr>
                          <a:rPr lang="en-US" sz="2400" i="1">
                            <a:latin typeface="Cambria Math"/>
                            <a:ea typeface="Cambria Math"/>
                          </a:rPr>
                        </m:ctrlPr>
                      </m:sSubPr>
                      <m:e>
                        <m:r>
                          <m:rPr>
                            <m:sty m:val="p"/>
                          </m:rPr>
                          <a:rPr lang="el-GR" sz="2400" i="1">
                            <a:latin typeface="Cambria Math"/>
                            <a:ea typeface="Cambria Math"/>
                          </a:rPr>
                          <m:t>Ψ</m:t>
                        </m:r>
                      </m:e>
                      <m:sub>
                        <m:r>
                          <a:rPr lang="en-US" sz="2400" b="0" i="1" smtClean="0">
                            <a:latin typeface="Cambria Math"/>
                            <a:ea typeface="Cambria Math"/>
                          </a:rPr>
                          <m:t>2</m:t>
                        </m:r>
                      </m:sub>
                    </m:sSub>
                    <m:d>
                      <m:dPr>
                        <m:ctrlPr>
                          <a:rPr lang="en-US" sz="2400" i="1">
                            <a:latin typeface="Cambria Math"/>
                            <a:ea typeface="Cambria Math"/>
                          </a:rPr>
                        </m:ctrlPr>
                      </m:dPr>
                      <m:e>
                        <m:r>
                          <a:rPr lang="en-US" sz="2400" i="1">
                            <a:latin typeface="Cambria Math"/>
                            <a:ea typeface="Cambria Math"/>
                          </a:rPr>
                          <m:t>𝑥</m:t>
                        </m:r>
                      </m:e>
                    </m:d>
                  </m:oMath>
                </a14:m>
                <a:r>
                  <a:rPr lang="en-US" sz="2400" dirty="0" smtClean="0">
                    <a:latin typeface="Times New Roman" panose="02020603050405020304" pitchFamily="18" charset="0"/>
                    <a:cs typeface="Times New Roman" panose="02020603050405020304" pitchFamily="18" charset="0"/>
                  </a:rPr>
                  <a:t>), where </a:t>
                </a:r>
                <a14:m>
                  <m:oMath xmlns:m="http://schemas.openxmlformats.org/officeDocument/2006/math">
                    <m:sSub>
                      <m:sSubPr>
                        <m:ctrlPr>
                          <a:rPr lang="en-US" sz="2400" i="1">
                            <a:latin typeface="Cambria Math"/>
                            <a:ea typeface="Cambria Math"/>
                          </a:rPr>
                        </m:ctrlPr>
                      </m:sSubPr>
                      <m:e>
                        <m:r>
                          <m:rPr>
                            <m:sty m:val="p"/>
                          </m:rPr>
                          <a:rPr lang="el-GR" sz="2400" i="1">
                            <a:latin typeface="Cambria Math"/>
                            <a:ea typeface="Cambria Math"/>
                          </a:rPr>
                          <m:t>Ψ</m:t>
                        </m:r>
                      </m:e>
                      <m:sub>
                        <m:r>
                          <a:rPr lang="en-US" sz="2400" i="1">
                            <a:latin typeface="Cambria Math"/>
                            <a:ea typeface="Cambria Math"/>
                          </a:rPr>
                          <m:t>1</m:t>
                        </m:r>
                      </m:sub>
                    </m:sSub>
                    <m:d>
                      <m:dPr>
                        <m:ctrlPr>
                          <a:rPr lang="en-US" sz="2400" i="1">
                            <a:latin typeface="Cambria Math"/>
                            <a:ea typeface="Cambria Math"/>
                          </a:rPr>
                        </m:ctrlPr>
                      </m:dPr>
                      <m:e>
                        <m:r>
                          <a:rPr lang="en-US" sz="2400" i="1">
                            <a:latin typeface="Cambria Math"/>
                            <a:ea typeface="Cambria Math"/>
                          </a:rPr>
                          <m:t>𝑥</m:t>
                        </m:r>
                      </m:e>
                    </m:d>
                  </m:oMath>
                </a14:m>
                <a:r>
                  <a:rPr lang="en-US" sz="24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2400" i="1">
                            <a:latin typeface="Cambria Math"/>
                            <a:ea typeface="Cambria Math"/>
                          </a:rPr>
                        </m:ctrlPr>
                      </m:sSubPr>
                      <m:e>
                        <m:r>
                          <m:rPr>
                            <m:sty m:val="p"/>
                          </m:rPr>
                          <a:rPr lang="el-GR" sz="2400" i="1">
                            <a:latin typeface="Cambria Math"/>
                            <a:ea typeface="Cambria Math"/>
                          </a:rPr>
                          <m:t>Ψ</m:t>
                        </m:r>
                      </m:e>
                      <m:sub>
                        <m:r>
                          <a:rPr lang="en-US" sz="2400" i="1">
                            <a:latin typeface="Cambria Math"/>
                            <a:ea typeface="Cambria Math"/>
                          </a:rPr>
                          <m:t>2</m:t>
                        </m:r>
                      </m:sub>
                    </m:sSub>
                    <m:r>
                      <a:rPr lang="en-US" sz="2400" i="1">
                        <a:latin typeface="Cambria Math"/>
                        <a:ea typeface="Cambria Math"/>
                      </a:rPr>
                      <m:t>(</m:t>
                    </m:r>
                    <m:r>
                      <a:rPr lang="en-US" sz="2400" i="1">
                        <a:latin typeface="Cambria Math"/>
                        <a:ea typeface="Cambria Math"/>
                      </a:rPr>
                      <m:t>𝑥</m:t>
                    </m:r>
                    <m:r>
                      <a:rPr lang="en-US" sz="2400" i="1">
                        <a:latin typeface="Cambria Math"/>
                        <a:ea typeface="Cambria Math"/>
                      </a:rPr>
                      <m:t>)</m:t>
                    </m:r>
                  </m:oMath>
                </a14:m>
                <a:r>
                  <a:rPr lang="en-US" sz="2400" dirty="0">
                    <a:latin typeface="Times New Roman" panose="02020603050405020304" pitchFamily="18" charset="0"/>
                    <a:cs typeface="Times New Roman" panose="02020603050405020304" pitchFamily="18" charset="0"/>
                  </a:rPr>
                  <a:t> are the ground state and first excited state </a:t>
                </a:r>
                <a:r>
                  <a:rPr lang="en-US" sz="2400" dirty="0" err="1" smtClean="0">
                    <a:latin typeface="Times New Roman" panose="02020603050405020304" pitchFamily="18" charset="0"/>
                    <a:cs typeface="Times New Roman" panose="02020603050405020304" pitchFamily="18" charset="0"/>
                  </a:rPr>
                  <a:t>wavefunctions</a:t>
                </a:r>
                <a:r>
                  <a:rPr lang="en-US" sz="2400" dirty="0" smtClean="0">
                    <a:latin typeface="Times New Roman" panose="02020603050405020304" pitchFamily="18" charset="0"/>
                    <a:cs typeface="Times New Roman" panose="02020603050405020304" pitchFamily="18" charset="0"/>
                  </a:rPr>
                  <a:t>. If we measure the energy of the particle after time </a:t>
                </a:r>
                <a14:m>
                  <m:oMath xmlns:m="http://schemas.openxmlformats.org/officeDocument/2006/math">
                    <m:r>
                      <a:rPr lang="en-US" sz="2400" i="1" dirty="0" smtClean="0">
                        <a:latin typeface="Cambria Math"/>
                        <a:cs typeface="Times New Roman" panose="02020603050405020304" pitchFamily="18" charset="0"/>
                      </a:rPr>
                      <m:t>𝑡</m:t>
                    </m:r>
                  </m:oMath>
                </a14:m>
                <a:r>
                  <a:rPr lang="en-US" sz="2400" dirty="0" smtClean="0">
                    <a:latin typeface="Times New Roman" panose="02020603050405020304" pitchFamily="18" charset="0"/>
                    <a:cs typeface="Times New Roman" panose="02020603050405020304" pitchFamily="18" charset="0"/>
                  </a:rPr>
                  <a:t>, what results can we obtain?</a:t>
                </a:r>
              </a:p>
              <a:p>
                <a:pPr marL="342900" indent="-342900">
                  <a:lnSpc>
                    <a:spcPct val="150000"/>
                  </a:lnSpc>
                  <a:buFont typeface="+mj-lt"/>
                  <a:buAutoNum type="alphaUcPeriod"/>
                </a:pPr>
                <a:r>
                  <a:rPr lang="en-US" sz="24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smtClean="0">
                            <a:latin typeface="Cambria Math"/>
                          </a:rPr>
                        </m:ctrlPr>
                      </m:fPr>
                      <m:num>
                        <m:sSub>
                          <m:sSubPr>
                            <m:ctrlPr>
                              <a:rPr lang="en-US" sz="2400" i="1" smtClean="0">
                                <a:latin typeface="Cambria Math"/>
                              </a:rPr>
                            </m:ctrlPr>
                          </m:sSubPr>
                          <m:e>
                            <m:r>
                              <a:rPr lang="en-US" sz="2400" b="0" i="1" smtClean="0">
                                <a:latin typeface="Cambria Math"/>
                              </a:rPr>
                              <m:t>𝐸</m:t>
                            </m:r>
                          </m:e>
                          <m:sub>
                            <m:r>
                              <a:rPr lang="en-US" sz="2400" b="0" i="1" smtClean="0">
                                <a:latin typeface="Cambria Math"/>
                              </a:rPr>
                              <m:t>1</m:t>
                            </m:r>
                          </m:sub>
                        </m:sSub>
                        <m:r>
                          <a:rPr lang="en-US" sz="2400" b="0" i="1" smtClean="0">
                            <a:latin typeface="Cambria Math"/>
                          </a:rPr>
                          <m:t>+</m:t>
                        </m:r>
                        <m:sSub>
                          <m:sSubPr>
                            <m:ctrlPr>
                              <a:rPr lang="en-US" sz="2400" b="0" i="1" smtClean="0">
                                <a:latin typeface="Cambria Math"/>
                              </a:rPr>
                            </m:ctrlPr>
                          </m:sSubPr>
                          <m:e>
                            <m:r>
                              <a:rPr lang="en-US" sz="2400" b="0" i="1" smtClean="0">
                                <a:latin typeface="Cambria Math"/>
                              </a:rPr>
                              <m:t>𝐸</m:t>
                            </m:r>
                          </m:e>
                          <m:sub>
                            <m:r>
                              <a:rPr lang="en-US" sz="2400" b="0" i="1" smtClean="0">
                                <a:latin typeface="Cambria Math"/>
                              </a:rPr>
                              <m:t>2</m:t>
                            </m:r>
                          </m:sub>
                        </m:sSub>
                      </m:num>
                      <m:den>
                        <m:r>
                          <a:rPr lang="en-US" sz="2400" b="0" i="1" smtClean="0">
                            <a:latin typeface="Cambria Math"/>
                          </a:rPr>
                          <m:t>2</m:t>
                        </m:r>
                      </m:den>
                    </m:f>
                  </m:oMath>
                </a14:m>
                <a:endParaRPr lang="en-US" sz="2400" dirty="0" smtClean="0">
                  <a:latin typeface="Times New Roman" panose="02020603050405020304" pitchFamily="18" charset="0"/>
                  <a:cs typeface="Times New Roman" panose="02020603050405020304" pitchFamily="18" charset="0"/>
                </a:endParaRPr>
              </a:p>
              <a:p>
                <a:pPr marL="342900" indent="-342900">
                  <a:lnSpc>
                    <a:spcPct val="150000"/>
                  </a:lnSpc>
                  <a:buFont typeface="+mj-lt"/>
                  <a:buAutoNum type="alphaUcPeriod"/>
                </a:pPr>
                <a:r>
                  <a:rPr lang="en-US" sz="2400" dirty="0" smtClean="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smtClean="0">
                            <a:solidFill>
                              <a:srgbClr val="FF0000"/>
                            </a:solidFill>
                            <a:latin typeface="Cambria Math"/>
                          </a:rPr>
                        </m:ctrlPr>
                      </m:sSubPr>
                      <m:e>
                        <m:r>
                          <a:rPr lang="en-US" sz="2400" b="0" i="1" smtClean="0">
                            <a:solidFill>
                              <a:srgbClr val="FF0000"/>
                            </a:solidFill>
                            <a:latin typeface="Cambria Math"/>
                          </a:rPr>
                          <m:t>𝐸</m:t>
                        </m:r>
                      </m:e>
                      <m:sub>
                        <m:r>
                          <a:rPr lang="en-US" sz="2400" b="0" i="1" smtClean="0">
                            <a:solidFill>
                              <a:srgbClr val="FF0000"/>
                            </a:solidFill>
                            <a:latin typeface="Cambria Math"/>
                          </a:rPr>
                          <m:t>1</m:t>
                        </m:r>
                      </m:sub>
                    </m:sSub>
                    <m:r>
                      <a:rPr lang="en-US" sz="2400" b="0" i="1" smtClean="0">
                        <a:solidFill>
                          <a:srgbClr val="FF0000"/>
                        </a:solidFill>
                        <a:latin typeface="Cambria Math"/>
                      </a:rPr>
                      <m:t> </m:t>
                    </m:r>
                  </m:oMath>
                </a14:m>
                <a:r>
                  <a:rPr lang="en-US" sz="2400" dirty="0" smtClean="0">
                    <a:solidFill>
                      <a:srgbClr val="FF0000"/>
                    </a:solidFill>
                    <a:latin typeface="Times New Roman" panose="02020603050405020304" pitchFamily="18" charset="0"/>
                    <a:cs typeface="Times New Roman" panose="02020603050405020304" pitchFamily="18" charset="0"/>
                  </a:rPr>
                  <a:t>or </a:t>
                </a:r>
                <a14:m>
                  <m:oMath xmlns:m="http://schemas.openxmlformats.org/officeDocument/2006/math">
                    <m:sSub>
                      <m:sSubPr>
                        <m:ctrlPr>
                          <a:rPr lang="en-US" sz="2400" i="1">
                            <a:solidFill>
                              <a:srgbClr val="FF0000"/>
                            </a:solidFill>
                            <a:latin typeface="Cambria Math"/>
                          </a:rPr>
                        </m:ctrlPr>
                      </m:sSubPr>
                      <m:e>
                        <m:r>
                          <a:rPr lang="en-US" sz="2400" i="1">
                            <a:solidFill>
                              <a:srgbClr val="FF0000"/>
                            </a:solidFill>
                            <a:latin typeface="Cambria Math"/>
                          </a:rPr>
                          <m:t>𝐸</m:t>
                        </m:r>
                      </m:e>
                      <m:sub>
                        <m:r>
                          <a:rPr lang="en-US" sz="2400" b="0" i="1" smtClean="0">
                            <a:solidFill>
                              <a:srgbClr val="FF0000"/>
                            </a:solidFill>
                            <a:latin typeface="Cambria Math"/>
                          </a:rPr>
                          <m:t>2</m:t>
                        </m:r>
                      </m:sub>
                    </m:sSub>
                  </m:oMath>
                </a14:m>
                <a:endParaRPr lang="en-US" sz="2400" dirty="0" smtClean="0">
                  <a:latin typeface="Times New Roman" panose="02020603050405020304" pitchFamily="18" charset="0"/>
                  <a:cs typeface="Times New Roman" panose="02020603050405020304" pitchFamily="18" charset="0"/>
                </a:endParaRPr>
              </a:p>
              <a:p>
                <a:pPr marL="342900" indent="-342900">
                  <a:lnSpc>
                    <a:spcPct val="150000"/>
                  </a:lnSpc>
                  <a:buFont typeface="+mj-lt"/>
                  <a:buAutoNum type="alphaUcPeriod"/>
                </a:pPr>
                <a:r>
                  <a:rPr lang="en-US" sz="24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smtClean="0">
                            <a:latin typeface="Cambria Math"/>
                          </a:rPr>
                        </m:ctrlPr>
                      </m:fPr>
                      <m:num>
                        <m:sSub>
                          <m:sSubPr>
                            <m:ctrlPr>
                              <a:rPr lang="en-US" sz="2400" i="1">
                                <a:latin typeface="Cambria Math"/>
                              </a:rPr>
                            </m:ctrlPr>
                          </m:sSubPr>
                          <m:e>
                            <m:r>
                              <a:rPr lang="en-US" sz="2400" i="1">
                                <a:latin typeface="Cambria Math"/>
                              </a:rPr>
                              <m:t>𝐸</m:t>
                            </m:r>
                          </m:e>
                          <m:sub>
                            <m:r>
                              <a:rPr lang="en-US" sz="2400" i="1">
                                <a:latin typeface="Cambria Math"/>
                              </a:rPr>
                              <m:t>1</m:t>
                            </m:r>
                          </m:sub>
                        </m:sSub>
                        <m:sSup>
                          <m:sSupPr>
                            <m:ctrlPr>
                              <a:rPr lang="en-US" sz="2400" i="1">
                                <a:latin typeface="Cambria Math"/>
                              </a:rPr>
                            </m:ctrlPr>
                          </m:sSupPr>
                          <m:e>
                            <m:r>
                              <a:rPr lang="en-US" sz="2400" i="1">
                                <a:latin typeface="Cambria Math"/>
                              </a:rPr>
                              <m:t>𝑒</m:t>
                            </m:r>
                          </m:e>
                          <m:sup>
                            <m:f>
                              <m:fPr>
                                <m:ctrlPr>
                                  <a:rPr lang="en-US" sz="2400" i="1">
                                    <a:latin typeface="Cambria Math"/>
                                  </a:rPr>
                                </m:ctrlPr>
                              </m:fPr>
                              <m:num>
                                <m:r>
                                  <a:rPr lang="en-US" sz="2400" i="1">
                                    <a:latin typeface="Cambria Math"/>
                                  </a:rPr>
                                  <m:t>−</m:t>
                                </m:r>
                                <m:r>
                                  <a:rPr lang="en-US" sz="2400" i="1">
                                    <a:latin typeface="Cambria Math"/>
                                  </a:rPr>
                                  <m:t>𝑖</m:t>
                                </m:r>
                                <m:sSub>
                                  <m:sSubPr>
                                    <m:ctrlPr>
                                      <a:rPr lang="en-US" sz="2400" i="1">
                                        <a:latin typeface="Cambria Math"/>
                                      </a:rPr>
                                    </m:ctrlPr>
                                  </m:sSubPr>
                                  <m:e>
                                    <m:r>
                                      <a:rPr lang="en-US" sz="2400" i="1">
                                        <a:latin typeface="Cambria Math"/>
                                      </a:rPr>
                                      <m:t>𝐸</m:t>
                                    </m:r>
                                  </m:e>
                                  <m:sub>
                                    <m:r>
                                      <a:rPr lang="en-US" sz="2400" i="1">
                                        <a:latin typeface="Cambria Math"/>
                                      </a:rPr>
                                      <m:t>1</m:t>
                                    </m:r>
                                  </m:sub>
                                </m:sSub>
                                <m:r>
                                  <a:rPr lang="en-US" sz="2400" i="1">
                                    <a:latin typeface="Cambria Math"/>
                                  </a:rPr>
                                  <m:t>𝑡</m:t>
                                </m:r>
                              </m:num>
                              <m:den>
                                <m:r>
                                  <a:rPr lang="en-US" sz="2400" i="1">
                                    <a:latin typeface="Cambria Math"/>
                                    <a:ea typeface="Cambria Math"/>
                                  </a:rPr>
                                  <m:t>ℏ</m:t>
                                </m:r>
                              </m:den>
                            </m:f>
                          </m:sup>
                        </m:sSup>
                        <m:r>
                          <a:rPr lang="en-US" sz="2400" i="1">
                            <a:latin typeface="Cambria Math"/>
                          </a:rPr>
                          <m:t>+</m:t>
                        </m:r>
                        <m:sSub>
                          <m:sSubPr>
                            <m:ctrlPr>
                              <a:rPr lang="en-US" sz="2400" i="1">
                                <a:latin typeface="Cambria Math"/>
                              </a:rPr>
                            </m:ctrlPr>
                          </m:sSubPr>
                          <m:e>
                            <m:r>
                              <a:rPr lang="en-US" sz="2400" i="1">
                                <a:latin typeface="Cambria Math"/>
                              </a:rPr>
                              <m:t>𝐸</m:t>
                            </m:r>
                          </m:e>
                          <m:sub>
                            <m:r>
                              <a:rPr lang="en-US" sz="2400" i="1">
                                <a:latin typeface="Cambria Math"/>
                              </a:rPr>
                              <m:t>2</m:t>
                            </m:r>
                          </m:sub>
                        </m:sSub>
                        <m:sSup>
                          <m:sSupPr>
                            <m:ctrlPr>
                              <a:rPr lang="en-US" sz="2400" i="1">
                                <a:latin typeface="Cambria Math"/>
                              </a:rPr>
                            </m:ctrlPr>
                          </m:sSupPr>
                          <m:e>
                            <m:r>
                              <a:rPr lang="en-US" sz="2400" i="1">
                                <a:latin typeface="Cambria Math"/>
                              </a:rPr>
                              <m:t>𝑒</m:t>
                            </m:r>
                          </m:e>
                          <m:sup>
                            <m:f>
                              <m:fPr>
                                <m:ctrlPr>
                                  <a:rPr lang="en-US" sz="2400" i="1">
                                    <a:latin typeface="Cambria Math"/>
                                  </a:rPr>
                                </m:ctrlPr>
                              </m:fPr>
                              <m:num>
                                <m:r>
                                  <a:rPr lang="en-US" sz="2400" i="1">
                                    <a:latin typeface="Cambria Math"/>
                                  </a:rPr>
                                  <m:t>−</m:t>
                                </m:r>
                                <m:r>
                                  <a:rPr lang="en-US" sz="2400" i="1">
                                    <a:latin typeface="Cambria Math"/>
                                  </a:rPr>
                                  <m:t>𝑖</m:t>
                                </m:r>
                                <m:sSub>
                                  <m:sSubPr>
                                    <m:ctrlPr>
                                      <a:rPr lang="en-US" sz="2400" i="1">
                                        <a:latin typeface="Cambria Math"/>
                                      </a:rPr>
                                    </m:ctrlPr>
                                  </m:sSubPr>
                                  <m:e>
                                    <m:r>
                                      <a:rPr lang="en-US" sz="2400" i="1">
                                        <a:latin typeface="Cambria Math"/>
                                      </a:rPr>
                                      <m:t>𝐸</m:t>
                                    </m:r>
                                  </m:e>
                                  <m:sub>
                                    <m:r>
                                      <a:rPr lang="en-US" sz="2400" i="1">
                                        <a:latin typeface="Cambria Math"/>
                                      </a:rPr>
                                      <m:t>2</m:t>
                                    </m:r>
                                  </m:sub>
                                </m:sSub>
                                <m:r>
                                  <a:rPr lang="en-US" sz="2400" i="1">
                                    <a:latin typeface="Cambria Math"/>
                                  </a:rPr>
                                  <m:t>𝑡</m:t>
                                </m:r>
                              </m:num>
                              <m:den>
                                <m:r>
                                  <a:rPr lang="en-US" sz="2400" i="1">
                                    <a:latin typeface="Cambria Math"/>
                                    <a:ea typeface="Cambria Math"/>
                                  </a:rPr>
                                  <m:t>ℏ</m:t>
                                </m:r>
                              </m:den>
                            </m:f>
                          </m:sup>
                        </m:sSup>
                      </m:num>
                      <m:den>
                        <m:r>
                          <a:rPr lang="en-US" sz="2400" b="0" i="1" smtClean="0">
                            <a:latin typeface="Cambria Math"/>
                          </a:rPr>
                          <m:t>2</m:t>
                        </m:r>
                      </m:den>
                    </m:f>
                  </m:oMath>
                </a14:m>
                <a:endParaRPr lang="en-US" sz="2400" dirty="0" smtClean="0">
                  <a:latin typeface="Times New Roman" panose="02020603050405020304" pitchFamily="18" charset="0"/>
                  <a:cs typeface="Times New Roman" panose="02020603050405020304" pitchFamily="18" charset="0"/>
                </a:endParaRPr>
              </a:p>
              <a:p>
                <a:pPr marL="342900" indent="-342900">
                  <a:lnSpc>
                    <a:spcPct val="150000"/>
                  </a:lnSpc>
                  <a:buFont typeface="+mj-lt"/>
                  <a:buAutoNum type="alphaUcPeriod"/>
                </a:pPr>
                <a:r>
                  <a:rPr lang="en-US" sz="2400"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a:latin typeface="Cambria Math"/>
                          </a:rPr>
                        </m:ctrlPr>
                      </m:sSubPr>
                      <m:e>
                        <m:r>
                          <a:rPr lang="en-US" sz="2400" i="1">
                            <a:latin typeface="Cambria Math"/>
                          </a:rPr>
                          <m:t>𝐸</m:t>
                        </m:r>
                      </m:e>
                      <m:sub>
                        <m:r>
                          <a:rPr lang="en-US" sz="2400" i="1">
                            <a:latin typeface="Cambria Math"/>
                          </a:rPr>
                          <m:t>1</m:t>
                        </m:r>
                      </m:sub>
                    </m:sSub>
                    <m:sSup>
                      <m:sSupPr>
                        <m:ctrlPr>
                          <a:rPr lang="en-US" sz="2400" i="1">
                            <a:latin typeface="Cambria Math"/>
                          </a:rPr>
                        </m:ctrlPr>
                      </m:sSupPr>
                      <m:e>
                        <m:r>
                          <a:rPr lang="en-US" sz="2400" i="1">
                            <a:latin typeface="Cambria Math"/>
                          </a:rPr>
                          <m:t>𝑒</m:t>
                        </m:r>
                      </m:e>
                      <m:sup>
                        <m:f>
                          <m:fPr>
                            <m:ctrlPr>
                              <a:rPr lang="en-US" sz="2400" i="1">
                                <a:latin typeface="Cambria Math"/>
                              </a:rPr>
                            </m:ctrlPr>
                          </m:fPr>
                          <m:num>
                            <m:r>
                              <a:rPr lang="en-US" sz="2400" i="1">
                                <a:latin typeface="Cambria Math"/>
                              </a:rPr>
                              <m:t>−</m:t>
                            </m:r>
                            <m:r>
                              <a:rPr lang="en-US" sz="2400" i="1">
                                <a:latin typeface="Cambria Math"/>
                              </a:rPr>
                              <m:t>𝑖</m:t>
                            </m:r>
                            <m:sSub>
                              <m:sSubPr>
                                <m:ctrlPr>
                                  <a:rPr lang="en-US" sz="2400" i="1">
                                    <a:latin typeface="Cambria Math"/>
                                  </a:rPr>
                                </m:ctrlPr>
                              </m:sSubPr>
                              <m:e>
                                <m:r>
                                  <a:rPr lang="en-US" sz="2400" i="1">
                                    <a:latin typeface="Cambria Math"/>
                                  </a:rPr>
                                  <m:t>𝐸</m:t>
                                </m:r>
                              </m:e>
                              <m:sub>
                                <m:r>
                                  <a:rPr lang="en-US" sz="2400" i="1">
                                    <a:latin typeface="Cambria Math"/>
                                  </a:rPr>
                                  <m:t>1</m:t>
                                </m:r>
                              </m:sub>
                            </m:sSub>
                            <m:r>
                              <a:rPr lang="en-US" sz="2400" i="1">
                                <a:latin typeface="Cambria Math"/>
                              </a:rPr>
                              <m:t>𝑡</m:t>
                            </m:r>
                          </m:num>
                          <m:den>
                            <m:r>
                              <a:rPr lang="en-US" sz="2400" i="1">
                                <a:latin typeface="Cambria Math"/>
                                <a:ea typeface="Cambria Math"/>
                              </a:rPr>
                              <m:t>ℏ</m:t>
                            </m:r>
                          </m:den>
                        </m:f>
                      </m:sup>
                    </m:sSup>
                  </m:oMath>
                </a14:m>
                <a:r>
                  <a:rPr lang="en-US" sz="2400" dirty="0" smtClean="0">
                    <a:latin typeface="Times New Roman" panose="02020603050405020304" pitchFamily="18" charset="0"/>
                    <a:cs typeface="Times New Roman" panose="02020603050405020304" pitchFamily="18" charset="0"/>
                  </a:rPr>
                  <a:t> or </a:t>
                </a:r>
                <a14:m>
                  <m:oMath xmlns:m="http://schemas.openxmlformats.org/officeDocument/2006/math">
                    <m:sSub>
                      <m:sSubPr>
                        <m:ctrlPr>
                          <a:rPr lang="en-US" sz="2400" i="1">
                            <a:latin typeface="Cambria Math"/>
                          </a:rPr>
                        </m:ctrlPr>
                      </m:sSubPr>
                      <m:e>
                        <m:r>
                          <a:rPr lang="en-US" sz="2400" i="1">
                            <a:latin typeface="Cambria Math"/>
                          </a:rPr>
                          <m:t>𝐸</m:t>
                        </m:r>
                      </m:e>
                      <m:sub>
                        <m:r>
                          <a:rPr lang="en-US" sz="2400" i="1">
                            <a:latin typeface="Cambria Math"/>
                          </a:rPr>
                          <m:t>2</m:t>
                        </m:r>
                      </m:sub>
                    </m:sSub>
                    <m:sSup>
                      <m:sSupPr>
                        <m:ctrlPr>
                          <a:rPr lang="en-US" sz="2400" i="1">
                            <a:latin typeface="Cambria Math"/>
                          </a:rPr>
                        </m:ctrlPr>
                      </m:sSupPr>
                      <m:e>
                        <m:r>
                          <a:rPr lang="en-US" sz="2400" i="1">
                            <a:latin typeface="Cambria Math"/>
                          </a:rPr>
                          <m:t>𝑒</m:t>
                        </m:r>
                      </m:e>
                      <m:sup>
                        <m:f>
                          <m:fPr>
                            <m:ctrlPr>
                              <a:rPr lang="en-US" sz="2400" i="1">
                                <a:latin typeface="Cambria Math"/>
                              </a:rPr>
                            </m:ctrlPr>
                          </m:fPr>
                          <m:num>
                            <m:r>
                              <a:rPr lang="en-US" sz="2400" i="1">
                                <a:latin typeface="Cambria Math"/>
                              </a:rPr>
                              <m:t>−</m:t>
                            </m:r>
                            <m:r>
                              <a:rPr lang="en-US" sz="2400" i="1">
                                <a:latin typeface="Cambria Math"/>
                              </a:rPr>
                              <m:t>𝑖</m:t>
                            </m:r>
                            <m:sSub>
                              <m:sSubPr>
                                <m:ctrlPr>
                                  <a:rPr lang="en-US" sz="2400" i="1">
                                    <a:latin typeface="Cambria Math"/>
                                  </a:rPr>
                                </m:ctrlPr>
                              </m:sSubPr>
                              <m:e>
                                <m:r>
                                  <a:rPr lang="en-US" sz="2400" i="1">
                                    <a:latin typeface="Cambria Math"/>
                                  </a:rPr>
                                  <m:t>𝐸</m:t>
                                </m:r>
                              </m:e>
                              <m:sub>
                                <m:r>
                                  <a:rPr lang="en-US" sz="2400" i="1">
                                    <a:latin typeface="Cambria Math"/>
                                  </a:rPr>
                                  <m:t>2</m:t>
                                </m:r>
                              </m:sub>
                            </m:sSub>
                            <m:r>
                              <a:rPr lang="en-US" sz="2400" i="1">
                                <a:latin typeface="Cambria Math"/>
                              </a:rPr>
                              <m:t>𝑡</m:t>
                            </m:r>
                          </m:num>
                          <m:den>
                            <m:r>
                              <a:rPr lang="en-US" sz="2400" i="1">
                                <a:latin typeface="Cambria Math"/>
                                <a:ea typeface="Cambria Math"/>
                              </a:rPr>
                              <m:t>ℏ</m:t>
                            </m:r>
                          </m:den>
                        </m:f>
                      </m:sup>
                    </m:sSup>
                  </m:oMath>
                </a14:m>
                <a:endParaRPr lang="en-US" sz="2400" dirty="0" smtClean="0">
                  <a:latin typeface="Times New Roman" panose="02020603050405020304" pitchFamily="18" charset="0"/>
                  <a:cs typeface="Times New Roman" panose="02020603050405020304" pitchFamily="18" charset="0"/>
                </a:endParaRPr>
              </a:p>
              <a:p>
                <a:pPr marL="342900" indent="-342900">
                  <a:lnSpc>
                    <a:spcPct val="150000"/>
                  </a:lnSpc>
                  <a:buFont typeface="+mj-lt"/>
                  <a:buAutoNum type="alphaUcPeriod"/>
                </a:pPr>
                <a:r>
                  <a:rPr lang="en-US" sz="2400" dirty="0" smtClean="0">
                    <a:latin typeface="Times New Roman" panose="02020603050405020304" pitchFamily="18" charset="0"/>
                    <a:cs typeface="Times New Roman" panose="02020603050405020304" pitchFamily="18" charset="0"/>
                  </a:rPr>
                  <a:t>Any energy eigenvalue </a:t>
                </a:r>
                <a14:m>
                  <m:oMath xmlns:m="http://schemas.openxmlformats.org/officeDocument/2006/math">
                    <m:sSub>
                      <m:sSubPr>
                        <m:ctrlPr>
                          <a:rPr lang="en-US" sz="2400" i="1" smtClean="0">
                            <a:latin typeface="Cambria Math"/>
                          </a:rPr>
                        </m:ctrlPr>
                      </m:sSubPr>
                      <m:e>
                        <m:r>
                          <a:rPr lang="en-US" sz="2400" b="0" i="1" smtClean="0">
                            <a:latin typeface="Cambria Math"/>
                          </a:rPr>
                          <m:t>𝐸</m:t>
                        </m:r>
                      </m:e>
                      <m:sub>
                        <m:r>
                          <a:rPr lang="en-US" sz="2400" b="0" i="1" smtClean="0">
                            <a:latin typeface="Cambria Math"/>
                          </a:rPr>
                          <m:t>𝑛</m:t>
                        </m:r>
                      </m:sub>
                    </m:sSub>
                    <m:r>
                      <a:rPr lang="en-US" sz="2400" b="0" i="1" smtClean="0">
                        <a:latin typeface="Cambria Math"/>
                      </a:rPr>
                      <m:t>,  </m:t>
                    </m:r>
                    <m:r>
                      <m:rPr>
                        <m:sty m:val="p"/>
                      </m:rPr>
                      <a:rPr lang="en-US" sz="2400" b="0" i="0" smtClean="0">
                        <a:latin typeface="Cambria Math"/>
                      </a:rPr>
                      <m:t>where</m:t>
                    </m:r>
                    <m:r>
                      <a:rPr lang="en-US" sz="2400" b="0" i="1" smtClean="0">
                        <a:latin typeface="Cambria Math"/>
                      </a:rPr>
                      <m:t> </m:t>
                    </m:r>
                    <m:r>
                      <a:rPr lang="en-US" sz="2400" b="0" i="1" smtClean="0">
                        <a:latin typeface="Cambria Math"/>
                      </a:rPr>
                      <m:t>𝑛</m:t>
                    </m:r>
                    <m:r>
                      <a:rPr lang="en-US" sz="2400" b="0" i="1" smtClean="0">
                        <a:latin typeface="Cambria Math"/>
                      </a:rPr>
                      <m:t>=1,2,3…∞</m:t>
                    </m:r>
                  </m:oMath>
                </a14:m>
                <a:endParaRPr lang="en-US" sz="2400" dirty="0" smtClean="0">
                  <a:latin typeface="Times New Roman" panose="02020603050405020304" pitchFamily="18" charset="0"/>
                  <a:cs typeface="Times New Roman" panose="02020603050405020304" pitchFamily="18" charset="0"/>
                </a:endParaRPr>
              </a:p>
              <a:p>
                <a:pPr marL="342900" indent="-342900">
                  <a:buFont typeface="+mj-lt"/>
                  <a:buAutoNum type="alphaUcPeriod"/>
                </a:pPr>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0" y="152400"/>
                <a:ext cx="9144000" cy="6562566"/>
              </a:xfrm>
              <a:prstGeom prst="rect">
                <a:avLst/>
              </a:prstGeom>
              <a:blipFill rotWithShape="1">
                <a:blip r:embed="rId2"/>
                <a:stretch>
                  <a:fillRect l="-1000" t="-743"/>
                </a:stretch>
              </a:blipFill>
            </p:spPr>
            <p:txBody>
              <a:bodyPr/>
              <a:lstStyle/>
              <a:p>
                <a:r>
                  <a:rPr lang="en-US">
                    <a:noFill/>
                  </a:rPr>
                  <a:t> </a:t>
                </a:r>
              </a:p>
            </p:txBody>
          </p:sp>
        </mc:Fallback>
      </mc:AlternateContent>
    </p:spTree>
    <p:extLst>
      <p:ext uri="{BB962C8B-B14F-4D97-AF65-F5344CB8AC3E}">
        <p14:creationId xmlns:p14="http://schemas.microsoft.com/office/powerpoint/2010/main" val="1643247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0" y="304800"/>
                <a:ext cx="9144000" cy="6796604"/>
              </a:xfrm>
              <a:prstGeom prst="rect">
                <a:avLst/>
              </a:prstGeom>
              <a:noFill/>
            </p:spPr>
            <p:txBody>
              <a:bodyPr wrap="square" rtlCol="0">
                <a:spAutoFit/>
              </a:bodyPr>
              <a:lstStyle/>
              <a:p>
                <a:pPr algn="ctr"/>
                <a:r>
                  <a:rPr lang="en-US" sz="2400" i="1" dirty="0" smtClean="0">
                    <a:latin typeface="Times New Roman" panose="02020603050405020304" pitchFamily="18" charset="0"/>
                    <a:cs typeface="Times New Roman" panose="02020603050405020304" pitchFamily="18" charset="0"/>
                  </a:rPr>
                  <a:t>Concept Test 15.7</a:t>
                </a:r>
              </a:p>
              <a:p>
                <a:pPr algn="ctr"/>
                <a:endParaRPr lang="en-US" sz="2400" i="1"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At time</a:t>
                </a:r>
                <a14:m>
                  <m:oMath xmlns:m="http://schemas.openxmlformats.org/officeDocument/2006/math">
                    <m:r>
                      <a:rPr lang="en-US" sz="2400" i="1" dirty="0" smtClean="0">
                        <a:latin typeface="Cambria Math"/>
                        <a:cs typeface="Times New Roman" panose="02020603050405020304" pitchFamily="18" charset="0"/>
                      </a:rPr>
                      <m:t> </m:t>
                    </m:r>
                    <m:r>
                      <a:rPr lang="en-US" sz="2400" i="1" dirty="0" smtClean="0">
                        <a:latin typeface="Cambria Math"/>
                        <a:cs typeface="Times New Roman" panose="02020603050405020304" pitchFamily="18" charset="0"/>
                      </a:rPr>
                      <m:t>𝑡</m:t>
                    </m:r>
                    <m:r>
                      <a:rPr lang="en-US" sz="2400" i="1" dirty="0" smtClean="0">
                        <a:latin typeface="Cambria Math"/>
                        <a:cs typeface="Times New Roman" panose="02020603050405020304" pitchFamily="18" charset="0"/>
                      </a:rPr>
                      <m:t>=0</m:t>
                    </m:r>
                  </m:oMath>
                </a14:m>
                <a:r>
                  <a:rPr lang="en-US" sz="2400" dirty="0">
                    <a:latin typeface="Times New Roman" panose="02020603050405020304" pitchFamily="18" charset="0"/>
                    <a:cs typeface="Times New Roman" panose="02020603050405020304" pitchFamily="18" charset="0"/>
                  </a:rPr>
                  <a:t>, the initial state of a</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particle </a:t>
                </a:r>
                <a:r>
                  <a:rPr lang="en-US" sz="2400" dirty="0" smtClean="0">
                    <a:latin typeface="Times New Roman" panose="02020603050405020304" pitchFamily="18" charset="0"/>
                    <a:cs typeface="Times New Roman" panose="02020603050405020304" pitchFamily="18" charset="0"/>
                  </a:rPr>
                  <a:t>in an infinite square well is </a:t>
                </a:r>
                <a14:m>
                  <m:oMath xmlns:m="http://schemas.openxmlformats.org/officeDocument/2006/math">
                    <m:r>
                      <m:rPr>
                        <m:sty m:val="p"/>
                      </m:rPr>
                      <a:rPr lang="el-GR" sz="2400" i="1">
                        <a:latin typeface="Cambria Math"/>
                        <a:ea typeface="Cambria Math"/>
                      </a:rPr>
                      <m:t>Ψ</m:t>
                    </m:r>
                    <m:d>
                      <m:dPr>
                        <m:ctrlPr>
                          <a:rPr lang="en-US" sz="2400" i="1">
                            <a:latin typeface="Cambria Math"/>
                            <a:ea typeface="Cambria Math"/>
                          </a:rPr>
                        </m:ctrlPr>
                      </m:dPr>
                      <m:e>
                        <m:r>
                          <a:rPr lang="en-US" sz="2400" i="1">
                            <a:latin typeface="Cambria Math"/>
                            <a:ea typeface="Cambria Math"/>
                          </a:rPr>
                          <m:t>𝑥</m:t>
                        </m:r>
                        <m:r>
                          <a:rPr lang="en-US" sz="2400" i="1">
                            <a:latin typeface="Cambria Math"/>
                            <a:ea typeface="Cambria Math"/>
                          </a:rPr>
                          <m:t>, 0</m:t>
                        </m:r>
                      </m:e>
                    </m:d>
                    <m:r>
                      <a:rPr lang="en-US" sz="2400" i="1">
                        <a:latin typeface="Cambria Math"/>
                        <a:ea typeface="Cambria Math"/>
                      </a:rPr>
                      <m:t>=</m:t>
                    </m:r>
                    <m:f>
                      <m:fPr>
                        <m:ctrlPr>
                          <a:rPr lang="en-US" sz="2400" i="1">
                            <a:latin typeface="Cambria Math"/>
                            <a:ea typeface="Cambria Math"/>
                          </a:rPr>
                        </m:ctrlPr>
                      </m:fPr>
                      <m:num>
                        <m:r>
                          <a:rPr lang="en-US" sz="2400" i="1">
                            <a:latin typeface="Cambria Math"/>
                            <a:ea typeface="Cambria Math"/>
                          </a:rPr>
                          <m:t>1</m:t>
                        </m:r>
                      </m:num>
                      <m:den>
                        <m:rad>
                          <m:radPr>
                            <m:degHide m:val="on"/>
                            <m:ctrlPr>
                              <a:rPr lang="en-US" sz="2400" i="1">
                                <a:latin typeface="Cambria Math"/>
                                <a:ea typeface="Cambria Math"/>
                              </a:rPr>
                            </m:ctrlPr>
                          </m:radPr>
                          <m:deg/>
                          <m:e>
                            <m:r>
                              <a:rPr lang="en-US" sz="2400" i="1">
                                <a:latin typeface="Cambria Math"/>
                                <a:ea typeface="Cambria Math"/>
                              </a:rPr>
                              <m:t>2</m:t>
                            </m:r>
                          </m:e>
                        </m:rad>
                      </m:den>
                    </m:f>
                    <m:r>
                      <a:rPr lang="en-US" sz="2400" i="1">
                        <a:latin typeface="Cambria Math"/>
                        <a:ea typeface="Cambria Math"/>
                      </a:rPr>
                      <m:t>(</m:t>
                    </m:r>
                    <m:sSub>
                      <m:sSubPr>
                        <m:ctrlPr>
                          <a:rPr lang="en-US" sz="2400" i="1">
                            <a:latin typeface="Cambria Math"/>
                            <a:ea typeface="Cambria Math"/>
                          </a:rPr>
                        </m:ctrlPr>
                      </m:sSubPr>
                      <m:e>
                        <m:r>
                          <m:rPr>
                            <m:sty m:val="p"/>
                          </m:rPr>
                          <a:rPr lang="el-GR" sz="2400" i="1">
                            <a:latin typeface="Cambria Math"/>
                            <a:ea typeface="Cambria Math"/>
                          </a:rPr>
                          <m:t>Ψ</m:t>
                        </m:r>
                      </m:e>
                      <m:sub>
                        <m:r>
                          <a:rPr lang="en-US" sz="2400" i="1">
                            <a:latin typeface="Cambria Math"/>
                            <a:ea typeface="Cambria Math"/>
                          </a:rPr>
                          <m:t>1</m:t>
                        </m:r>
                      </m:sub>
                    </m:sSub>
                    <m:d>
                      <m:dPr>
                        <m:ctrlPr>
                          <a:rPr lang="en-US" sz="2400" i="1">
                            <a:latin typeface="Cambria Math"/>
                            <a:ea typeface="Cambria Math"/>
                          </a:rPr>
                        </m:ctrlPr>
                      </m:dPr>
                      <m:e>
                        <m:r>
                          <a:rPr lang="en-US" sz="2400" i="1">
                            <a:latin typeface="Cambria Math"/>
                            <a:ea typeface="Cambria Math"/>
                          </a:rPr>
                          <m:t>𝑥</m:t>
                        </m:r>
                      </m:e>
                    </m:d>
                    <m:r>
                      <a:rPr lang="en-US" sz="2400">
                        <a:latin typeface="Cambria Math"/>
                        <a:ea typeface="Cambria Math"/>
                      </a:rPr>
                      <m:t>+</m:t>
                    </m:r>
                    <m:sSub>
                      <m:sSubPr>
                        <m:ctrlPr>
                          <a:rPr lang="en-US" sz="2400" i="1">
                            <a:latin typeface="Cambria Math"/>
                            <a:ea typeface="Cambria Math"/>
                          </a:rPr>
                        </m:ctrlPr>
                      </m:sSubPr>
                      <m:e>
                        <m:r>
                          <m:rPr>
                            <m:sty m:val="p"/>
                          </m:rPr>
                          <a:rPr lang="el-GR" sz="2400" i="1">
                            <a:latin typeface="Cambria Math"/>
                            <a:ea typeface="Cambria Math"/>
                          </a:rPr>
                          <m:t>Ψ</m:t>
                        </m:r>
                      </m:e>
                      <m:sub>
                        <m:r>
                          <a:rPr lang="en-US" sz="2400" i="1">
                            <a:latin typeface="Cambria Math"/>
                            <a:ea typeface="Cambria Math"/>
                          </a:rPr>
                          <m:t>2</m:t>
                        </m:r>
                      </m:sub>
                    </m:sSub>
                    <m:d>
                      <m:dPr>
                        <m:ctrlPr>
                          <a:rPr lang="en-US" sz="2400" i="1">
                            <a:latin typeface="Cambria Math"/>
                            <a:ea typeface="Cambria Math"/>
                          </a:rPr>
                        </m:ctrlPr>
                      </m:dPr>
                      <m:e>
                        <m:r>
                          <a:rPr lang="en-US" sz="2400" i="1">
                            <a:latin typeface="Cambria Math"/>
                            <a:ea typeface="Cambria Math"/>
                          </a:rPr>
                          <m:t>𝑥</m:t>
                        </m:r>
                      </m:e>
                    </m:d>
                  </m:oMath>
                </a14:m>
                <a:r>
                  <a:rPr lang="en-US" sz="2400" dirty="0">
                    <a:latin typeface="Times New Roman" panose="02020603050405020304" pitchFamily="18" charset="0"/>
                    <a:cs typeface="Times New Roman" panose="02020603050405020304" pitchFamily="18" charset="0"/>
                  </a:rPr>
                  <a:t>), where </a:t>
                </a:r>
                <a14:m>
                  <m:oMath xmlns:m="http://schemas.openxmlformats.org/officeDocument/2006/math">
                    <m:sSub>
                      <m:sSubPr>
                        <m:ctrlPr>
                          <a:rPr lang="en-US" sz="2400" i="1">
                            <a:latin typeface="Cambria Math"/>
                            <a:ea typeface="Cambria Math"/>
                          </a:rPr>
                        </m:ctrlPr>
                      </m:sSubPr>
                      <m:e>
                        <m:r>
                          <m:rPr>
                            <m:sty m:val="p"/>
                          </m:rPr>
                          <a:rPr lang="el-GR" sz="2400" i="1">
                            <a:latin typeface="Cambria Math"/>
                            <a:ea typeface="Cambria Math"/>
                          </a:rPr>
                          <m:t>Ψ</m:t>
                        </m:r>
                      </m:e>
                      <m:sub>
                        <m:r>
                          <a:rPr lang="en-US" sz="2400" i="1">
                            <a:latin typeface="Cambria Math"/>
                            <a:ea typeface="Cambria Math"/>
                          </a:rPr>
                          <m:t>1</m:t>
                        </m:r>
                      </m:sub>
                    </m:sSub>
                    <m:d>
                      <m:dPr>
                        <m:ctrlPr>
                          <a:rPr lang="en-US" sz="2400" i="1">
                            <a:latin typeface="Cambria Math"/>
                            <a:ea typeface="Cambria Math"/>
                          </a:rPr>
                        </m:ctrlPr>
                      </m:dPr>
                      <m:e>
                        <m:r>
                          <a:rPr lang="en-US" sz="2400" i="1">
                            <a:latin typeface="Cambria Math"/>
                            <a:ea typeface="Cambria Math"/>
                          </a:rPr>
                          <m:t>𝑥</m:t>
                        </m:r>
                      </m:e>
                    </m:d>
                  </m:oMath>
                </a14:m>
                <a:r>
                  <a:rPr lang="en-US" sz="24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2400" i="1">
                            <a:latin typeface="Cambria Math"/>
                            <a:ea typeface="Cambria Math"/>
                          </a:rPr>
                        </m:ctrlPr>
                      </m:sSubPr>
                      <m:e>
                        <m:r>
                          <m:rPr>
                            <m:sty m:val="p"/>
                          </m:rPr>
                          <a:rPr lang="el-GR" sz="2400" i="1">
                            <a:latin typeface="Cambria Math"/>
                            <a:ea typeface="Cambria Math"/>
                          </a:rPr>
                          <m:t>Ψ</m:t>
                        </m:r>
                      </m:e>
                      <m:sub>
                        <m:r>
                          <a:rPr lang="en-US" sz="2400" i="1">
                            <a:latin typeface="Cambria Math"/>
                            <a:ea typeface="Cambria Math"/>
                          </a:rPr>
                          <m:t>2</m:t>
                        </m:r>
                      </m:sub>
                    </m:sSub>
                    <m:r>
                      <a:rPr lang="en-US" sz="2400" i="1">
                        <a:latin typeface="Cambria Math"/>
                        <a:ea typeface="Cambria Math"/>
                      </a:rPr>
                      <m:t>(</m:t>
                    </m:r>
                    <m:r>
                      <a:rPr lang="en-US" sz="2400" i="1">
                        <a:latin typeface="Cambria Math"/>
                        <a:ea typeface="Cambria Math"/>
                      </a:rPr>
                      <m:t>𝑥</m:t>
                    </m:r>
                    <m:r>
                      <a:rPr lang="en-US" sz="2400" i="1">
                        <a:latin typeface="Cambria Math"/>
                        <a:ea typeface="Cambria Math"/>
                      </a:rPr>
                      <m:t>)</m:t>
                    </m:r>
                  </m:oMath>
                </a14:m>
                <a:r>
                  <a:rPr lang="en-US" sz="2400" dirty="0">
                    <a:latin typeface="Times New Roman" panose="02020603050405020304" pitchFamily="18" charset="0"/>
                    <a:cs typeface="Times New Roman" panose="02020603050405020304" pitchFamily="18" charset="0"/>
                  </a:rPr>
                  <a:t> are the ground state and first excited state </a:t>
                </a:r>
                <a:r>
                  <a:rPr lang="en-US" sz="2400" dirty="0" err="1" smtClean="0">
                    <a:latin typeface="Times New Roman" panose="02020603050405020304" pitchFamily="18" charset="0"/>
                    <a:cs typeface="Times New Roman" panose="02020603050405020304" pitchFamily="18" charset="0"/>
                  </a:rPr>
                  <a:t>wavefunctions</a:t>
                </a:r>
                <a:r>
                  <a:rPr lang="en-US" sz="2400" dirty="0" smtClean="0">
                    <a:latin typeface="Times New Roman" panose="02020603050405020304" pitchFamily="18" charset="0"/>
                    <a:cs typeface="Times New Roman" panose="02020603050405020304" pitchFamily="18" charset="0"/>
                  </a:rPr>
                  <a:t>.  If </a:t>
                </a:r>
                <a:r>
                  <a:rPr lang="en-US" sz="2400" dirty="0">
                    <a:latin typeface="Times New Roman" panose="02020603050405020304" pitchFamily="18" charset="0"/>
                    <a:cs typeface="Times New Roman" panose="02020603050405020304" pitchFamily="18" charset="0"/>
                  </a:rPr>
                  <a:t>we measure the energy of the particle after time </a:t>
                </a:r>
                <a14:m>
                  <m:oMath xmlns:m="http://schemas.openxmlformats.org/officeDocument/2006/math">
                    <m:r>
                      <a:rPr lang="en-US" sz="2400" i="1" dirty="0" smtClean="0">
                        <a:latin typeface="Cambria Math"/>
                        <a:cs typeface="Times New Roman" panose="02020603050405020304" pitchFamily="18" charset="0"/>
                      </a:rPr>
                      <m:t>𝑡</m:t>
                    </m:r>
                  </m:oMath>
                </a14:m>
                <a:r>
                  <a:rPr lang="en-US" sz="2400" dirty="0" smtClean="0">
                    <a:latin typeface="Times New Roman" panose="02020603050405020304" pitchFamily="18" charset="0"/>
                    <a:cs typeface="Times New Roman" panose="02020603050405020304" pitchFamily="18" charset="0"/>
                  </a:rPr>
                  <a:t>, what is the state of the particle right BEFORE the measurement of energy?</a:t>
                </a:r>
                <a:endParaRPr lang="en-US" sz="2400" dirty="0">
                  <a:latin typeface="Times New Roman" panose="02020603050405020304" pitchFamily="18" charset="0"/>
                  <a:cs typeface="Times New Roman" panose="02020603050405020304" pitchFamily="18" charset="0"/>
                </a:endParaRPr>
              </a:p>
              <a:p>
                <a:pPr marL="342900" indent="-342900">
                  <a:lnSpc>
                    <a:spcPct val="150000"/>
                  </a:lnSpc>
                  <a:buFont typeface="+mj-lt"/>
                  <a:buAutoNum type="alphaUcPeriod"/>
                </a:pPr>
                <a:r>
                  <a:rPr lang="en-US" sz="2400" dirty="0" smtClean="0">
                    <a:ea typeface="Cambria Math"/>
                  </a:rPr>
                  <a:t> </a:t>
                </a:r>
                <a14:m>
                  <m:oMath xmlns:m="http://schemas.openxmlformats.org/officeDocument/2006/math">
                    <m:f>
                      <m:fPr>
                        <m:ctrlPr>
                          <a:rPr lang="en-US" sz="2400" i="1">
                            <a:latin typeface="Cambria Math"/>
                            <a:ea typeface="Cambria Math"/>
                          </a:rPr>
                        </m:ctrlPr>
                      </m:fPr>
                      <m:num>
                        <m:r>
                          <a:rPr lang="en-US" sz="2400" i="1">
                            <a:latin typeface="Cambria Math"/>
                            <a:ea typeface="Cambria Math"/>
                          </a:rPr>
                          <m:t>1</m:t>
                        </m:r>
                      </m:num>
                      <m:den>
                        <m:rad>
                          <m:radPr>
                            <m:degHide m:val="on"/>
                            <m:ctrlPr>
                              <a:rPr lang="en-US" sz="2400" i="1">
                                <a:latin typeface="Cambria Math"/>
                                <a:ea typeface="Cambria Math"/>
                              </a:rPr>
                            </m:ctrlPr>
                          </m:radPr>
                          <m:deg/>
                          <m:e>
                            <m:r>
                              <a:rPr lang="en-US" sz="2400" i="1">
                                <a:latin typeface="Cambria Math"/>
                                <a:ea typeface="Cambria Math"/>
                              </a:rPr>
                              <m:t>2</m:t>
                            </m:r>
                          </m:e>
                        </m:rad>
                      </m:den>
                    </m:f>
                    <m:d>
                      <m:dPr>
                        <m:ctrlPr>
                          <a:rPr lang="en-US" sz="2400" i="1">
                            <a:latin typeface="Cambria Math"/>
                            <a:ea typeface="Cambria Math"/>
                          </a:rPr>
                        </m:ctrlPr>
                      </m:dPr>
                      <m:e>
                        <m:sSub>
                          <m:sSubPr>
                            <m:ctrlPr>
                              <a:rPr lang="en-US" sz="2400" i="1">
                                <a:latin typeface="Cambria Math"/>
                                <a:ea typeface="Cambria Math"/>
                              </a:rPr>
                            </m:ctrlPr>
                          </m:sSubPr>
                          <m:e>
                            <m:r>
                              <m:rPr>
                                <m:sty m:val="p"/>
                              </m:rPr>
                              <a:rPr lang="el-GR" sz="2400" i="1">
                                <a:latin typeface="Cambria Math"/>
                                <a:ea typeface="Cambria Math"/>
                              </a:rPr>
                              <m:t>Ψ</m:t>
                            </m:r>
                          </m:e>
                          <m:sub>
                            <m:r>
                              <a:rPr lang="en-US" sz="2400" i="1">
                                <a:latin typeface="Cambria Math"/>
                                <a:ea typeface="Cambria Math"/>
                              </a:rPr>
                              <m:t>1</m:t>
                            </m:r>
                          </m:sub>
                        </m:sSub>
                        <m:d>
                          <m:dPr>
                            <m:ctrlPr>
                              <a:rPr lang="en-US" sz="2400" i="1">
                                <a:latin typeface="Cambria Math"/>
                                <a:ea typeface="Cambria Math"/>
                              </a:rPr>
                            </m:ctrlPr>
                          </m:dPr>
                          <m:e>
                            <m:r>
                              <a:rPr lang="en-US" sz="2400" i="1">
                                <a:latin typeface="Cambria Math"/>
                                <a:ea typeface="Cambria Math"/>
                              </a:rPr>
                              <m:t>𝑥</m:t>
                            </m:r>
                          </m:e>
                        </m:d>
                        <m:r>
                          <a:rPr lang="en-US" sz="2400">
                            <a:latin typeface="Cambria Math"/>
                            <a:ea typeface="Cambria Math"/>
                          </a:rPr>
                          <m:t>+</m:t>
                        </m:r>
                        <m:sSub>
                          <m:sSubPr>
                            <m:ctrlPr>
                              <a:rPr lang="en-US" sz="2400" i="1">
                                <a:latin typeface="Cambria Math"/>
                                <a:ea typeface="Cambria Math"/>
                              </a:rPr>
                            </m:ctrlPr>
                          </m:sSubPr>
                          <m:e>
                            <m:r>
                              <m:rPr>
                                <m:sty m:val="p"/>
                              </m:rPr>
                              <a:rPr lang="el-GR" sz="2400" i="1">
                                <a:latin typeface="Cambria Math"/>
                                <a:ea typeface="Cambria Math"/>
                              </a:rPr>
                              <m:t>Ψ</m:t>
                            </m:r>
                          </m:e>
                          <m:sub>
                            <m:r>
                              <a:rPr lang="en-US" sz="2400" i="1">
                                <a:latin typeface="Cambria Math"/>
                                <a:ea typeface="Cambria Math"/>
                              </a:rPr>
                              <m:t>2</m:t>
                            </m:r>
                          </m:sub>
                        </m:sSub>
                        <m:d>
                          <m:dPr>
                            <m:ctrlPr>
                              <a:rPr lang="en-US" sz="2400" i="1">
                                <a:latin typeface="Cambria Math"/>
                                <a:ea typeface="Cambria Math"/>
                              </a:rPr>
                            </m:ctrlPr>
                          </m:dPr>
                          <m:e>
                            <m:r>
                              <a:rPr lang="en-US" sz="2400" i="1">
                                <a:latin typeface="Cambria Math"/>
                                <a:ea typeface="Cambria Math"/>
                              </a:rPr>
                              <m:t>𝑥</m:t>
                            </m:r>
                          </m:e>
                        </m:d>
                      </m:e>
                    </m:d>
                  </m:oMath>
                </a14:m>
                <a:endParaRPr lang="en-US" sz="2400" b="0" dirty="0" smtClean="0">
                  <a:latin typeface="Times New Roman" panose="02020603050405020304" pitchFamily="18" charset="0"/>
                  <a:ea typeface="Cambria Math"/>
                </a:endParaRPr>
              </a:p>
              <a:p>
                <a:pPr marL="342900" indent="-342900">
                  <a:lnSpc>
                    <a:spcPct val="150000"/>
                  </a:lnSpc>
                  <a:buFont typeface="+mj-lt"/>
                  <a:buAutoNum type="alphaUcPeriod"/>
                </a:pPr>
                <a:r>
                  <a:rPr lang="en-US" sz="2400" dirty="0" smtClean="0">
                    <a:ea typeface="Cambria Math"/>
                  </a:rPr>
                  <a:t> </a:t>
                </a:r>
                <a14:m>
                  <m:oMath xmlns:m="http://schemas.openxmlformats.org/officeDocument/2006/math">
                    <m:sSub>
                      <m:sSubPr>
                        <m:ctrlPr>
                          <a:rPr lang="en-US" sz="2400" i="1">
                            <a:latin typeface="Cambria Math"/>
                            <a:ea typeface="Cambria Math"/>
                          </a:rPr>
                        </m:ctrlPr>
                      </m:sSubPr>
                      <m:e>
                        <m:r>
                          <m:rPr>
                            <m:sty m:val="p"/>
                          </m:rPr>
                          <a:rPr lang="el-GR" sz="2400" i="1">
                            <a:latin typeface="Cambria Math"/>
                            <a:ea typeface="Cambria Math"/>
                          </a:rPr>
                          <m:t>Ψ</m:t>
                        </m:r>
                      </m:e>
                      <m:sub>
                        <m:r>
                          <a:rPr lang="en-US" sz="2400" i="1">
                            <a:latin typeface="Cambria Math"/>
                            <a:ea typeface="Cambria Math"/>
                          </a:rPr>
                          <m:t>1</m:t>
                        </m:r>
                      </m:sub>
                    </m:sSub>
                    <m:d>
                      <m:dPr>
                        <m:ctrlPr>
                          <a:rPr lang="en-US" sz="2400" i="1">
                            <a:latin typeface="Cambria Math"/>
                            <a:ea typeface="Cambria Math"/>
                          </a:rPr>
                        </m:ctrlPr>
                      </m:dPr>
                      <m:e>
                        <m:r>
                          <a:rPr lang="en-US" sz="2400" i="1">
                            <a:latin typeface="Cambria Math"/>
                            <a:ea typeface="Cambria Math"/>
                          </a:rPr>
                          <m:t>𝑥</m:t>
                        </m:r>
                      </m:e>
                    </m:d>
                  </m:oMath>
                </a14:m>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or </a:t>
                </a:r>
                <a14:m>
                  <m:oMath xmlns:m="http://schemas.openxmlformats.org/officeDocument/2006/math">
                    <m:sSub>
                      <m:sSubPr>
                        <m:ctrlPr>
                          <a:rPr lang="en-US" sz="2400" i="1">
                            <a:latin typeface="Cambria Math"/>
                            <a:ea typeface="Cambria Math"/>
                          </a:rPr>
                        </m:ctrlPr>
                      </m:sSubPr>
                      <m:e>
                        <m:r>
                          <m:rPr>
                            <m:sty m:val="p"/>
                          </m:rPr>
                          <a:rPr lang="el-GR" sz="2400" i="1">
                            <a:latin typeface="Cambria Math"/>
                            <a:ea typeface="Cambria Math"/>
                          </a:rPr>
                          <m:t>Ψ</m:t>
                        </m:r>
                      </m:e>
                      <m:sub>
                        <m:r>
                          <a:rPr lang="en-US" sz="2400" i="1">
                            <a:latin typeface="Cambria Math"/>
                            <a:ea typeface="Cambria Math"/>
                          </a:rPr>
                          <m:t>2</m:t>
                        </m:r>
                      </m:sub>
                    </m:sSub>
                    <m:r>
                      <a:rPr lang="en-US" sz="2400" i="1">
                        <a:latin typeface="Cambria Math"/>
                        <a:ea typeface="Cambria Math"/>
                      </a:rPr>
                      <m:t>(</m:t>
                    </m:r>
                    <m:r>
                      <a:rPr lang="en-US" sz="2400" i="1">
                        <a:latin typeface="Cambria Math"/>
                        <a:ea typeface="Cambria Math"/>
                      </a:rPr>
                      <m:t>𝑥</m:t>
                    </m:r>
                    <m:r>
                      <a:rPr lang="en-US" sz="2400" i="1">
                        <a:latin typeface="Cambria Math"/>
                        <a:ea typeface="Cambria Math"/>
                      </a:rPr>
                      <m:t>)</m:t>
                    </m:r>
                  </m:oMath>
                </a14:m>
                <a:endParaRPr lang="en-US" sz="2400" dirty="0" smtClean="0">
                  <a:latin typeface="Times New Roman" panose="02020603050405020304" pitchFamily="18" charset="0"/>
                  <a:cs typeface="Times New Roman" panose="02020603050405020304" pitchFamily="18" charset="0"/>
                </a:endParaRPr>
              </a:p>
              <a:p>
                <a:pPr marL="342900" indent="-342900">
                  <a:lnSpc>
                    <a:spcPct val="150000"/>
                  </a:lnSpc>
                  <a:buFont typeface="+mj-lt"/>
                  <a:buAutoNum type="alphaUcPeriod"/>
                </a:pPr>
                <a:r>
                  <a:rPr lang="en-US" sz="2400" dirty="0" smtClean="0">
                    <a:solidFill>
                      <a:srgbClr val="FF0000"/>
                    </a:solidFill>
                    <a:ea typeface="Cambria Math"/>
                  </a:rPr>
                  <a:t> </a:t>
                </a:r>
                <a14:m>
                  <m:oMath xmlns:m="http://schemas.openxmlformats.org/officeDocument/2006/math">
                    <m:f>
                      <m:fPr>
                        <m:ctrlPr>
                          <a:rPr lang="en-US" sz="2400" i="1">
                            <a:solidFill>
                              <a:srgbClr val="FF0000"/>
                            </a:solidFill>
                            <a:latin typeface="Cambria Math"/>
                            <a:ea typeface="Cambria Math"/>
                          </a:rPr>
                        </m:ctrlPr>
                      </m:fPr>
                      <m:num>
                        <m:r>
                          <a:rPr lang="en-US" sz="2400" i="1">
                            <a:solidFill>
                              <a:srgbClr val="FF0000"/>
                            </a:solidFill>
                            <a:latin typeface="Cambria Math"/>
                            <a:ea typeface="Cambria Math"/>
                          </a:rPr>
                          <m:t>1</m:t>
                        </m:r>
                      </m:num>
                      <m:den>
                        <m:rad>
                          <m:radPr>
                            <m:degHide m:val="on"/>
                            <m:ctrlPr>
                              <a:rPr lang="en-US" sz="2400" i="1">
                                <a:solidFill>
                                  <a:srgbClr val="FF0000"/>
                                </a:solidFill>
                                <a:latin typeface="Cambria Math"/>
                                <a:ea typeface="Cambria Math"/>
                              </a:rPr>
                            </m:ctrlPr>
                          </m:radPr>
                          <m:deg/>
                          <m:e>
                            <m:r>
                              <a:rPr lang="en-US" sz="2400" i="1">
                                <a:solidFill>
                                  <a:srgbClr val="FF0000"/>
                                </a:solidFill>
                                <a:latin typeface="Cambria Math"/>
                                <a:ea typeface="Cambria Math"/>
                              </a:rPr>
                              <m:t>2</m:t>
                            </m:r>
                          </m:e>
                        </m:rad>
                      </m:den>
                    </m:f>
                    <m:r>
                      <a:rPr lang="en-US" sz="2400" i="1">
                        <a:solidFill>
                          <a:srgbClr val="FF0000"/>
                        </a:solidFill>
                        <a:latin typeface="Cambria Math"/>
                        <a:ea typeface="Cambria Math"/>
                      </a:rPr>
                      <m:t>(</m:t>
                    </m:r>
                    <m:sSub>
                      <m:sSubPr>
                        <m:ctrlPr>
                          <a:rPr lang="en-US" sz="2400" i="1">
                            <a:solidFill>
                              <a:srgbClr val="FF0000"/>
                            </a:solidFill>
                            <a:latin typeface="Cambria Math"/>
                            <a:ea typeface="Cambria Math"/>
                          </a:rPr>
                        </m:ctrlPr>
                      </m:sSubPr>
                      <m:e>
                        <m:sSup>
                          <m:sSupPr>
                            <m:ctrlPr>
                              <a:rPr lang="en-US" sz="2400" i="1">
                                <a:solidFill>
                                  <a:srgbClr val="FF0000"/>
                                </a:solidFill>
                                <a:latin typeface="Cambria Math"/>
                              </a:rPr>
                            </m:ctrlPr>
                          </m:sSupPr>
                          <m:e>
                            <m:r>
                              <a:rPr lang="en-US" sz="2400" i="1">
                                <a:solidFill>
                                  <a:srgbClr val="FF0000"/>
                                </a:solidFill>
                                <a:latin typeface="Cambria Math"/>
                              </a:rPr>
                              <m:t>𝑒</m:t>
                            </m:r>
                          </m:e>
                          <m:sup>
                            <m:f>
                              <m:fPr>
                                <m:ctrlPr>
                                  <a:rPr lang="en-US" sz="2400" i="1">
                                    <a:solidFill>
                                      <a:srgbClr val="FF0000"/>
                                    </a:solidFill>
                                    <a:latin typeface="Cambria Math"/>
                                  </a:rPr>
                                </m:ctrlPr>
                              </m:fPr>
                              <m:num>
                                <m:r>
                                  <a:rPr lang="en-US" sz="2400" i="1">
                                    <a:solidFill>
                                      <a:srgbClr val="FF0000"/>
                                    </a:solidFill>
                                    <a:latin typeface="Cambria Math"/>
                                  </a:rPr>
                                  <m:t>−</m:t>
                                </m:r>
                                <m:r>
                                  <a:rPr lang="en-US" sz="2400" i="1">
                                    <a:solidFill>
                                      <a:srgbClr val="FF0000"/>
                                    </a:solidFill>
                                    <a:latin typeface="Cambria Math"/>
                                  </a:rPr>
                                  <m:t>𝑖</m:t>
                                </m:r>
                                <m:sSub>
                                  <m:sSubPr>
                                    <m:ctrlPr>
                                      <a:rPr lang="en-US" sz="2400" i="1">
                                        <a:solidFill>
                                          <a:srgbClr val="FF0000"/>
                                        </a:solidFill>
                                        <a:latin typeface="Cambria Math"/>
                                      </a:rPr>
                                    </m:ctrlPr>
                                  </m:sSubPr>
                                  <m:e>
                                    <m:r>
                                      <a:rPr lang="en-US" sz="2400" i="1">
                                        <a:solidFill>
                                          <a:srgbClr val="FF0000"/>
                                        </a:solidFill>
                                        <a:latin typeface="Cambria Math"/>
                                      </a:rPr>
                                      <m:t>𝐸</m:t>
                                    </m:r>
                                  </m:e>
                                  <m:sub>
                                    <m:r>
                                      <a:rPr lang="en-US" sz="2400" i="1">
                                        <a:solidFill>
                                          <a:srgbClr val="FF0000"/>
                                        </a:solidFill>
                                        <a:latin typeface="Cambria Math"/>
                                      </a:rPr>
                                      <m:t>1</m:t>
                                    </m:r>
                                  </m:sub>
                                </m:sSub>
                                <m:r>
                                  <a:rPr lang="en-US" sz="2400" i="1">
                                    <a:solidFill>
                                      <a:srgbClr val="FF0000"/>
                                    </a:solidFill>
                                    <a:latin typeface="Cambria Math"/>
                                  </a:rPr>
                                  <m:t>𝑡</m:t>
                                </m:r>
                              </m:num>
                              <m:den>
                                <m:r>
                                  <a:rPr lang="en-US" sz="2400" i="1">
                                    <a:solidFill>
                                      <a:srgbClr val="FF0000"/>
                                    </a:solidFill>
                                    <a:latin typeface="Cambria Math"/>
                                    <a:ea typeface="Cambria Math"/>
                                  </a:rPr>
                                  <m:t>ℏ</m:t>
                                </m:r>
                              </m:den>
                            </m:f>
                          </m:sup>
                        </m:sSup>
                        <m:r>
                          <m:rPr>
                            <m:sty m:val="p"/>
                          </m:rPr>
                          <a:rPr lang="el-GR" sz="2400" i="1">
                            <a:solidFill>
                              <a:srgbClr val="FF0000"/>
                            </a:solidFill>
                            <a:latin typeface="Cambria Math"/>
                            <a:ea typeface="Cambria Math"/>
                          </a:rPr>
                          <m:t>Ψ</m:t>
                        </m:r>
                      </m:e>
                      <m:sub>
                        <m:r>
                          <a:rPr lang="en-US" sz="2400" i="1">
                            <a:solidFill>
                              <a:srgbClr val="FF0000"/>
                            </a:solidFill>
                            <a:latin typeface="Cambria Math"/>
                            <a:ea typeface="Cambria Math"/>
                          </a:rPr>
                          <m:t>1</m:t>
                        </m:r>
                      </m:sub>
                    </m:sSub>
                    <m:d>
                      <m:dPr>
                        <m:ctrlPr>
                          <a:rPr lang="en-US" sz="2400" i="1">
                            <a:solidFill>
                              <a:srgbClr val="FF0000"/>
                            </a:solidFill>
                            <a:latin typeface="Cambria Math"/>
                            <a:ea typeface="Cambria Math"/>
                          </a:rPr>
                        </m:ctrlPr>
                      </m:dPr>
                      <m:e>
                        <m:r>
                          <a:rPr lang="en-US" sz="2400" i="1">
                            <a:solidFill>
                              <a:srgbClr val="FF0000"/>
                            </a:solidFill>
                            <a:latin typeface="Cambria Math"/>
                            <a:ea typeface="Cambria Math"/>
                          </a:rPr>
                          <m:t>𝑥</m:t>
                        </m:r>
                      </m:e>
                    </m:d>
                    <m:r>
                      <a:rPr lang="en-US" sz="2400">
                        <a:solidFill>
                          <a:srgbClr val="FF0000"/>
                        </a:solidFill>
                        <a:latin typeface="Cambria Math"/>
                        <a:ea typeface="Cambria Math"/>
                      </a:rPr>
                      <m:t>+</m:t>
                    </m:r>
                    <m:sSub>
                      <m:sSubPr>
                        <m:ctrlPr>
                          <a:rPr lang="en-US" sz="2400" i="1">
                            <a:solidFill>
                              <a:srgbClr val="FF0000"/>
                            </a:solidFill>
                            <a:latin typeface="Cambria Math"/>
                            <a:ea typeface="Cambria Math"/>
                          </a:rPr>
                        </m:ctrlPr>
                      </m:sSubPr>
                      <m:e>
                        <m:sSup>
                          <m:sSupPr>
                            <m:ctrlPr>
                              <a:rPr lang="en-US" sz="2400" i="1">
                                <a:solidFill>
                                  <a:srgbClr val="FF0000"/>
                                </a:solidFill>
                                <a:latin typeface="Cambria Math"/>
                              </a:rPr>
                            </m:ctrlPr>
                          </m:sSupPr>
                          <m:e>
                            <m:r>
                              <a:rPr lang="en-US" sz="2400" i="1">
                                <a:solidFill>
                                  <a:srgbClr val="FF0000"/>
                                </a:solidFill>
                                <a:latin typeface="Cambria Math"/>
                              </a:rPr>
                              <m:t>𝑒</m:t>
                            </m:r>
                          </m:e>
                          <m:sup>
                            <m:f>
                              <m:fPr>
                                <m:ctrlPr>
                                  <a:rPr lang="en-US" sz="2400" i="1">
                                    <a:solidFill>
                                      <a:srgbClr val="FF0000"/>
                                    </a:solidFill>
                                    <a:latin typeface="Cambria Math"/>
                                  </a:rPr>
                                </m:ctrlPr>
                              </m:fPr>
                              <m:num>
                                <m:r>
                                  <a:rPr lang="en-US" sz="2400" i="1">
                                    <a:solidFill>
                                      <a:srgbClr val="FF0000"/>
                                    </a:solidFill>
                                    <a:latin typeface="Cambria Math"/>
                                  </a:rPr>
                                  <m:t>−</m:t>
                                </m:r>
                                <m:r>
                                  <a:rPr lang="en-US" sz="2400" i="1">
                                    <a:solidFill>
                                      <a:srgbClr val="FF0000"/>
                                    </a:solidFill>
                                    <a:latin typeface="Cambria Math"/>
                                  </a:rPr>
                                  <m:t>𝑖</m:t>
                                </m:r>
                                <m:sSub>
                                  <m:sSubPr>
                                    <m:ctrlPr>
                                      <a:rPr lang="en-US" sz="2400" i="1">
                                        <a:solidFill>
                                          <a:srgbClr val="FF0000"/>
                                        </a:solidFill>
                                        <a:latin typeface="Cambria Math"/>
                                      </a:rPr>
                                    </m:ctrlPr>
                                  </m:sSubPr>
                                  <m:e>
                                    <m:r>
                                      <a:rPr lang="en-US" sz="2400" i="1">
                                        <a:solidFill>
                                          <a:srgbClr val="FF0000"/>
                                        </a:solidFill>
                                        <a:latin typeface="Cambria Math"/>
                                      </a:rPr>
                                      <m:t>𝐸</m:t>
                                    </m:r>
                                  </m:e>
                                  <m:sub>
                                    <m:r>
                                      <a:rPr lang="en-US" sz="2400" b="0" i="1" smtClean="0">
                                        <a:solidFill>
                                          <a:srgbClr val="FF0000"/>
                                        </a:solidFill>
                                        <a:latin typeface="Cambria Math"/>
                                      </a:rPr>
                                      <m:t>2</m:t>
                                    </m:r>
                                  </m:sub>
                                </m:sSub>
                                <m:r>
                                  <a:rPr lang="en-US" sz="2400" i="1">
                                    <a:solidFill>
                                      <a:srgbClr val="FF0000"/>
                                    </a:solidFill>
                                    <a:latin typeface="Cambria Math"/>
                                  </a:rPr>
                                  <m:t>𝑡</m:t>
                                </m:r>
                              </m:num>
                              <m:den>
                                <m:r>
                                  <a:rPr lang="en-US" sz="2400" i="1">
                                    <a:solidFill>
                                      <a:srgbClr val="FF0000"/>
                                    </a:solidFill>
                                    <a:latin typeface="Cambria Math"/>
                                    <a:ea typeface="Cambria Math"/>
                                  </a:rPr>
                                  <m:t>ℏ</m:t>
                                </m:r>
                              </m:den>
                            </m:f>
                          </m:sup>
                        </m:sSup>
                        <m:r>
                          <m:rPr>
                            <m:sty m:val="p"/>
                          </m:rPr>
                          <a:rPr lang="el-GR" sz="2400" i="1">
                            <a:solidFill>
                              <a:srgbClr val="FF0000"/>
                            </a:solidFill>
                            <a:latin typeface="Cambria Math"/>
                            <a:ea typeface="Cambria Math"/>
                          </a:rPr>
                          <m:t>Ψ</m:t>
                        </m:r>
                      </m:e>
                      <m:sub>
                        <m:r>
                          <a:rPr lang="en-US" sz="2400" i="1">
                            <a:solidFill>
                              <a:srgbClr val="FF0000"/>
                            </a:solidFill>
                            <a:latin typeface="Cambria Math"/>
                            <a:ea typeface="Cambria Math"/>
                          </a:rPr>
                          <m:t>2</m:t>
                        </m:r>
                      </m:sub>
                    </m:sSub>
                    <m:d>
                      <m:dPr>
                        <m:ctrlPr>
                          <a:rPr lang="en-US" sz="2400" i="1">
                            <a:solidFill>
                              <a:srgbClr val="FF0000"/>
                            </a:solidFill>
                            <a:latin typeface="Cambria Math"/>
                            <a:ea typeface="Cambria Math"/>
                          </a:rPr>
                        </m:ctrlPr>
                      </m:dPr>
                      <m:e>
                        <m:r>
                          <a:rPr lang="en-US" sz="2400" i="1">
                            <a:solidFill>
                              <a:srgbClr val="FF0000"/>
                            </a:solidFill>
                            <a:latin typeface="Cambria Math"/>
                            <a:ea typeface="Cambria Math"/>
                          </a:rPr>
                          <m:t>𝑥</m:t>
                        </m:r>
                      </m:e>
                    </m:d>
                  </m:oMath>
                </a14:m>
                <a:r>
                  <a:rPr lang="en-US" sz="2400" dirty="0">
                    <a:solidFill>
                      <a:srgbClr val="FF0000"/>
                    </a:solidFill>
                    <a:latin typeface="Times New Roman" panose="02020603050405020304" pitchFamily="18" charset="0"/>
                    <a:cs typeface="Times New Roman" panose="02020603050405020304" pitchFamily="18" charset="0"/>
                  </a:rPr>
                  <a:t>)</a:t>
                </a:r>
                <a:endParaRPr lang="en-US" sz="2400" dirty="0" smtClean="0">
                  <a:solidFill>
                    <a:srgbClr val="FF0000"/>
                  </a:solidFill>
                  <a:latin typeface="Times New Roman" panose="02020603050405020304" pitchFamily="18" charset="0"/>
                  <a:cs typeface="Times New Roman" panose="02020603050405020304" pitchFamily="18" charset="0"/>
                </a:endParaRPr>
              </a:p>
              <a:p>
                <a:pPr marL="342900" indent="-342900">
                  <a:lnSpc>
                    <a:spcPct val="150000"/>
                  </a:lnSpc>
                  <a:buFont typeface="+mj-lt"/>
                  <a:buAutoNum type="alphaUcPeriod"/>
                </a:pPr>
                <a:r>
                  <a:rPr lang="en-US" sz="2400" dirty="0" smtClean="0">
                    <a:ea typeface="Cambria Math"/>
                  </a:rPr>
                  <a:t> </a:t>
                </a:r>
                <a14:m>
                  <m:oMath xmlns:m="http://schemas.openxmlformats.org/officeDocument/2006/math">
                    <m:sSub>
                      <m:sSubPr>
                        <m:ctrlPr>
                          <a:rPr lang="en-US" sz="2400" i="1">
                            <a:latin typeface="Cambria Math"/>
                            <a:ea typeface="Cambria Math"/>
                          </a:rPr>
                        </m:ctrlPr>
                      </m:sSubPr>
                      <m:e>
                        <m:sSup>
                          <m:sSupPr>
                            <m:ctrlPr>
                              <a:rPr lang="en-US" sz="2400" i="1">
                                <a:latin typeface="Cambria Math"/>
                              </a:rPr>
                            </m:ctrlPr>
                          </m:sSupPr>
                          <m:e>
                            <m:r>
                              <a:rPr lang="en-US" sz="2400" i="1">
                                <a:latin typeface="Cambria Math"/>
                              </a:rPr>
                              <m:t>𝑒</m:t>
                            </m:r>
                          </m:e>
                          <m:sup>
                            <m:f>
                              <m:fPr>
                                <m:ctrlPr>
                                  <a:rPr lang="en-US" sz="2400" i="1">
                                    <a:latin typeface="Cambria Math"/>
                                  </a:rPr>
                                </m:ctrlPr>
                              </m:fPr>
                              <m:num>
                                <m:r>
                                  <a:rPr lang="en-US" sz="2400" i="1">
                                    <a:latin typeface="Cambria Math"/>
                                  </a:rPr>
                                  <m:t>−</m:t>
                                </m:r>
                                <m:r>
                                  <a:rPr lang="en-US" sz="2400" i="1">
                                    <a:latin typeface="Cambria Math"/>
                                  </a:rPr>
                                  <m:t>𝑖</m:t>
                                </m:r>
                                <m:sSub>
                                  <m:sSubPr>
                                    <m:ctrlPr>
                                      <a:rPr lang="en-US" sz="2400" i="1">
                                        <a:latin typeface="Cambria Math"/>
                                      </a:rPr>
                                    </m:ctrlPr>
                                  </m:sSubPr>
                                  <m:e>
                                    <m:r>
                                      <a:rPr lang="en-US" sz="2400" i="1">
                                        <a:latin typeface="Cambria Math"/>
                                      </a:rPr>
                                      <m:t>𝐸</m:t>
                                    </m:r>
                                  </m:e>
                                  <m:sub>
                                    <m:r>
                                      <a:rPr lang="en-US" sz="2400" i="1">
                                        <a:latin typeface="Cambria Math"/>
                                      </a:rPr>
                                      <m:t>1</m:t>
                                    </m:r>
                                  </m:sub>
                                </m:sSub>
                                <m:r>
                                  <a:rPr lang="en-US" sz="2400" i="1">
                                    <a:latin typeface="Cambria Math"/>
                                  </a:rPr>
                                  <m:t>𝑡</m:t>
                                </m:r>
                              </m:num>
                              <m:den>
                                <m:r>
                                  <a:rPr lang="en-US" sz="2400" i="1">
                                    <a:latin typeface="Cambria Math"/>
                                    <a:ea typeface="Cambria Math"/>
                                  </a:rPr>
                                  <m:t>ℏ</m:t>
                                </m:r>
                              </m:den>
                            </m:f>
                          </m:sup>
                        </m:sSup>
                        <m:r>
                          <m:rPr>
                            <m:sty m:val="p"/>
                          </m:rPr>
                          <a:rPr lang="el-GR" sz="2400" i="1">
                            <a:latin typeface="Cambria Math"/>
                            <a:ea typeface="Cambria Math"/>
                          </a:rPr>
                          <m:t>Ψ</m:t>
                        </m:r>
                      </m:e>
                      <m:sub>
                        <m:r>
                          <a:rPr lang="en-US" sz="2400" i="1">
                            <a:latin typeface="Cambria Math"/>
                            <a:ea typeface="Cambria Math"/>
                          </a:rPr>
                          <m:t>1</m:t>
                        </m:r>
                      </m:sub>
                    </m:sSub>
                    <m:d>
                      <m:dPr>
                        <m:ctrlPr>
                          <a:rPr lang="en-US" sz="2400" i="1">
                            <a:latin typeface="Cambria Math"/>
                            <a:ea typeface="Cambria Math"/>
                          </a:rPr>
                        </m:ctrlPr>
                      </m:dPr>
                      <m:e>
                        <m:r>
                          <a:rPr lang="en-US" sz="2400" i="1">
                            <a:latin typeface="Cambria Math"/>
                            <a:ea typeface="Cambria Math"/>
                          </a:rPr>
                          <m:t>𝑥</m:t>
                        </m:r>
                      </m:e>
                    </m:d>
                  </m:oMath>
                </a14:m>
                <a:r>
                  <a:rPr lang="en-US" sz="2400" dirty="0" smtClean="0">
                    <a:latin typeface="Times New Roman" panose="02020603050405020304" pitchFamily="18" charset="0"/>
                    <a:cs typeface="Times New Roman" panose="02020603050405020304" pitchFamily="18" charset="0"/>
                  </a:rPr>
                  <a:t> or </a:t>
                </a:r>
                <a14:m>
                  <m:oMath xmlns:m="http://schemas.openxmlformats.org/officeDocument/2006/math">
                    <m:sSub>
                      <m:sSubPr>
                        <m:ctrlPr>
                          <a:rPr lang="en-US" sz="2400" i="1">
                            <a:latin typeface="Cambria Math"/>
                            <a:ea typeface="Cambria Math"/>
                          </a:rPr>
                        </m:ctrlPr>
                      </m:sSubPr>
                      <m:e>
                        <m:sSup>
                          <m:sSupPr>
                            <m:ctrlPr>
                              <a:rPr lang="en-US" sz="2400" i="1">
                                <a:latin typeface="Cambria Math"/>
                              </a:rPr>
                            </m:ctrlPr>
                          </m:sSupPr>
                          <m:e>
                            <m:r>
                              <a:rPr lang="en-US" sz="2400" i="1">
                                <a:latin typeface="Cambria Math"/>
                              </a:rPr>
                              <m:t>𝑒</m:t>
                            </m:r>
                          </m:e>
                          <m:sup>
                            <m:f>
                              <m:fPr>
                                <m:ctrlPr>
                                  <a:rPr lang="en-US" sz="2400" i="1">
                                    <a:latin typeface="Cambria Math"/>
                                  </a:rPr>
                                </m:ctrlPr>
                              </m:fPr>
                              <m:num>
                                <m:r>
                                  <a:rPr lang="en-US" sz="2400" i="1">
                                    <a:latin typeface="Cambria Math"/>
                                  </a:rPr>
                                  <m:t>−</m:t>
                                </m:r>
                                <m:r>
                                  <a:rPr lang="en-US" sz="2400" i="1">
                                    <a:latin typeface="Cambria Math"/>
                                  </a:rPr>
                                  <m:t>𝑖</m:t>
                                </m:r>
                                <m:sSub>
                                  <m:sSubPr>
                                    <m:ctrlPr>
                                      <a:rPr lang="en-US" sz="2400" i="1">
                                        <a:latin typeface="Cambria Math"/>
                                      </a:rPr>
                                    </m:ctrlPr>
                                  </m:sSubPr>
                                  <m:e>
                                    <m:r>
                                      <a:rPr lang="en-US" sz="2400" i="1">
                                        <a:latin typeface="Cambria Math"/>
                                      </a:rPr>
                                      <m:t>𝐸</m:t>
                                    </m:r>
                                  </m:e>
                                  <m:sub>
                                    <m:r>
                                      <a:rPr lang="en-US" sz="2400" i="1">
                                        <a:latin typeface="Cambria Math"/>
                                      </a:rPr>
                                      <m:t>2</m:t>
                                    </m:r>
                                  </m:sub>
                                </m:sSub>
                                <m:r>
                                  <a:rPr lang="en-US" sz="2400" i="1">
                                    <a:latin typeface="Cambria Math"/>
                                  </a:rPr>
                                  <m:t>𝑡</m:t>
                                </m:r>
                              </m:num>
                              <m:den>
                                <m:r>
                                  <a:rPr lang="en-US" sz="2400" i="1">
                                    <a:latin typeface="Cambria Math"/>
                                    <a:ea typeface="Cambria Math"/>
                                  </a:rPr>
                                  <m:t>ℏ</m:t>
                                </m:r>
                              </m:den>
                            </m:f>
                          </m:sup>
                        </m:sSup>
                        <m:r>
                          <m:rPr>
                            <m:sty m:val="p"/>
                          </m:rPr>
                          <a:rPr lang="el-GR" sz="2400" i="1">
                            <a:latin typeface="Cambria Math"/>
                            <a:ea typeface="Cambria Math"/>
                          </a:rPr>
                          <m:t>Ψ</m:t>
                        </m:r>
                      </m:e>
                      <m:sub>
                        <m:r>
                          <a:rPr lang="en-US" sz="2400" i="1">
                            <a:latin typeface="Cambria Math"/>
                            <a:ea typeface="Cambria Math"/>
                          </a:rPr>
                          <m:t>2</m:t>
                        </m:r>
                      </m:sub>
                    </m:sSub>
                    <m:d>
                      <m:dPr>
                        <m:ctrlPr>
                          <a:rPr lang="en-US" sz="2400" i="1">
                            <a:latin typeface="Cambria Math"/>
                            <a:ea typeface="Cambria Math"/>
                          </a:rPr>
                        </m:ctrlPr>
                      </m:dPr>
                      <m:e>
                        <m:r>
                          <a:rPr lang="en-US" sz="2400" i="1">
                            <a:latin typeface="Cambria Math"/>
                            <a:ea typeface="Cambria Math"/>
                          </a:rPr>
                          <m:t>𝑥</m:t>
                        </m:r>
                      </m:e>
                    </m:d>
                  </m:oMath>
                </a14:m>
                <a:endParaRPr lang="en-US" sz="2400" dirty="0" smtClean="0">
                  <a:latin typeface="Times New Roman" panose="02020603050405020304" pitchFamily="18" charset="0"/>
                  <a:cs typeface="Times New Roman" panose="02020603050405020304" pitchFamily="18" charset="0"/>
                </a:endParaRPr>
              </a:p>
              <a:p>
                <a:pPr marL="342900" indent="-342900">
                  <a:lnSpc>
                    <a:spcPct val="150000"/>
                  </a:lnSpc>
                  <a:buFont typeface="+mj-lt"/>
                  <a:buAutoNum type="alphaUcPeriod"/>
                </a:pPr>
                <a:r>
                  <a:rPr lang="en-US" sz="2400" dirty="0" smtClean="0">
                    <a:latin typeface="Times New Roman" panose="02020603050405020304" pitchFamily="18" charset="0"/>
                    <a:cs typeface="Times New Roman" panose="02020603050405020304" pitchFamily="18" charset="0"/>
                  </a:rPr>
                  <a:t>None of the above</a:t>
                </a:r>
                <a:endParaRPr lang="en-US" sz="2400" dirty="0">
                  <a:latin typeface="Times New Roman" panose="02020603050405020304" pitchFamily="18" charset="0"/>
                  <a:cs typeface="Times New Roman" panose="02020603050405020304" pitchFamily="18" charset="0"/>
                </a:endParaRPr>
              </a:p>
              <a:p>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0" y="304800"/>
                <a:ext cx="9144000" cy="6796604"/>
              </a:xfrm>
              <a:prstGeom prst="rect">
                <a:avLst/>
              </a:prstGeom>
              <a:blipFill rotWithShape="1">
                <a:blip r:embed="rId2"/>
                <a:stretch>
                  <a:fillRect l="-1000" t="-717"/>
                </a:stretch>
              </a:blipFill>
            </p:spPr>
            <p:txBody>
              <a:bodyPr/>
              <a:lstStyle/>
              <a:p>
                <a:r>
                  <a:rPr lang="en-US">
                    <a:noFill/>
                  </a:rPr>
                  <a:t> </a:t>
                </a:r>
              </a:p>
            </p:txBody>
          </p:sp>
        </mc:Fallback>
      </mc:AlternateContent>
    </p:spTree>
    <p:extLst>
      <p:ext uri="{BB962C8B-B14F-4D97-AF65-F5344CB8AC3E}">
        <p14:creationId xmlns:p14="http://schemas.microsoft.com/office/powerpoint/2010/main" val="4139237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0" y="228600"/>
                <a:ext cx="9144000" cy="6863161"/>
              </a:xfrm>
              <a:prstGeom prst="rect">
                <a:avLst/>
              </a:prstGeom>
              <a:noFill/>
            </p:spPr>
            <p:txBody>
              <a:bodyPr wrap="square" rtlCol="0">
                <a:spAutoFit/>
              </a:bodyPr>
              <a:lstStyle/>
              <a:p>
                <a:pPr algn="ctr"/>
                <a:r>
                  <a:rPr lang="en-US" sz="2400" i="1" dirty="0" smtClean="0">
                    <a:latin typeface="Times New Roman" panose="02020603050405020304" pitchFamily="18" charset="0"/>
                    <a:cs typeface="Times New Roman" panose="02020603050405020304" pitchFamily="18" charset="0"/>
                  </a:rPr>
                  <a:t>Concept Test 15.8</a:t>
                </a:r>
                <a:endParaRPr lang="en-US" sz="2400" i="1" dirty="0">
                  <a:latin typeface="Times New Roman" panose="02020603050405020304" pitchFamily="18" charset="0"/>
                  <a:cs typeface="Times New Roman" panose="02020603050405020304" pitchFamily="18" charset="0"/>
                </a:endParaRPr>
              </a:p>
              <a:p>
                <a:pPr algn="ctr"/>
                <a:endParaRPr lang="en-US" sz="2400" i="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At time</a:t>
                </a:r>
                <a14:m>
                  <m:oMath xmlns:m="http://schemas.openxmlformats.org/officeDocument/2006/math">
                    <m:r>
                      <a:rPr lang="en-US" sz="2400" i="1" dirty="0">
                        <a:latin typeface="Cambria Math"/>
                        <a:cs typeface="Times New Roman" panose="02020603050405020304" pitchFamily="18" charset="0"/>
                      </a:rPr>
                      <m:t> </m:t>
                    </m:r>
                    <m:r>
                      <a:rPr lang="en-US" sz="2400" i="1" dirty="0">
                        <a:latin typeface="Cambria Math"/>
                        <a:cs typeface="Times New Roman" panose="02020603050405020304" pitchFamily="18" charset="0"/>
                      </a:rPr>
                      <m:t>𝑡</m:t>
                    </m:r>
                    <m:r>
                      <a:rPr lang="en-US" sz="2400" i="1" dirty="0">
                        <a:latin typeface="Cambria Math"/>
                        <a:cs typeface="Times New Roman" panose="02020603050405020304" pitchFamily="18" charset="0"/>
                      </a:rPr>
                      <m:t>=0</m:t>
                    </m:r>
                  </m:oMath>
                </a14:m>
                <a:r>
                  <a:rPr lang="en-US" sz="2400" dirty="0">
                    <a:latin typeface="Times New Roman" panose="02020603050405020304" pitchFamily="18" charset="0"/>
                    <a:cs typeface="Times New Roman" panose="02020603050405020304" pitchFamily="18" charset="0"/>
                  </a:rPr>
                  <a:t>, the initial state of a</a:t>
                </a:r>
                <a:r>
                  <a:rPr lang="en-US" sz="2400" dirty="0" smtClean="0">
                    <a:latin typeface="Times New Roman" panose="02020603050405020304" pitchFamily="18" charset="0"/>
                    <a:cs typeface="Times New Roman" panose="02020603050405020304" pitchFamily="18" charset="0"/>
                  </a:rPr>
                  <a:t> particle in an infinite square well </a:t>
                </a:r>
                <a:r>
                  <a:rPr lang="en-US" sz="2400" dirty="0">
                    <a:latin typeface="Times New Roman" panose="02020603050405020304" pitchFamily="18" charset="0"/>
                    <a:cs typeface="Times New Roman" panose="02020603050405020304" pitchFamily="18" charset="0"/>
                  </a:rPr>
                  <a:t>is </a:t>
                </a:r>
                <a14:m>
                  <m:oMath xmlns:m="http://schemas.openxmlformats.org/officeDocument/2006/math">
                    <m:r>
                      <m:rPr>
                        <m:sty m:val="p"/>
                      </m:rPr>
                      <a:rPr lang="el-GR" sz="2400" i="1">
                        <a:latin typeface="Cambria Math"/>
                        <a:ea typeface="Cambria Math"/>
                      </a:rPr>
                      <m:t>Ψ</m:t>
                    </m:r>
                    <m:d>
                      <m:dPr>
                        <m:ctrlPr>
                          <a:rPr lang="en-US" sz="2400" i="1">
                            <a:latin typeface="Cambria Math"/>
                            <a:ea typeface="Cambria Math"/>
                          </a:rPr>
                        </m:ctrlPr>
                      </m:dPr>
                      <m:e>
                        <m:r>
                          <a:rPr lang="en-US" sz="2400" i="1">
                            <a:latin typeface="Cambria Math"/>
                            <a:ea typeface="Cambria Math"/>
                          </a:rPr>
                          <m:t>𝑥</m:t>
                        </m:r>
                        <m:r>
                          <a:rPr lang="en-US" sz="2400" i="1">
                            <a:latin typeface="Cambria Math"/>
                            <a:ea typeface="Cambria Math"/>
                          </a:rPr>
                          <m:t>, 0</m:t>
                        </m:r>
                      </m:e>
                    </m:d>
                    <m:r>
                      <a:rPr lang="en-US" sz="2400" i="1">
                        <a:latin typeface="Cambria Math"/>
                        <a:ea typeface="Cambria Math"/>
                      </a:rPr>
                      <m:t>=</m:t>
                    </m:r>
                    <m:f>
                      <m:fPr>
                        <m:ctrlPr>
                          <a:rPr lang="en-US" sz="2400" i="1">
                            <a:latin typeface="Cambria Math"/>
                            <a:ea typeface="Cambria Math"/>
                          </a:rPr>
                        </m:ctrlPr>
                      </m:fPr>
                      <m:num>
                        <m:r>
                          <a:rPr lang="en-US" sz="2400" i="1">
                            <a:latin typeface="Cambria Math"/>
                            <a:ea typeface="Cambria Math"/>
                          </a:rPr>
                          <m:t>1</m:t>
                        </m:r>
                      </m:num>
                      <m:den>
                        <m:rad>
                          <m:radPr>
                            <m:degHide m:val="on"/>
                            <m:ctrlPr>
                              <a:rPr lang="en-US" sz="2400" i="1">
                                <a:latin typeface="Cambria Math"/>
                                <a:ea typeface="Cambria Math"/>
                              </a:rPr>
                            </m:ctrlPr>
                          </m:radPr>
                          <m:deg/>
                          <m:e>
                            <m:r>
                              <a:rPr lang="en-US" sz="2400" i="1">
                                <a:latin typeface="Cambria Math"/>
                                <a:ea typeface="Cambria Math"/>
                              </a:rPr>
                              <m:t>2</m:t>
                            </m:r>
                          </m:e>
                        </m:rad>
                      </m:den>
                    </m:f>
                    <m:r>
                      <a:rPr lang="en-US" sz="2400" i="1">
                        <a:latin typeface="Cambria Math"/>
                        <a:ea typeface="Cambria Math"/>
                      </a:rPr>
                      <m:t>(</m:t>
                    </m:r>
                    <m:sSub>
                      <m:sSubPr>
                        <m:ctrlPr>
                          <a:rPr lang="en-US" sz="2400" i="1">
                            <a:latin typeface="Cambria Math"/>
                            <a:ea typeface="Cambria Math"/>
                          </a:rPr>
                        </m:ctrlPr>
                      </m:sSubPr>
                      <m:e>
                        <m:r>
                          <m:rPr>
                            <m:sty m:val="p"/>
                          </m:rPr>
                          <a:rPr lang="el-GR" sz="2400" i="1">
                            <a:latin typeface="Cambria Math"/>
                            <a:ea typeface="Cambria Math"/>
                          </a:rPr>
                          <m:t>Ψ</m:t>
                        </m:r>
                      </m:e>
                      <m:sub>
                        <m:r>
                          <a:rPr lang="en-US" sz="2400" i="1">
                            <a:latin typeface="Cambria Math"/>
                            <a:ea typeface="Cambria Math"/>
                          </a:rPr>
                          <m:t>1</m:t>
                        </m:r>
                      </m:sub>
                    </m:sSub>
                    <m:d>
                      <m:dPr>
                        <m:ctrlPr>
                          <a:rPr lang="en-US" sz="2400" i="1">
                            <a:latin typeface="Cambria Math"/>
                            <a:ea typeface="Cambria Math"/>
                          </a:rPr>
                        </m:ctrlPr>
                      </m:dPr>
                      <m:e>
                        <m:r>
                          <a:rPr lang="en-US" sz="2400" i="1">
                            <a:latin typeface="Cambria Math"/>
                            <a:ea typeface="Cambria Math"/>
                          </a:rPr>
                          <m:t>𝑥</m:t>
                        </m:r>
                      </m:e>
                    </m:d>
                    <m:r>
                      <a:rPr lang="en-US" sz="2400">
                        <a:latin typeface="Cambria Math"/>
                        <a:ea typeface="Cambria Math"/>
                      </a:rPr>
                      <m:t>+</m:t>
                    </m:r>
                    <m:sSub>
                      <m:sSubPr>
                        <m:ctrlPr>
                          <a:rPr lang="en-US" sz="2400" i="1">
                            <a:latin typeface="Cambria Math"/>
                            <a:ea typeface="Cambria Math"/>
                          </a:rPr>
                        </m:ctrlPr>
                      </m:sSubPr>
                      <m:e>
                        <m:r>
                          <m:rPr>
                            <m:sty m:val="p"/>
                          </m:rPr>
                          <a:rPr lang="el-GR" sz="2400" i="1">
                            <a:latin typeface="Cambria Math"/>
                            <a:ea typeface="Cambria Math"/>
                          </a:rPr>
                          <m:t>Ψ</m:t>
                        </m:r>
                      </m:e>
                      <m:sub>
                        <m:r>
                          <a:rPr lang="en-US" sz="2400" i="1">
                            <a:latin typeface="Cambria Math"/>
                            <a:ea typeface="Cambria Math"/>
                          </a:rPr>
                          <m:t>2</m:t>
                        </m:r>
                      </m:sub>
                    </m:sSub>
                    <m:d>
                      <m:dPr>
                        <m:ctrlPr>
                          <a:rPr lang="en-US" sz="2400" i="1">
                            <a:latin typeface="Cambria Math"/>
                            <a:ea typeface="Cambria Math"/>
                          </a:rPr>
                        </m:ctrlPr>
                      </m:dPr>
                      <m:e>
                        <m:r>
                          <a:rPr lang="en-US" sz="2400" i="1">
                            <a:latin typeface="Cambria Math"/>
                            <a:ea typeface="Cambria Math"/>
                          </a:rPr>
                          <m:t>𝑥</m:t>
                        </m:r>
                      </m:e>
                    </m:d>
                  </m:oMath>
                </a14:m>
                <a:r>
                  <a:rPr lang="en-US" sz="2400" dirty="0">
                    <a:latin typeface="Times New Roman" panose="02020603050405020304" pitchFamily="18" charset="0"/>
                    <a:cs typeface="Times New Roman" panose="02020603050405020304" pitchFamily="18" charset="0"/>
                  </a:rPr>
                  <a:t>), where </a:t>
                </a:r>
                <a14:m>
                  <m:oMath xmlns:m="http://schemas.openxmlformats.org/officeDocument/2006/math">
                    <m:sSub>
                      <m:sSubPr>
                        <m:ctrlPr>
                          <a:rPr lang="en-US" sz="2400" i="1">
                            <a:latin typeface="Cambria Math"/>
                            <a:ea typeface="Cambria Math"/>
                          </a:rPr>
                        </m:ctrlPr>
                      </m:sSubPr>
                      <m:e>
                        <m:r>
                          <m:rPr>
                            <m:sty m:val="p"/>
                          </m:rPr>
                          <a:rPr lang="el-GR" sz="2400" i="1">
                            <a:latin typeface="Cambria Math"/>
                            <a:ea typeface="Cambria Math"/>
                          </a:rPr>
                          <m:t>Ψ</m:t>
                        </m:r>
                      </m:e>
                      <m:sub>
                        <m:r>
                          <a:rPr lang="en-US" sz="2400" i="1">
                            <a:latin typeface="Cambria Math"/>
                            <a:ea typeface="Cambria Math"/>
                          </a:rPr>
                          <m:t>1</m:t>
                        </m:r>
                      </m:sub>
                    </m:sSub>
                    <m:d>
                      <m:dPr>
                        <m:ctrlPr>
                          <a:rPr lang="en-US" sz="2400" i="1">
                            <a:latin typeface="Cambria Math"/>
                            <a:ea typeface="Cambria Math"/>
                          </a:rPr>
                        </m:ctrlPr>
                      </m:dPr>
                      <m:e>
                        <m:r>
                          <a:rPr lang="en-US" sz="2400" i="1">
                            <a:latin typeface="Cambria Math"/>
                            <a:ea typeface="Cambria Math"/>
                          </a:rPr>
                          <m:t>𝑥</m:t>
                        </m:r>
                      </m:e>
                    </m:d>
                  </m:oMath>
                </a14:m>
                <a:r>
                  <a:rPr lang="en-US" sz="24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2400" i="1">
                            <a:latin typeface="Cambria Math"/>
                            <a:ea typeface="Cambria Math"/>
                          </a:rPr>
                        </m:ctrlPr>
                      </m:sSubPr>
                      <m:e>
                        <m:r>
                          <m:rPr>
                            <m:sty m:val="p"/>
                          </m:rPr>
                          <a:rPr lang="el-GR" sz="2400" i="1">
                            <a:latin typeface="Cambria Math"/>
                            <a:ea typeface="Cambria Math"/>
                          </a:rPr>
                          <m:t>Ψ</m:t>
                        </m:r>
                      </m:e>
                      <m:sub>
                        <m:r>
                          <a:rPr lang="en-US" sz="2400" i="1">
                            <a:latin typeface="Cambria Math"/>
                            <a:ea typeface="Cambria Math"/>
                          </a:rPr>
                          <m:t>2</m:t>
                        </m:r>
                      </m:sub>
                    </m:sSub>
                    <m:r>
                      <a:rPr lang="en-US" sz="2400" i="1">
                        <a:latin typeface="Cambria Math"/>
                        <a:ea typeface="Cambria Math"/>
                      </a:rPr>
                      <m:t>(</m:t>
                    </m:r>
                    <m:r>
                      <a:rPr lang="en-US" sz="2400" i="1">
                        <a:latin typeface="Cambria Math"/>
                        <a:ea typeface="Cambria Math"/>
                      </a:rPr>
                      <m:t>𝑥</m:t>
                    </m:r>
                    <m:r>
                      <a:rPr lang="en-US" sz="2400" i="1">
                        <a:latin typeface="Cambria Math"/>
                        <a:ea typeface="Cambria Math"/>
                      </a:rPr>
                      <m:t>)</m:t>
                    </m:r>
                  </m:oMath>
                </a14:m>
                <a:r>
                  <a:rPr lang="en-US" sz="2400" dirty="0">
                    <a:latin typeface="Times New Roman" panose="02020603050405020304" pitchFamily="18" charset="0"/>
                    <a:cs typeface="Times New Roman" panose="02020603050405020304" pitchFamily="18" charset="0"/>
                  </a:rPr>
                  <a:t> are the ground state and first excited state </a:t>
                </a:r>
                <a:r>
                  <a:rPr lang="en-US" sz="2400" dirty="0" err="1" smtClean="0">
                    <a:latin typeface="Times New Roman" panose="02020603050405020304" pitchFamily="18" charset="0"/>
                    <a:cs typeface="Times New Roman" panose="02020603050405020304" pitchFamily="18" charset="0"/>
                  </a:rPr>
                  <a:t>wavefunctions</a:t>
                </a:r>
                <a:r>
                  <a:rPr lang="en-US" sz="2400" dirty="0" smtClean="0">
                    <a:latin typeface="Times New Roman" panose="02020603050405020304" pitchFamily="18" charset="0"/>
                    <a:cs typeface="Times New Roman" panose="02020603050405020304" pitchFamily="18" charset="0"/>
                  </a:rPr>
                  <a:t>. If </a:t>
                </a:r>
                <a:r>
                  <a:rPr lang="en-US" sz="2400" dirty="0">
                    <a:latin typeface="Times New Roman" panose="02020603050405020304" pitchFamily="18" charset="0"/>
                    <a:cs typeface="Times New Roman" panose="02020603050405020304" pitchFamily="18" charset="0"/>
                  </a:rPr>
                  <a:t>we measure the energy of the particle after time </a:t>
                </a:r>
                <a14:m>
                  <m:oMath xmlns:m="http://schemas.openxmlformats.org/officeDocument/2006/math">
                    <m:r>
                      <a:rPr lang="en-US" sz="2400" i="1" dirty="0">
                        <a:latin typeface="Cambria Math"/>
                        <a:cs typeface="Times New Roman" panose="02020603050405020304" pitchFamily="18" charset="0"/>
                      </a:rPr>
                      <m:t>𝑡</m:t>
                    </m:r>
                  </m:oMath>
                </a14:m>
                <a:r>
                  <a:rPr lang="en-US" sz="2400" dirty="0">
                    <a:latin typeface="Times New Roman" panose="02020603050405020304" pitchFamily="18" charset="0"/>
                    <a:cs typeface="Times New Roman" panose="02020603050405020304" pitchFamily="18" charset="0"/>
                  </a:rPr>
                  <a:t>, what is the </a:t>
                </a:r>
                <a:r>
                  <a:rPr lang="en-US" sz="2400" dirty="0" smtClean="0">
                    <a:latin typeface="Times New Roman" panose="02020603050405020304" pitchFamily="18" charset="0"/>
                    <a:cs typeface="Times New Roman" panose="02020603050405020304" pitchFamily="18" charset="0"/>
                  </a:rPr>
                  <a:t>normalized state </a:t>
                </a:r>
                <a:r>
                  <a:rPr lang="en-US" sz="2400" dirty="0">
                    <a:latin typeface="Times New Roman" panose="02020603050405020304" pitchFamily="18" charset="0"/>
                    <a:cs typeface="Times New Roman" panose="02020603050405020304" pitchFamily="18" charset="0"/>
                  </a:rPr>
                  <a:t>of the particle </a:t>
                </a:r>
                <a:r>
                  <a:rPr lang="en-US" sz="2400" dirty="0" smtClean="0">
                    <a:latin typeface="Times New Roman" panose="02020603050405020304" pitchFamily="18" charset="0"/>
                    <a:cs typeface="Times New Roman" panose="02020603050405020304" pitchFamily="18" charset="0"/>
                  </a:rPr>
                  <a:t>right AFTER the </a:t>
                </a:r>
                <a:r>
                  <a:rPr lang="en-US" sz="2400" dirty="0">
                    <a:latin typeface="Times New Roman" panose="02020603050405020304" pitchFamily="18" charset="0"/>
                    <a:cs typeface="Times New Roman" panose="02020603050405020304" pitchFamily="18" charset="0"/>
                  </a:rPr>
                  <a:t>measurement of energy?</a:t>
                </a:r>
              </a:p>
              <a:p>
                <a:pPr marL="342900" indent="-342900">
                  <a:lnSpc>
                    <a:spcPct val="150000"/>
                  </a:lnSpc>
                  <a:buFont typeface="+mj-lt"/>
                  <a:buAutoNum type="alphaUcPeriod"/>
                </a:pPr>
                <a:r>
                  <a:rPr lang="en-US" sz="2400" dirty="0">
                    <a:ea typeface="Cambria Math"/>
                  </a:rPr>
                  <a:t> </a:t>
                </a:r>
                <a14:m>
                  <m:oMath xmlns:m="http://schemas.openxmlformats.org/officeDocument/2006/math">
                    <m:f>
                      <m:fPr>
                        <m:ctrlPr>
                          <a:rPr lang="en-US" sz="2400" i="1">
                            <a:latin typeface="Cambria Math"/>
                            <a:ea typeface="Cambria Math"/>
                          </a:rPr>
                        </m:ctrlPr>
                      </m:fPr>
                      <m:num>
                        <m:r>
                          <a:rPr lang="en-US" sz="2400" i="1">
                            <a:latin typeface="Cambria Math"/>
                            <a:ea typeface="Cambria Math"/>
                          </a:rPr>
                          <m:t>1</m:t>
                        </m:r>
                      </m:num>
                      <m:den>
                        <m:rad>
                          <m:radPr>
                            <m:degHide m:val="on"/>
                            <m:ctrlPr>
                              <a:rPr lang="en-US" sz="2400" i="1">
                                <a:latin typeface="Cambria Math"/>
                                <a:ea typeface="Cambria Math"/>
                              </a:rPr>
                            </m:ctrlPr>
                          </m:radPr>
                          <m:deg/>
                          <m:e>
                            <m:r>
                              <a:rPr lang="en-US" sz="2400" i="1">
                                <a:latin typeface="Cambria Math"/>
                                <a:ea typeface="Cambria Math"/>
                              </a:rPr>
                              <m:t>2</m:t>
                            </m:r>
                          </m:e>
                        </m:rad>
                      </m:den>
                    </m:f>
                    <m:d>
                      <m:dPr>
                        <m:ctrlPr>
                          <a:rPr lang="en-US" sz="2400" i="1">
                            <a:latin typeface="Cambria Math"/>
                            <a:ea typeface="Cambria Math"/>
                          </a:rPr>
                        </m:ctrlPr>
                      </m:dPr>
                      <m:e>
                        <m:sSub>
                          <m:sSubPr>
                            <m:ctrlPr>
                              <a:rPr lang="en-US" sz="2400" i="1">
                                <a:latin typeface="Cambria Math"/>
                                <a:ea typeface="Cambria Math"/>
                              </a:rPr>
                            </m:ctrlPr>
                          </m:sSubPr>
                          <m:e>
                            <m:r>
                              <m:rPr>
                                <m:sty m:val="p"/>
                              </m:rPr>
                              <a:rPr lang="el-GR" sz="2400" i="1">
                                <a:latin typeface="Cambria Math"/>
                                <a:ea typeface="Cambria Math"/>
                              </a:rPr>
                              <m:t>Ψ</m:t>
                            </m:r>
                          </m:e>
                          <m:sub>
                            <m:r>
                              <a:rPr lang="en-US" sz="2400" i="1">
                                <a:latin typeface="Cambria Math"/>
                                <a:ea typeface="Cambria Math"/>
                              </a:rPr>
                              <m:t>1</m:t>
                            </m:r>
                          </m:sub>
                        </m:sSub>
                        <m:d>
                          <m:dPr>
                            <m:ctrlPr>
                              <a:rPr lang="en-US" sz="2400" i="1">
                                <a:latin typeface="Cambria Math"/>
                                <a:ea typeface="Cambria Math"/>
                              </a:rPr>
                            </m:ctrlPr>
                          </m:dPr>
                          <m:e>
                            <m:r>
                              <a:rPr lang="en-US" sz="2400" i="1">
                                <a:latin typeface="Cambria Math"/>
                                <a:ea typeface="Cambria Math"/>
                              </a:rPr>
                              <m:t>𝑥</m:t>
                            </m:r>
                          </m:e>
                        </m:d>
                        <m:r>
                          <a:rPr lang="en-US" sz="2400">
                            <a:latin typeface="Cambria Math"/>
                            <a:ea typeface="Cambria Math"/>
                          </a:rPr>
                          <m:t>+</m:t>
                        </m:r>
                        <m:sSub>
                          <m:sSubPr>
                            <m:ctrlPr>
                              <a:rPr lang="en-US" sz="2400" i="1">
                                <a:latin typeface="Cambria Math"/>
                                <a:ea typeface="Cambria Math"/>
                              </a:rPr>
                            </m:ctrlPr>
                          </m:sSubPr>
                          <m:e>
                            <m:r>
                              <m:rPr>
                                <m:sty m:val="p"/>
                              </m:rPr>
                              <a:rPr lang="el-GR" sz="2400" i="1">
                                <a:latin typeface="Cambria Math"/>
                                <a:ea typeface="Cambria Math"/>
                              </a:rPr>
                              <m:t>Ψ</m:t>
                            </m:r>
                          </m:e>
                          <m:sub>
                            <m:r>
                              <a:rPr lang="en-US" sz="2400" i="1">
                                <a:latin typeface="Cambria Math"/>
                                <a:ea typeface="Cambria Math"/>
                              </a:rPr>
                              <m:t>2</m:t>
                            </m:r>
                          </m:sub>
                        </m:sSub>
                        <m:d>
                          <m:dPr>
                            <m:ctrlPr>
                              <a:rPr lang="en-US" sz="2400" i="1">
                                <a:latin typeface="Cambria Math"/>
                                <a:ea typeface="Cambria Math"/>
                              </a:rPr>
                            </m:ctrlPr>
                          </m:dPr>
                          <m:e>
                            <m:r>
                              <a:rPr lang="en-US" sz="2400" i="1">
                                <a:latin typeface="Cambria Math"/>
                                <a:ea typeface="Cambria Math"/>
                              </a:rPr>
                              <m:t>𝑥</m:t>
                            </m:r>
                          </m:e>
                        </m:d>
                      </m:e>
                    </m:d>
                  </m:oMath>
                </a14:m>
                <a:endParaRPr lang="en-US" sz="2400" dirty="0">
                  <a:latin typeface="Times New Roman" panose="02020603050405020304" pitchFamily="18" charset="0"/>
                  <a:ea typeface="Cambria Math"/>
                </a:endParaRPr>
              </a:p>
              <a:p>
                <a:pPr marL="342900" indent="-342900">
                  <a:lnSpc>
                    <a:spcPct val="150000"/>
                  </a:lnSpc>
                  <a:buFont typeface="+mj-lt"/>
                  <a:buAutoNum type="alphaUcPeriod"/>
                </a:pPr>
                <a:r>
                  <a:rPr lang="en-US" sz="2400" dirty="0" smtClean="0">
                    <a:solidFill>
                      <a:srgbClr val="FF0000"/>
                    </a:solidFill>
                    <a:ea typeface="Cambria Math"/>
                  </a:rPr>
                  <a:t> </a:t>
                </a:r>
                <a14:m>
                  <m:oMath xmlns:m="http://schemas.openxmlformats.org/officeDocument/2006/math">
                    <m:sSub>
                      <m:sSubPr>
                        <m:ctrlPr>
                          <a:rPr lang="en-US" sz="2400" i="1">
                            <a:solidFill>
                              <a:srgbClr val="FF0000"/>
                            </a:solidFill>
                            <a:latin typeface="Cambria Math"/>
                            <a:ea typeface="Cambria Math"/>
                          </a:rPr>
                        </m:ctrlPr>
                      </m:sSubPr>
                      <m:e>
                        <m:r>
                          <m:rPr>
                            <m:sty m:val="p"/>
                          </m:rPr>
                          <a:rPr lang="el-GR" sz="2400" i="1">
                            <a:solidFill>
                              <a:srgbClr val="FF0000"/>
                            </a:solidFill>
                            <a:latin typeface="Cambria Math"/>
                            <a:ea typeface="Cambria Math"/>
                          </a:rPr>
                          <m:t>Ψ</m:t>
                        </m:r>
                      </m:e>
                      <m:sub>
                        <m:r>
                          <a:rPr lang="en-US" sz="2400" i="1">
                            <a:solidFill>
                              <a:srgbClr val="FF0000"/>
                            </a:solidFill>
                            <a:latin typeface="Cambria Math"/>
                            <a:ea typeface="Cambria Math"/>
                          </a:rPr>
                          <m:t>1</m:t>
                        </m:r>
                      </m:sub>
                    </m:sSub>
                    <m:d>
                      <m:dPr>
                        <m:ctrlPr>
                          <a:rPr lang="en-US" sz="2400" i="1">
                            <a:solidFill>
                              <a:srgbClr val="FF0000"/>
                            </a:solidFill>
                            <a:latin typeface="Cambria Math"/>
                            <a:ea typeface="Cambria Math"/>
                          </a:rPr>
                        </m:ctrlPr>
                      </m:dPr>
                      <m:e>
                        <m:r>
                          <a:rPr lang="en-US" sz="2400" i="1">
                            <a:solidFill>
                              <a:srgbClr val="FF0000"/>
                            </a:solidFill>
                            <a:latin typeface="Cambria Math"/>
                            <a:ea typeface="Cambria Math"/>
                          </a:rPr>
                          <m:t>𝑥</m:t>
                        </m:r>
                      </m:e>
                    </m:d>
                  </m:oMath>
                </a14:m>
                <a:r>
                  <a:rPr lang="en-US" sz="2400" dirty="0">
                    <a:solidFill>
                      <a:srgbClr val="FF0000"/>
                    </a:solidFill>
                    <a:latin typeface="Times New Roman" panose="02020603050405020304" pitchFamily="18" charset="0"/>
                    <a:cs typeface="Times New Roman" panose="02020603050405020304" pitchFamily="18" charset="0"/>
                  </a:rPr>
                  <a:t> or </a:t>
                </a:r>
                <a14:m>
                  <m:oMath xmlns:m="http://schemas.openxmlformats.org/officeDocument/2006/math">
                    <m:sSub>
                      <m:sSubPr>
                        <m:ctrlPr>
                          <a:rPr lang="en-US" sz="2400" i="1">
                            <a:solidFill>
                              <a:srgbClr val="FF0000"/>
                            </a:solidFill>
                            <a:latin typeface="Cambria Math"/>
                            <a:ea typeface="Cambria Math"/>
                          </a:rPr>
                        </m:ctrlPr>
                      </m:sSubPr>
                      <m:e>
                        <m:r>
                          <m:rPr>
                            <m:sty m:val="p"/>
                          </m:rPr>
                          <a:rPr lang="el-GR" sz="2400" i="1">
                            <a:solidFill>
                              <a:srgbClr val="FF0000"/>
                            </a:solidFill>
                            <a:latin typeface="Cambria Math"/>
                            <a:ea typeface="Cambria Math"/>
                          </a:rPr>
                          <m:t>Ψ</m:t>
                        </m:r>
                      </m:e>
                      <m:sub>
                        <m:r>
                          <a:rPr lang="en-US" sz="2400" i="1">
                            <a:solidFill>
                              <a:srgbClr val="FF0000"/>
                            </a:solidFill>
                            <a:latin typeface="Cambria Math"/>
                            <a:ea typeface="Cambria Math"/>
                          </a:rPr>
                          <m:t>2</m:t>
                        </m:r>
                      </m:sub>
                    </m:sSub>
                    <m:r>
                      <a:rPr lang="en-US" sz="2400" i="1">
                        <a:solidFill>
                          <a:srgbClr val="FF0000"/>
                        </a:solidFill>
                        <a:latin typeface="Cambria Math"/>
                        <a:ea typeface="Cambria Math"/>
                      </a:rPr>
                      <m:t>(</m:t>
                    </m:r>
                    <m:r>
                      <a:rPr lang="en-US" sz="2400" i="1">
                        <a:solidFill>
                          <a:srgbClr val="FF0000"/>
                        </a:solidFill>
                        <a:latin typeface="Cambria Math"/>
                        <a:ea typeface="Cambria Math"/>
                      </a:rPr>
                      <m:t>𝑥</m:t>
                    </m:r>
                    <m:r>
                      <a:rPr lang="en-US" sz="2400" i="1">
                        <a:solidFill>
                          <a:srgbClr val="FF0000"/>
                        </a:solidFill>
                        <a:latin typeface="Cambria Math"/>
                        <a:ea typeface="Cambria Math"/>
                      </a:rPr>
                      <m:t>)</m:t>
                    </m:r>
                  </m:oMath>
                </a14:m>
                <a:endParaRPr lang="en-US" sz="2400" dirty="0">
                  <a:solidFill>
                    <a:srgbClr val="FF0000"/>
                  </a:solidFill>
                  <a:latin typeface="Times New Roman" panose="02020603050405020304" pitchFamily="18" charset="0"/>
                  <a:cs typeface="Times New Roman" panose="02020603050405020304" pitchFamily="18" charset="0"/>
                </a:endParaRPr>
              </a:p>
              <a:p>
                <a:pPr marL="342900" indent="-342900">
                  <a:lnSpc>
                    <a:spcPct val="150000"/>
                  </a:lnSpc>
                  <a:buFont typeface="+mj-lt"/>
                  <a:buAutoNum type="alphaUcPeriod"/>
                </a:pPr>
                <a:r>
                  <a:rPr lang="en-US" sz="2400" dirty="0" smtClean="0">
                    <a:solidFill>
                      <a:schemeClr val="tx1"/>
                    </a:solidFill>
                    <a:ea typeface="Cambria Math"/>
                  </a:rPr>
                  <a:t> </a:t>
                </a:r>
                <a14:m>
                  <m:oMath xmlns:m="http://schemas.openxmlformats.org/officeDocument/2006/math">
                    <m:f>
                      <m:fPr>
                        <m:ctrlPr>
                          <a:rPr lang="en-US" sz="2400" i="1">
                            <a:solidFill>
                              <a:schemeClr val="tx1"/>
                            </a:solidFill>
                            <a:latin typeface="Cambria Math"/>
                            <a:ea typeface="Cambria Math"/>
                          </a:rPr>
                        </m:ctrlPr>
                      </m:fPr>
                      <m:num>
                        <m:r>
                          <a:rPr lang="en-US" sz="2400" i="1">
                            <a:solidFill>
                              <a:schemeClr val="tx1"/>
                            </a:solidFill>
                            <a:latin typeface="Cambria Math"/>
                            <a:ea typeface="Cambria Math"/>
                          </a:rPr>
                          <m:t>1</m:t>
                        </m:r>
                      </m:num>
                      <m:den>
                        <m:rad>
                          <m:radPr>
                            <m:degHide m:val="on"/>
                            <m:ctrlPr>
                              <a:rPr lang="en-US" sz="2400" i="1">
                                <a:solidFill>
                                  <a:schemeClr val="tx1"/>
                                </a:solidFill>
                                <a:latin typeface="Cambria Math"/>
                                <a:ea typeface="Cambria Math"/>
                              </a:rPr>
                            </m:ctrlPr>
                          </m:radPr>
                          <m:deg/>
                          <m:e>
                            <m:r>
                              <a:rPr lang="en-US" sz="2400" i="1">
                                <a:solidFill>
                                  <a:schemeClr val="tx1"/>
                                </a:solidFill>
                                <a:latin typeface="Cambria Math"/>
                                <a:ea typeface="Cambria Math"/>
                              </a:rPr>
                              <m:t>2</m:t>
                            </m:r>
                          </m:e>
                        </m:rad>
                      </m:den>
                    </m:f>
                    <m:r>
                      <a:rPr lang="en-US" sz="2400" i="1">
                        <a:solidFill>
                          <a:schemeClr val="tx1"/>
                        </a:solidFill>
                        <a:latin typeface="Cambria Math"/>
                        <a:ea typeface="Cambria Math"/>
                      </a:rPr>
                      <m:t>(</m:t>
                    </m:r>
                    <m:sSub>
                      <m:sSubPr>
                        <m:ctrlPr>
                          <a:rPr lang="en-US" sz="2400" i="1">
                            <a:solidFill>
                              <a:schemeClr val="tx1"/>
                            </a:solidFill>
                            <a:latin typeface="Cambria Math"/>
                            <a:ea typeface="Cambria Math"/>
                          </a:rPr>
                        </m:ctrlPr>
                      </m:sSubPr>
                      <m:e>
                        <m:sSup>
                          <m:sSupPr>
                            <m:ctrlPr>
                              <a:rPr lang="en-US" sz="2400" i="1">
                                <a:solidFill>
                                  <a:schemeClr val="tx1"/>
                                </a:solidFill>
                                <a:latin typeface="Cambria Math"/>
                              </a:rPr>
                            </m:ctrlPr>
                          </m:sSupPr>
                          <m:e>
                            <m:r>
                              <a:rPr lang="en-US" sz="2400" i="1">
                                <a:solidFill>
                                  <a:schemeClr val="tx1"/>
                                </a:solidFill>
                                <a:latin typeface="Cambria Math"/>
                              </a:rPr>
                              <m:t>𝑒</m:t>
                            </m:r>
                          </m:e>
                          <m:sup>
                            <m:f>
                              <m:fPr>
                                <m:ctrlPr>
                                  <a:rPr lang="en-US" sz="2400" i="1">
                                    <a:solidFill>
                                      <a:schemeClr val="tx1"/>
                                    </a:solidFill>
                                    <a:latin typeface="Cambria Math"/>
                                  </a:rPr>
                                </m:ctrlPr>
                              </m:fPr>
                              <m:num>
                                <m:r>
                                  <a:rPr lang="en-US" sz="2400" i="1">
                                    <a:solidFill>
                                      <a:schemeClr val="tx1"/>
                                    </a:solidFill>
                                    <a:latin typeface="Cambria Math"/>
                                  </a:rPr>
                                  <m:t>−</m:t>
                                </m:r>
                                <m:r>
                                  <a:rPr lang="en-US" sz="2400" i="1">
                                    <a:solidFill>
                                      <a:schemeClr val="tx1"/>
                                    </a:solidFill>
                                    <a:latin typeface="Cambria Math"/>
                                  </a:rPr>
                                  <m:t>𝑖</m:t>
                                </m:r>
                                <m:sSub>
                                  <m:sSubPr>
                                    <m:ctrlPr>
                                      <a:rPr lang="en-US" sz="2400" i="1">
                                        <a:solidFill>
                                          <a:schemeClr val="tx1"/>
                                        </a:solidFill>
                                        <a:latin typeface="Cambria Math"/>
                                      </a:rPr>
                                    </m:ctrlPr>
                                  </m:sSubPr>
                                  <m:e>
                                    <m:r>
                                      <a:rPr lang="en-US" sz="2400" i="1">
                                        <a:solidFill>
                                          <a:schemeClr val="tx1"/>
                                        </a:solidFill>
                                        <a:latin typeface="Cambria Math"/>
                                      </a:rPr>
                                      <m:t>𝐸</m:t>
                                    </m:r>
                                  </m:e>
                                  <m:sub>
                                    <m:r>
                                      <a:rPr lang="en-US" sz="2400" i="1">
                                        <a:solidFill>
                                          <a:schemeClr val="tx1"/>
                                        </a:solidFill>
                                        <a:latin typeface="Cambria Math"/>
                                      </a:rPr>
                                      <m:t>1</m:t>
                                    </m:r>
                                  </m:sub>
                                </m:sSub>
                                <m:r>
                                  <a:rPr lang="en-US" sz="2400" i="1">
                                    <a:solidFill>
                                      <a:schemeClr val="tx1"/>
                                    </a:solidFill>
                                    <a:latin typeface="Cambria Math"/>
                                  </a:rPr>
                                  <m:t>𝑡</m:t>
                                </m:r>
                              </m:num>
                              <m:den>
                                <m:r>
                                  <a:rPr lang="en-US" sz="2400" i="1">
                                    <a:solidFill>
                                      <a:schemeClr val="tx1"/>
                                    </a:solidFill>
                                    <a:latin typeface="Cambria Math"/>
                                    <a:ea typeface="Cambria Math"/>
                                  </a:rPr>
                                  <m:t>ℏ</m:t>
                                </m:r>
                              </m:den>
                            </m:f>
                          </m:sup>
                        </m:sSup>
                        <m:r>
                          <m:rPr>
                            <m:sty m:val="p"/>
                          </m:rPr>
                          <a:rPr lang="el-GR" sz="2400" i="1">
                            <a:solidFill>
                              <a:schemeClr val="tx1"/>
                            </a:solidFill>
                            <a:latin typeface="Cambria Math"/>
                            <a:ea typeface="Cambria Math"/>
                          </a:rPr>
                          <m:t>Ψ</m:t>
                        </m:r>
                      </m:e>
                      <m:sub>
                        <m:r>
                          <a:rPr lang="en-US" sz="2400" i="1">
                            <a:solidFill>
                              <a:schemeClr val="tx1"/>
                            </a:solidFill>
                            <a:latin typeface="Cambria Math"/>
                            <a:ea typeface="Cambria Math"/>
                          </a:rPr>
                          <m:t>1</m:t>
                        </m:r>
                      </m:sub>
                    </m:sSub>
                    <m:d>
                      <m:dPr>
                        <m:ctrlPr>
                          <a:rPr lang="en-US" sz="2400" i="1">
                            <a:solidFill>
                              <a:schemeClr val="tx1"/>
                            </a:solidFill>
                            <a:latin typeface="Cambria Math"/>
                            <a:ea typeface="Cambria Math"/>
                          </a:rPr>
                        </m:ctrlPr>
                      </m:dPr>
                      <m:e>
                        <m:r>
                          <a:rPr lang="en-US" sz="2400" i="1">
                            <a:solidFill>
                              <a:schemeClr val="tx1"/>
                            </a:solidFill>
                            <a:latin typeface="Cambria Math"/>
                            <a:ea typeface="Cambria Math"/>
                          </a:rPr>
                          <m:t>𝑥</m:t>
                        </m:r>
                      </m:e>
                    </m:d>
                    <m:r>
                      <a:rPr lang="en-US" sz="2400">
                        <a:solidFill>
                          <a:schemeClr val="tx1"/>
                        </a:solidFill>
                        <a:latin typeface="Cambria Math"/>
                        <a:ea typeface="Cambria Math"/>
                      </a:rPr>
                      <m:t>+</m:t>
                    </m:r>
                    <m:sSub>
                      <m:sSubPr>
                        <m:ctrlPr>
                          <a:rPr lang="en-US" sz="2400" i="1">
                            <a:solidFill>
                              <a:schemeClr val="tx1"/>
                            </a:solidFill>
                            <a:latin typeface="Cambria Math"/>
                            <a:ea typeface="Cambria Math"/>
                          </a:rPr>
                        </m:ctrlPr>
                      </m:sSubPr>
                      <m:e>
                        <m:sSup>
                          <m:sSupPr>
                            <m:ctrlPr>
                              <a:rPr lang="en-US" sz="2400" i="1">
                                <a:solidFill>
                                  <a:schemeClr val="tx1"/>
                                </a:solidFill>
                                <a:latin typeface="Cambria Math"/>
                              </a:rPr>
                            </m:ctrlPr>
                          </m:sSupPr>
                          <m:e>
                            <m:r>
                              <a:rPr lang="en-US" sz="2400" i="1">
                                <a:solidFill>
                                  <a:schemeClr val="tx1"/>
                                </a:solidFill>
                                <a:latin typeface="Cambria Math"/>
                              </a:rPr>
                              <m:t>𝑒</m:t>
                            </m:r>
                          </m:e>
                          <m:sup>
                            <m:f>
                              <m:fPr>
                                <m:ctrlPr>
                                  <a:rPr lang="en-US" sz="2400" i="1">
                                    <a:solidFill>
                                      <a:schemeClr val="tx1"/>
                                    </a:solidFill>
                                    <a:latin typeface="Cambria Math"/>
                                  </a:rPr>
                                </m:ctrlPr>
                              </m:fPr>
                              <m:num>
                                <m:r>
                                  <a:rPr lang="en-US" sz="2400" i="1">
                                    <a:solidFill>
                                      <a:schemeClr val="tx1"/>
                                    </a:solidFill>
                                    <a:latin typeface="Cambria Math"/>
                                  </a:rPr>
                                  <m:t>−</m:t>
                                </m:r>
                                <m:r>
                                  <a:rPr lang="en-US" sz="2400" i="1">
                                    <a:solidFill>
                                      <a:schemeClr val="tx1"/>
                                    </a:solidFill>
                                    <a:latin typeface="Cambria Math"/>
                                  </a:rPr>
                                  <m:t>𝑖</m:t>
                                </m:r>
                                <m:sSub>
                                  <m:sSubPr>
                                    <m:ctrlPr>
                                      <a:rPr lang="en-US" sz="2400" i="1">
                                        <a:solidFill>
                                          <a:schemeClr val="tx1"/>
                                        </a:solidFill>
                                        <a:latin typeface="Cambria Math"/>
                                      </a:rPr>
                                    </m:ctrlPr>
                                  </m:sSubPr>
                                  <m:e>
                                    <m:r>
                                      <a:rPr lang="en-US" sz="2400" i="1">
                                        <a:solidFill>
                                          <a:schemeClr val="tx1"/>
                                        </a:solidFill>
                                        <a:latin typeface="Cambria Math"/>
                                      </a:rPr>
                                      <m:t>𝐸</m:t>
                                    </m:r>
                                  </m:e>
                                  <m:sub>
                                    <m:r>
                                      <a:rPr lang="en-US" sz="2400" i="1">
                                        <a:solidFill>
                                          <a:schemeClr val="tx1"/>
                                        </a:solidFill>
                                        <a:latin typeface="Cambria Math"/>
                                      </a:rPr>
                                      <m:t>2</m:t>
                                    </m:r>
                                  </m:sub>
                                </m:sSub>
                                <m:r>
                                  <a:rPr lang="en-US" sz="2400" i="1">
                                    <a:solidFill>
                                      <a:schemeClr val="tx1"/>
                                    </a:solidFill>
                                    <a:latin typeface="Cambria Math"/>
                                  </a:rPr>
                                  <m:t>𝑡</m:t>
                                </m:r>
                              </m:num>
                              <m:den>
                                <m:r>
                                  <a:rPr lang="en-US" sz="2400" i="1">
                                    <a:solidFill>
                                      <a:schemeClr val="tx1"/>
                                    </a:solidFill>
                                    <a:latin typeface="Cambria Math"/>
                                    <a:ea typeface="Cambria Math"/>
                                  </a:rPr>
                                  <m:t>ℏ</m:t>
                                </m:r>
                              </m:den>
                            </m:f>
                          </m:sup>
                        </m:sSup>
                        <m:r>
                          <m:rPr>
                            <m:sty m:val="p"/>
                          </m:rPr>
                          <a:rPr lang="el-GR" sz="2400" i="1">
                            <a:solidFill>
                              <a:schemeClr val="tx1"/>
                            </a:solidFill>
                            <a:latin typeface="Cambria Math"/>
                            <a:ea typeface="Cambria Math"/>
                          </a:rPr>
                          <m:t>Ψ</m:t>
                        </m:r>
                      </m:e>
                      <m:sub>
                        <m:r>
                          <a:rPr lang="en-US" sz="2400" i="1">
                            <a:solidFill>
                              <a:schemeClr val="tx1"/>
                            </a:solidFill>
                            <a:latin typeface="Cambria Math"/>
                            <a:ea typeface="Cambria Math"/>
                          </a:rPr>
                          <m:t>2</m:t>
                        </m:r>
                      </m:sub>
                    </m:sSub>
                    <m:d>
                      <m:dPr>
                        <m:ctrlPr>
                          <a:rPr lang="en-US" sz="2400" i="1">
                            <a:solidFill>
                              <a:schemeClr val="tx1"/>
                            </a:solidFill>
                            <a:latin typeface="Cambria Math"/>
                            <a:ea typeface="Cambria Math"/>
                          </a:rPr>
                        </m:ctrlPr>
                      </m:dPr>
                      <m:e>
                        <m:r>
                          <a:rPr lang="en-US" sz="2400" i="1">
                            <a:solidFill>
                              <a:schemeClr val="tx1"/>
                            </a:solidFill>
                            <a:latin typeface="Cambria Math"/>
                            <a:ea typeface="Cambria Math"/>
                          </a:rPr>
                          <m:t>𝑥</m:t>
                        </m:r>
                      </m:e>
                    </m:d>
                  </m:oMath>
                </a14:m>
                <a:r>
                  <a:rPr lang="en-US" sz="2400" dirty="0">
                    <a:solidFill>
                      <a:schemeClr val="tx1"/>
                    </a:solidFill>
                    <a:latin typeface="Times New Roman" panose="02020603050405020304" pitchFamily="18" charset="0"/>
                    <a:cs typeface="Times New Roman" panose="02020603050405020304" pitchFamily="18" charset="0"/>
                  </a:rPr>
                  <a:t>)</a:t>
                </a:r>
              </a:p>
              <a:p>
                <a:pPr marL="342900" indent="-342900">
                  <a:lnSpc>
                    <a:spcPct val="150000"/>
                  </a:lnSpc>
                  <a:buFont typeface="+mj-lt"/>
                  <a:buAutoNum type="alphaUcPeriod"/>
                </a:pPr>
                <a:r>
                  <a:rPr lang="en-US" sz="2400" dirty="0" smtClean="0">
                    <a:cs typeface="Times New Roman" panose="02020603050405020304" pitchFamily="18" charset="0"/>
                  </a:rPr>
                  <a:t> </a:t>
                </a:r>
                <a14:m>
                  <m:oMath xmlns:m="http://schemas.openxmlformats.org/officeDocument/2006/math">
                    <m:f>
                      <m:fPr>
                        <m:ctrlPr>
                          <a:rPr lang="en-US" sz="2400" i="1" smtClean="0">
                            <a:latin typeface="Cambria Math"/>
                            <a:cs typeface="Times New Roman" panose="02020603050405020304" pitchFamily="18" charset="0"/>
                          </a:rPr>
                        </m:ctrlPr>
                      </m:fPr>
                      <m:num>
                        <m:sSub>
                          <m:sSubPr>
                            <m:ctrlPr>
                              <a:rPr lang="en-US" sz="2400" i="1">
                                <a:latin typeface="Cambria Math"/>
                                <a:ea typeface="Cambria Math"/>
                              </a:rPr>
                            </m:ctrlPr>
                          </m:sSubPr>
                          <m:e>
                            <m:r>
                              <m:rPr>
                                <m:sty m:val="p"/>
                              </m:rPr>
                              <a:rPr lang="el-GR" sz="2400" i="1">
                                <a:latin typeface="Cambria Math"/>
                                <a:ea typeface="Cambria Math"/>
                              </a:rPr>
                              <m:t>Ψ</m:t>
                            </m:r>
                          </m:e>
                          <m:sub>
                            <m:r>
                              <a:rPr lang="en-US" sz="2400" i="1">
                                <a:latin typeface="Cambria Math"/>
                                <a:ea typeface="Cambria Math"/>
                              </a:rPr>
                              <m:t>1</m:t>
                            </m:r>
                          </m:sub>
                        </m:sSub>
                        <m:d>
                          <m:dPr>
                            <m:ctrlPr>
                              <a:rPr lang="en-US" sz="2400" i="1">
                                <a:latin typeface="Cambria Math"/>
                                <a:ea typeface="Cambria Math"/>
                              </a:rPr>
                            </m:ctrlPr>
                          </m:dPr>
                          <m:e>
                            <m:r>
                              <a:rPr lang="en-US" sz="2400" i="1">
                                <a:latin typeface="Cambria Math"/>
                                <a:ea typeface="Cambria Math"/>
                              </a:rPr>
                              <m:t>𝑥</m:t>
                            </m:r>
                          </m:e>
                        </m:d>
                      </m:num>
                      <m:den>
                        <m:rad>
                          <m:radPr>
                            <m:degHide m:val="on"/>
                            <m:ctrlPr>
                              <a:rPr lang="en-US" sz="2400" i="1" smtClean="0">
                                <a:latin typeface="Cambria Math"/>
                                <a:cs typeface="Times New Roman" panose="02020603050405020304" pitchFamily="18" charset="0"/>
                              </a:rPr>
                            </m:ctrlPr>
                          </m:radPr>
                          <m:deg/>
                          <m:e>
                            <m:r>
                              <a:rPr lang="en-US" sz="2400" b="0" i="1" smtClean="0">
                                <a:latin typeface="Cambria Math"/>
                                <a:cs typeface="Times New Roman" panose="02020603050405020304" pitchFamily="18" charset="0"/>
                              </a:rPr>
                              <m:t>2</m:t>
                            </m:r>
                          </m:e>
                        </m:rad>
                      </m:den>
                    </m:f>
                  </m:oMath>
                </a14:m>
                <a:r>
                  <a:rPr lang="en-US" sz="2400" dirty="0" smtClean="0">
                    <a:latin typeface="Times New Roman" panose="02020603050405020304" pitchFamily="18" charset="0"/>
                    <a:cs typeface="Times New Roman" panose="02020603050405020304" pitchFamily="18" charset="0"/>
                  </a:rPr>
                  <a:t> or</a:t>
                </a:r>
                <a:r>
                  <a:rPr lang="en-US" sz="2400" dirty="0">
                    <a:cs typeface="Times New Roman" panose="02020603050405020304" pitchFamily="18" charset="0"/>
                  </a:rPr>
                  <a:t> </a:t>
                </a:r>
                <a14:m>
                  <m:oMath xmlns:m="http://schemas.openxmlformats.org/officeDocument/2006/math">
                    <m:f>
                      <m:fPr>
                        <m:ctrlPr>
                          <a:rPr lang="en-US" sz="2400" i="1">
                            <a:latin typeface="Cambria Math"/>
                            <a:cs typeface="Times New Roman" panose="02020603050405020304" pitchFamily="18" charset="0"/>
                          </a:rPr>
                        </m:ctrlPr>
                      </m:fPr>
                      <m:num>
                        <m:sSub>
                          <m:sSubPr>
                            <m:ctrlPr>
                              <a:rPr lang="en-US" sz="2400" i="1">
                                <a:latin typeface="Cambria Math"/>
                                <a:ea typeface="Cambria Math"/>
                              </a:rPr>
                            </m:ctrlPr>
                          </m:sSubPr>
                          <m:e>
                            <m:r>
                              <m:rPr>
                                <m:sty m:val="p"/>
                              </m:rPr>
                              <a:rPr lang="el-GR" sz="2400" i="1">
                                <a:latin typeface="Cambria Math"/>
                                <a:ea typeface="Cambria Math"/>
                              </a:rPr>
                              <m:t>Ψ</m:t>
                            </m:r>
                          </m:e>
                          <m:sub>
                            <m:r>
                              <a:rPr lang="en-US" sz="2400" b="0" i="1" smtClean="0">
                                <a:latin typeface="Cambria Math"/>
                                <a:ea typeface="Cambria Math"/>
                              </a:rPr>
                              <m:t>2</m:t>
                            </m:r>
                          </m:sub>
                        </m:sSub>
                        <m:d>
                          <m:dPr>
                            <m:ctrlPr>
                              <a:rPr lang="en-US" sz="2400" i="1">
                                <a:latin typeface="Cambria Math"/>
                                <a:ea typeface="Cambria Math"/>
                              </a:rPr>
                            </m:ctrlPr>
                          </m:dPr>
                          <m:e>
                            <m:r>
                              <a:rPr lang="en-US" sz="2400" i="1">
                                <a:latin typeface="Cambria Math"/>
                                <a:ea typeface="Cambria Math"/>
                              </a:rPr>
                              <m:t>𝑥</m:t>
                            </m:r>
                          </m:e>
                        </m:d>
                      </m:num>
                      <m:den>
                        <m:rad>
                          <m:radPr>
                            <m:degHide m:val="on"/>
                            <m:ctrlPr>
                              <a:rPr lang="en-US" sz="2400" i="1">
                                <a:latin typeface="Cambria Math"/>
                                <a:cs typeface="Times New Roman" panose="02020603050405020304" pitchFamily="18" charset="0"/>
                              </a:rPr>
                            </m:ctrlPr>
                          </m:radPr>
                          <m:deg/>
                          <m:e>
                            <m:r>
                              <a:rPr lang="en-US" sz="2400" i="1">
                                <a:latin typeface="Cambria Math"/>
                                <a:cs typeface="Times New Roman" panose="02020603050405020304" pitchFamily="18" charset="0"/>
                              </a:rPr>
                              <m:t>2</m:t>
                            </m:r>
                          </m:e>
                        </m:rad>
                      </m:den>
                    </m:f>
                  </m:oMath>
                </a14:m>
                <a:endParaRPr lang="en-US" sz="2400" dirty="0" smtClean="0">
                  <a:latin typeface="Times New Roman" panose="02020603050405020304" pitchFamily="18" charset="0"/>
                  <a:cs typeface="Times New Roman" panose="02020603050405020304" pitchFamily="18" charset="0"/>
                </a:endParaRPr>
              </a:p>
              <a:p>
                <a:pPr marL="342900" indent="-342900">
                  <a:lnSpc>
                    <a:spcPct val="150000"/>
                  </a:lnSpc>
                  <a:buFont typeface="+mj-lt"/>
                  <a:buAutoNum type="alphaUcPeriod"/>
                </a:pPr>
                <a:r>
                  <a:rPr lang="en-US" sz="2400" dirty="0" smtClean="0">
                    <a:latin typeface="Times New Roman" panose="02020603050405020304" pitchFamily="18" charset="0"/>
                    <a:cs typeface="Times New Roman" panose="02020603050405020304" pitchFamily="18" charset="0"/>
                  </a:rPr>
                  <a:t>Any energy eigenfunction </a:t>
                </a:r>
                <a14:m>
                  <m:oMath xmlns:m="http://schemas.openxmlformats.org/officeDocument/2006/math">
                    <m:sSub>
                      <m:sSubPr>
                        <m:ctrlPr>
                          <a:rPr lang="en-US" sz="2400" i="1" smtClean="0">
                            <a:latin typeface="Cambria Math"/>
                            <a:cs typeface="Times New Roman" panose="02020603050405020304" pitchFamily="18" charset="0"/>
                          </a:rPr>
                        </m:ctrlPr>
                      </m:sSubPr>
                      <m:e>
                        <m:r>
                          <m:rPr>
                            <m:sty m:val="p"/>
                          </m:rPr>
                          <a:rPr lang="el-GR" sz="2400" i="1" smtClean="0">
                            <a:latin typeface="Cambria Math"/>
                            <a:ea typeface="Cambria Math"/>
                            <a:cs typeface="Times New Roman" panose="02020603050405020304" pitchFamily="18" charset="0"/>
                          </a:rPr>
                          <m:t>Ψ</m:t>
                        </m:r>
                      </m:e>
                      <m:sub>
                        <m:r>
                          <a:rPr lang="en-US" sz="2400" b="0" i="1" smtClean="0">
                            <a:latin typeface="Cambria Math"/>
                            <a:cs typeface="Times New Roman" panose="02020603050405020304" pitchFamily="18" charset="0"/>
                          </a:rPr>
                          <m:t>𝑛</m:t>
                        </m:r>
                      </m:sub>
                    </m:sSub>
                    <m:d>
                      <m:dPr>
                        <m:ctrlPr>
                          <a:rPr lang="en-US" sz="2400" b="0" i="1" smtClean="0">
                            <a:latin typeface="Cambria Math"/>
                            <a:cs typeface="Times New Roman" panose="02020603050405020304" pitchFamily="18" charset="0"/>
                          </a:rPr>
                        </m:ctrlPr>
                      </m:dPr>
                      <m:e>
                        <m:r>
                          <a:rPr lang="en-US" sz="2400" b="0" i="1" smtClean="0">
                            <a:latin typeface="Cambria Math"/>
                            <a:cs typeface="Times New Roman" panose="02020603050405020304" pitchFamily="18" charset="0"/>
                          </a:rPr>
                          <m:t>𝑥</m:t>
                        </m:r>
                      </m:e>
                    </m:d>
                    <m:r>
                      <a:rPr lang="en-US" sz="2400" b="0" i="1" smtClean="0">
                        <a:latin typeface="Cambria Math"/>
                        <a:cs typeface="Times New Roman" panose="02020603050405020304" pitchFamily="18" charset="0"/>
                      </a:rPr>
                      <m:t>, </m:t>
                    </m:r>
                    <m:r>
                      <m:rPr>
                        <m:sty m:val="p"/>
                      </m:rPr>
                      <a:rPr lang="en-US" sz="2400" b="0" i="0" smtClean="0">
                        <a:latin typeface="Cambria Math"/>
                        <a:cs typeface="Times New Roman" panose="02020603050405020304" pitchFamily="18" charset="0"/>
                      </a:rPr>
                      <m:t>where</m:t>
                    </m:r>
                    <m:r>
                      <a:rPr lang="en-US" sz="2400" b="0" i="0" smtClean="0">
                        <a:latin typeface="Cambria Math"/>
                        <a:cs typeface="Times New Roman" panose="02020603050405020304" pitchFamily="18" charset="0"/>
                      </a:rPr>
                      <m:t> </m:t>
                    </m:r>
                    <m:r>
                      <a:rPr lang="en-US" sz="2400" b="0" i="1" smtClean="0">
                        <a:latin typeface="Cambria Math"/>
                        <a:cs typeface="Times New Roman" panose="02020603050405020304" pitchFamily="18" charset="0"/>
                      </a:rPr>
                      <m:t>𝑛</m:t>
                    </m:r>
                    <m:r>
                      <a:rPr lang="en-US" sz="2400" b="0" i="1" smtClean="0">
                        <a:latin typeface="Cambria Math"/>
                        <a:cs typeface="Times New Roman" panose="02020603050405020304" pitchFamily="18" charset="0"/>
                      </a:rPr>
                      <m:t>=1,2,3…∞</m:t>
                    </m:r>
                  </m:oMath>
                </a14:m>
                <a:endParaRPr lang="en-US" sz="2400" dirty="0">
                  <a:latin typeface="Times New Roman" panose="02020603050405020304" pitchFamily="18" charset="0"/>
                  <a:cs typeface="Times New Roman" panose="02020603050405020304" pitchFamily="18" charset="0"/>
                </a:endParaRPr>
              </a:p>
              <a:p>
                <a:endParaRPr lang="en-US" dirty="0"/>
              </a:p>
            </p:txBody>
          </p:sp>
        </mc:Choice>
        <mc:Fallback>
          <p:sp>
            <p:nvSpPr>
              <p:cNvPr id="2" name="TextBox 1"/>
              <p:cNvSpPr txBox="1">
                <a:spLocks noRot="1" noChangeAspect="1" noMove="1" noResize="1" noEditPoints="1" noAdjustHandles="1" noChangeArrowheads="1" noChangeShapeType="1" noTextEdit="1"/>
              </p:cNvSpPr>
              <p:nvPr/>
            </p:nvSpPr>
            <p:spPr>
              <a:xfrm>
                <a:off x="0" y="228600"/>
                <a:ext cx="9144000" cy="6863161"/>
              </a:xfrm>
              <a:prstGeom prst="rect">
                <a:avLst/>
              </a:prstGeom>
              <a:blipFill rotWithShape="1">
                <a:blip r:embed="rId2"/>
                <a:stretch>
                  <a:fillRect l="-1000" t="-711"/>
                </a:stretch>
              </a:blipFill>
            </p:spPr>
            <p:txBody>
              <a:bodyPr/>
              <a:lstStyle/>
              <a:p>
                <a:r>
                  <a:rPr lang="en-US">
                    <a:noFill/>
                  </a:rPr>
                  <a:t> </a:t>
                </a:r>
              </a:p>
            </p:txBody>
          </p:sp>
        </mc:Fallback>
      </mc:AlternateContent>
    </p:spTree>
    <p:extLst>
      <p:ext uri="{BB962C8B-B14F-4D97-AF65-F5344CB8AC3E}">
        <p14:creationId xmlns:p14="http://schemas.microsoft.com/office/powerpoint/2010/main" val="3480580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0" y="304800"/>
                <a:ext cx="9144000" cy="6819559"/>
              </a:xfrm>
              <a:prstGeom prst="rect">
                <a:avLst/>
              </a:prstGeom>
              <a:noFill/>
            </p:spPr>
            <p:txBody>
              <a:bodyPr wrap="square" rtlCol="0">
                <a:spAutoFit/>
              </a:bodyPr>
              <a:lstStyle/>
              <a:p>
                <a:pPr algn="ctr"/>
                <a:r>
                  <a:rPr lang="en-US" sz="2400" i="1" dirty="0" smtClean="0">
                    <a:latin typeface="Times New Roman" panose="02020603050405020304" pitchFamily="18" charset="0"/>
                    <a:cs typeface="Times New Roman" panose="02020603050405020304" pitchFamily="18" charset="0"/>
                  </a:rPr>
                  <a:t>Concept Test 15.9</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At time</a:t>
                </a:r>
                <a14:m>
                  <m:oMath xmlns:m="http://schemas.openxmlformats.org/officeDocument/2006/math">
                    <m:r>
                      <a:rPr lang="en-US" sz="2400" i="1" dirty="0">
                        <a:latin typeface="Cambria Math"/>
                        <a:cs typeface="Times New Roman" panose="02020603050405020304" pitchFamily="18" charset="0"/>
                      </a:rPr>
                      <m:t> </m:t>
                    </m:r>
                    <m:r>
                      <a:rPr lang="en-US" sz="2400" i="1" dirty="0">
                        <a:latin typeface="Cambria Math"/>
                        <a:cs typeface="Times New Roman" panose="02020603050405020304" pitchFamily="18" charset="0"/>
                      </a:rPr>
                      <m:t>𝑡</m:t>
                    </m:r>
                    <m:r>
                      <a:rPr lang="en-US" sz="2400" i="1" dirty="0">
                        <a:latin typeface="Cambria Math"/>
                        <a:cs typeface="Times New Roman" panose="02020603050405020304" pitchFamily="18" charset="0"/>
                      </a:rPr>
                      <m:t>=0</m:t>
                    </m:r>
                  </m:oMath>
                </a14:m>
                <a:r>
                  <a:rPr lang="en-US" sz="2400" dirty="0">
                    <a:latin typeface="Times New Roman" panose="02020603050405020304" pitchFamily="18" charset="0"/>
                    <a:cs typeface="Times New Roman" panose="02020603050405020304" pitchFamily="18" charset="0"/>
                  </a:rPr>
                  <a:t>, the initial state of a</a:t>
                </a:r>
                <a:r>
                  <a:rPr lang="en-US" sz="2400" dirty="0" smtClean="0">
                    <a:latin typeface="Times New Roman" panose="02020603050405020304" pitchFamily="18" charset="0"/>
                    <a:cs typeface="Times New Roman" panose="02020603050405020304" pitchFamily="18" charset="0"/>
                  </a:rPr>
                  <a:t> particle in a 1D infinite square well </a:t>
                </a:r>
                <a:r>
                  <a:rPr lang="en-US" sz="2400" dirty="0">
                    <a:latin typeface="Times New Roman" panose="02020603050405020304" pitchFamily="18" charset="0"/>
                    <a:cs typeface="Times New Roman" panose="02020603050405020304" pitchFamily="18" charset="0"/>
                  </a:rPr>
                  <a:t>is </a:t>
                </a:r>
                <a14:m>
                  <m:oMath xmlns:m="http://schemas.openxmlformats.org/officeDocument/2006/math">
                    <m:r>
                      <m:rPr>
                        <m:sty m:val="p"/>
                      </m:rPr>
                      <a:rPr lang="el-GR" sz="2400" i="1">
                        <a:latin typeface="Cambria Math"/>
                        <a:ea typeface="Cambria Math"/>
                      </a:rPr>
                      <m:t>Ψ</m:t>
                    </m:r>
                    <m:d>
                      <m:dPr>
                        <m:ctrlPr>
                          <a:rPr lang="en-US" sz="2400" i="1">
                            <a:latin typeface="Cambria Math"/>
                            <a:ea typeface="Cambria Math"/>
                          </a:rPr>
                        </m:ctrlPr>
                      </m:dPr>
                      <m:e>
                        <m:r>
                          <a:rPr lang="en-US" sz="2400" i="1">
                            <a:latin typeface="Cambria Math"/>
                            <a:ea typeface="Cambria Math"/>
                          </a:rPr>
                          <m:t>𝑥</m:t>
                        </m:r>
                        <m:r>
                          <a:rPr lang="en-US" sz="2400" i="1">
                            <a:latin typeface="Cambria Math"/>
                            <a:ea typeface="Cambria Math"/>
                          </a:rPr>
                          <m:t>, 0</m:t>
                        </m:r>
                      </m:e>
                    </m:d>
                    <m:r>
                      <a:rPr lang="en-US" sz="2400" i="1">
                        <a:latin typeface="Cambria Math"/>
                        <a:ea typeface="Cambria Math"/>
                      </a:rPr>
                      <m:t>=</m:t>
                    </m:r>
                    <m:f>
                      <m:fPr>
                        <m:ctrlPr>
                          <a:rPr lang="en-US" sz="2400" i="1">
                            <a:latin typeface="Cambria Math"/>
                            <a:ea typeface="Cambria Math"/>
                          </a:rPr>
                        </m:ctrlPr>
                      </m:fPr>
                      <m:num>
                        <m:r>
                          <a:rPr lang="en-US" sz="2400" i="1">
                            <a:latin typeface="Cambria Math"/>
                            <a:ea typeface="Cambria Math"/>
                          </a:rPr>
                          <m:t>1</m:t>
                        </m:r>
                      </m:num>
                      <m:den>
                        <m:rad>
                          <m:radPr>
                            <m:degHide m:val="on"/>
                            <m:ctrlPr>
                              <a:rPr lang="en-US" sz="2400" i="1">
                                <a:latin typeface="Cambria Math"/>
                                <a:ea typeface="Cambria Math"/>
                              </a:rPr>
                            </m:ctrlPr>
                          </m:radPr>
                          <m:deg/>
                          <m:e>
                            <m:r>
                              <a:rPr lang="en-US" sz="2400" i="1">
                                <a:latin typeface="Cambria Math"/>
                                <a:ea typeface="Cambria Math"/>
                              </a:rPr>
                              <m:t>2</m:t>
                            </m:r>
                          </m:e>
                        </m:rad>
                      </m:den>
                    </m:f>
                    <m:r>
                      <a:rPr lang="en-US" sz="2400" i="1">
                        <a:latin typeface="Cambria Math"/>
                        <a:ea typeface="Cambria Math"/>
                      </a:rPr>
                      <m:t>(</m:t>
                    </m:r>
                    <m:sSub>
                      <m:sSubPr>
                        <m:ctrlPr>
                          <a:rPr lang="en-US" sz="2400" i="1">
                            <a:latin typeface="Cambria Math"/>
                            <a:ea typeface="Cambria Math"/>
                          </a:rPr>
                        </m:ctrlPr>
                      </m:sSubPr>
                      <m:e>
                        <m:r>
                          <m:rPr>
                            <m:sty m:val="p"/>
                          </m:rPr>
                          <a:rPr lang="el-GR" sz="2400" i="1">
                            <a:latin typeface="Cambria Math"/>
                            <a:ea typeface="Cambria Math"/>
                          </a:rPr>
                          <m:t>Ψ</m:t>
                        </m:r>
                      </m:e>
                      <m:sub>
                        <m:r>
                          <a:rPr lang="en-US" sz="2400" i="1">
                            <a:latin typeface="Cambria Math"/>
                            <a:ea typeface="Cambria Math"/>
                          </a:rPr>
                          <m:t>1</m:t>
                        </m:r>
                      </m:sub>
                    </m:sSub>
                    <m:d>
                      <m:dPr>
                        <m:ctrlPr>
                          <a:rPr lang="en-US" sz="2400" i="1">
                            <a:latin typeface="Cambria Math"/>
                            <a:ea typeface="Cambria Math"/>
                          </a:rPr>
                        </m:ctrlPr>
                      </m:dPr>
                      <m:e>
                        <m:r>
                          <a:rPr lang="en-US" sz="2400" i="1">
                            <a:latin typeface="Cambria Math"/>
                            <a:ea typeface="Cambria Math"/>
                          </a:rPr>
                          <m:t>𝑥</m:t>
                        </m:r>
                      </m:e>
                    </m:d>
                    <m:r>
                      <a:rPr lang="en-US" sz="2400">
                        <a:latin typeface="Cambria Math"/>
                        <a:ea typeface="Cambria Math"/>
                      </a:rPr>
                      <m:t>+</m:t>
                    </m:r>
                    <m:sSub>
                      <m:sSubPr>
                        <m:ctrlPr>
                          <a:rPr lang="en-US" sz="2400" i="1">
                            <a:latin typeface="Cambria Math"/>
                            <a:ea typeface="Cambria Math"/>
                          </a:rPr>
                        </m:ctrlPr>
                      </m:sSubPr>
                      <m:e>
                        <m:r>
                          <m:rPr>
                            <m:sty m:val="p"/>
                          </m:rPr>
                          <a:rPr lang="el-GR" sz="2400" i="1">
                            <a:latin typeface="Cambria Math"/>
                            <a:ea typeface="Cambria Math"/>
                          </a:rPr>
                          <m:t>Ψ</m:t>
                        </m:r>
                      </m:e>
                      <m:sub>
                        <m:r>
                          <a:rPr lang="en-US" sz="2400" i="1">
                            <a:latin typeface="Cambria Math"/>
                            <a:ea typeface="Cambria Math"/>
                          </a:rPr>
                          <m:t>2</m:t>
                        </m:r>
                      </m:sub>
                    </m:sSub>
                    <m:d>
                      <m:dPr>
                        <m:ctrlPr>
                          <a:rPr lang="en-US" sz="2400" i="1">
                            <a:latin typeface="Cambria Math"/>
                            <a:ea typeface="Cambria Math"/>
                          </a:rPr>
                        </m:ctrlPr>
                      </m:dPr>
                      <m:e>
                        <m:r>
                          <a:rPr lang="en-US" sz="2400" i="1">
                            <a:latin typeface="Cambria Math"/>
                            <a:ea typeface="Cambria Math"/>
                          </a:rPr>
                          <m:t>𝑥</m:t>
                        </m:r>
                      </m:e>
                    </m:d>
                  </m:oMath>
                </a14:m>
                <a:r>
                  <a:rPr lang="en-US" sz="2400" dirty="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You measure the energy of the particle at time </a:t>
                </a:r>
                <a14:m>
                  <m:oMath xmlns:m="http://schemas.openxmlformats.org/officeDocument/2006/math">
                    <m:r>
                      <a:rPr lang="en-US" sz="2400" i="1" dirty="0" smtClean="0">
                        <a:latin typeface="Cambria Math"/>
                        <a:cs typeface="Times New Roman" panose="02020603050405020304" pitchFamily="18" charset="0"/>
                      </a:rPr>
                      <m:t>𝑡</m:t>
                    </m:r>
                    <m:r>
                      <a:rPr lang="en-US" sz="2400" i="1" dirty="0" smtClean="0">
                        <a:latin typeface="Cambria Math"/>
                        <a:cs typeface="Times New Roman" panose="02020603050405020304" pitchFamily="18" charset="0"/>
                      </a:rPr>
                      <m:t>= </m:t>
                    </m:r>
                    <m:sSub>
                      <m:sSubPr>
                        <m:ctrlPr>
                          <a:rPr lang="en-US" sz="2400" i="1" dirty="0" smtClean="0">
                            <a:latin typeface="Cambria Math"/>
                            <a:cs typeface="Times New Roman" panose="02020603050405020304" pitchFamily="18" charset="0"/>
                          </a:rPr>
                        </m:ctrlPr>
                      </m:sSubPr>
                      <m:e>
                        <m:r>
                          <a:rPr lang="en-US" sz="2400" b="0" i="1" dirty="0" smtClean="0">
                            <a:latin typeface="Cambria Math"/>
                            <a:cs typeface="Times New Roman" panose="02020603050405020304" pitchFamily="18" charset="0"/>
                          </a:rPr>
                          <m:t>𝑡</m:t>
                        </m:r>
                      </m:e>
                      <m:sub>
                        <m:r>
                          <a:rPr lang="en-US" sz="2400" b="0" i="1" dirty="0" smtClean="0">
                            <a:latin typeface="Cambria Math"/>
                            <a:cs typeface="Times New Roman" panose="02020603050405020304" pitchFamily="18" charset="0"/>
                          </a:rPr>
                          <m:t>0</m:t>
                        </m:r>
                      </m:sub>
                    </m:sSub>
                  </m:oMath>
                </a14:m>
                <a:r>
                  <a:rPr lang="en-US" sz="2400" dirty="0" smtClean="0">
                    <a:latin typeface="Times New Roman" panose="02020603050405020304" pitchFamily="18" charset="0"/>
                    <a:cs typeface="Times New Roman" panose="02020603050405020304" pitchFamily="18" charset="0"/>
                  </a:rPr>
                  <a:t> and obtain </a:t>
                </a:r>
                <a14:m>
                  <m:oMath xmlns:m="http://schemas.openxmlformats.org/officeDocument/2006/math">
                    <m:sSub>
                      <m:sSubPr>
                        <m:ctrlPr>
                          <a:rPr lang="en-US" sz="2400" i="1" smtClean="0">
                            <a:latin typeface="Cambria Math"/>
                            <a:cs typeface="Times New Roman" panose="02020603050405020304" pitchFamily="18" charset="0"/>
                          </a:rPr>
                        </m:ctrlPr>
                      </m:sSubPr>
                      <m:e>
                        <m:r>
                          <a:rPr lang="en-US" sz="2400" b="0" i="1" smtClean="0">
                            <a:latin typeface="Cambria Math"/>
                            <a:cs typeface="Times New Roman" panose="02020603050405020304" pitchFamily="18" charset="0"/>
                          </a:rPr>
                          <m:t>𝐸</m:t>
                        </m:r>
                      </m:e>
                      <m:sub>
                        <m:r>
                          <a:rPr lang="en-US" sz="2400" b="0" i="1" smtClean="0">
                            <a:latin typeface="Cambria Math"/>
                            <a:cs typeface="Times New Roman" panose="02020603050405020304" pitchFamily="18" charset="0"/>
                          </a:rPr>
                          <m:t>1</m:t>
                        </m:r>
                      </m:sub>
                    </m:sSub>
                  </m:oMath>
                </a14:m>
                <a:r>
                  <a:rPr lang="en-US" sz="2400" dirty="0" smtClean="0">
                    <a:latin typeface="Times New Roman" panose="02020603050405020304" pitchFamily="18" charset="0"/>
                    <a:cs typeface="Times New Roman" panose="02020603050405020304" pitchFamily="18" charset="0"/>
                  </a:rPr>
                  <a:t>.  Then you immediately measure the position of the particle at time </a:t>
                </a:r>
                <a14:m>
                  <m:oMath xmlns:m="http://schemas.openxmlformats.org/officeDocument/2006/math">
                    <m:r>
                      <a:rPr lang="en-US" sz="2400" i="1" dirty="0">
                        <a:latin typeface="Cambria Math"/>
                        <a:cs typeface="Times New Roman" panose="02020603050405020304" pitchFamily="18" charset="0"/>
                      </a:rPr>
                      <m:t>𝑡</m:t>
                    </m:r>
                    <m:r>
                      <a:rPr lang="en-US" sz="2400" i="1" dirty="0">
                        <a:latin typeface="Cambria Math"/>
                        <a:cs typeface="Times New Roman" panose="02020603050405020304" pitchFamily="18" charset="0"/>
                      </a:rPr>
                      <m:t>= </m:t>
                    </m:r>
                    <m:sSub>
                      <m:sSubPr>
                        <m:ctrlPr>
                          <a:rPr lang="en-US" sz="2400" i="1" dirty="0">
                            <a:latin typeface="Cambria Math"/>
                            <a:cs typeface="Times New Roman" panose="02020603050405020304" pitchFamily="18" charset="0"/>
                          </a:rPr>
                        </m:ctrlPr>
                      </m:sSubPr>
                      <m:e>
                        <m:r>
                          <a:rPr lang="en-US" sz="2400" i="1" dirty="0">
                            <a:latin typeface="Cambria Math"/>
                            <a:cs typeface="Times New Roman" panose="02020603050405020304" pitchFamily="18" charset="0"/>
                          </a:rPr>
                          <m:t>𝑡</m:t>
                        </m:r>
                      </m:e>
                      <m:sub>
                        <m:r>
                          <a:rPr lang="en-US" sz="2400" i="1" dirty="0">
                            <a:latin typeface="Cambria Math"/>
                            <a:cs typeface="Times New Roman" panose="02020603050405020304" pitchFamily="18" charset="0"/>
                          </a:rPr>
                          <m:t>0</m:t>
                        </m:r>
                      </m:sub>
                    </m:sSub>
                  </m:oMath>
                </a14:m>
                <a:r>
                  <a:rPr lang="en-US" sz="2400" dirty="0" smtClean="0">
                    <a:latin typeface="Times New Roman" panose="02020603050405020304" pitchFamily="18" charset="0"/>
                    <a:cs typeface="Times New Roman" panose="02020603050405020304" pitchFamily="18" charset="0"/>
                  </a:rPr>
                  <a:t>.  What is the probability of finding the particle in the region between </a:t>
                </a:r>
                <a14:m>
                  <m:oMath xmlns:m="http://schemas.openxmlformats.org/officeDocument/2006/math">
                    <m:sSub>
                      <m:sSubPr>
                        <m:ctrlPr>
                          <a:rPr lang="en-US" sz="2400" i="1" dirty="0" smtClean="0">
                            <a:latin typeface="Cambria Math"/>
                            <a:cs typeface="Times New Roman" panose="02020603050405020304" pitchFamily="18" charset="0"/>
                          </a:rPr>
                        </m:ctrlPr>
                      </m:sSubPr>
                      <m:e>
                        <m:r>
                          <a:rPr lang="en-US" sz="2400" b="0" i="1" dirty="0" smtClean="0">
                            <a:latin typeface="Cambria Math"/>
                            <a:cs typeface="Times New Roman" panose="02020603050405020304" pitchFamily="18" charset="0"/>
                          </a:rPr>
                          <m:t>𝑥</m:t>
                        </m:r>
                      </m:e>
                      <m:sub>
                        <m:r>
                          <a:rPr lang="en-US" sz="2400" b="0" i="1" dirty="0" smtClean="0">
                            <a:latin typeface="Cambria Math"/>
                            <a:cs typeface="Times New Roman" panose="02020603050405020304" pitchFamily="18" charset="0"/>
                          </a:rPr>
                          <m:t>0</m:t>
                        </m:r>
                      </m:sub>
                    </m:sSub>
                  </m:oMath>
                </a14:m>
                <a:r>
                  <a:rPr lang="en-US" sz="2400" dirty="0" smtClean="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2400" i="1" dirty="0">
                            <a:latin typeface="Cambria Math"/>
                            <a:cs typeface="Times New Roman" panose="02020603050405020304" pitchFamily="18" charset="0"/>
                          </a:rPr>
                        </m:ctrlPr>
                      </m:sSubPr>
                      <m:e>
                        <m:r>
                          <a:rPr lang="en-US" sz="2400" i="1" dirty="0">
                            <a:latin typeface="Cambria Math"/>
                            <a:cs typeface="Times New Roman" panose="02020603050405020304" pitchFamily="18" charset="0"/>
                          </a:rPr>
                          <m:t>𝑥</m:t>
                        </m:r>
                      </m:e>
                      <m:sub>
                        <m:r>
                          <a:rPr lang="en-US" sz="2400" i="1" dirty="0">
                            <a:latin typeface="Cambria Math"/>
                            <a:cs typeface="Times New Roman" panose="02020603050405020304" pitchFamily="18" charset="0"/>
                          </a:rPr>
                          <m:t>0</m:t>
                        </m:r>
                      </m:sub>
                    </m:sSub>
                    <m:r>
                      <a:rPr lang="en-US" sz="2400" b="0" i="1" dirty="0" smtClean="0">
                        <a:latin typeface="Cambria Math"/>
                        <a:cs typeface="Times New Roman" panose="02020603050405020304" pitchFamily="18" charset="0"/>
                      </a:rPr>
                      <m:t>+</m:t>
                    </m:r>
                    <m:r>
                      <a:rPr lang="en-US" sz="2400" b="0" i="1" dirty="0" smtClean="0">
                        <a:latin typeface="Cambria Math"/>
                        <a:cs typeface="Times New Roman" panose="02020603050405020304" pitchFamily="18" charset="0"/>
                      </a:rPr>
                      <m:t>𝑑𝑥</m:t>
                    </m:r>
                  </m:oMath>
                </a14:m>
                <a:r>
                  <a:rPr lang="en-US" sz="2400" dirty="0" smtClean="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dirty="0" smtClean="0">
                    <a:cs typeface="Times New Roman" panose="02020603050405020304" pitchFamily="18" charset="0"/>
                  </a:rPr>
                  <a:t> </a:t>
                </a:r>
                <a14:m>
                  <m:oMath xmlns:m="http://schemas.openxmlformats.org/officeDocument/2006/math">
                    <m:sSup>
                      <m:sSupPr>
                        <m:ctrlPr>
                          <a:rPr lang="en-US" sz="2400" i="1" smtClean="0">
                            <a:latin typeface="Cambria Math"/>
                            <a:cs typeface="Times New Roman" panose="02020603050405020304" pitchFamily="18" charset="0"/>
                          </a:rPr>
                        </m:ctrlPr>
                      </m:sSupPr>
                      <m:e>
                        <m:d>
                          <m:dPr>
                            <m:begChr m:val="|"/>
                            <m:endChr m:val="|"/>
                            <m:ctrlPr>
                              <a:rPr lang="en-US" sz="2400" i="1" smtClean="0">
                                <a:latin typeface="Cambria Math"/>
                                <a:cs typeface="Times New Roman" panose="02020603050405020304" pitchFamily="18" charset="0"/>
                              </a:rPr>
                            </m:ctrlPr>
                          </m:dPr>
                          <m:e>
                            <m:d>
                              <m:dPr>
                                <m:begChr m:val="⟨"/>
                                <m:endChr m:val="⟩"/>
                                <m:ctrlPr>
                                  <a:rPr lang="en-US" sz="2400" i="1">
                                    <a:latin typeface="Cambria Math"/>
                                    <a:cs typeface="Times New Roman" panose="02020603050405020304" pitchFamily="18" charset="0"/>
                                  </a:rPr>
                                </m:ctrlPr>
                              </m:dPr>
                              <m:e>
                                <m:sSub>
                                  <m:sSubPr>
                                    <m:ctrlPr>
                                      <a:rPr lang="en-US" sz="2400" i="1">
                                        <a:latin typeface="Cambria Math"/>
                                        <a:cs typeface="Times New Roman" panose="02020603050405020304" pitchFamily="18" charset="0"/>
                                      </a:rPr>
                                    </m:ctrlPr>
                                  </m:sSubPr>
                                  <m:e>
                                    <m:r>
                                      <a:rPr lang="en-US" sz="2400" i="1">
                                        <a:latin typeface="Cambria Math"/>
                                        <a:cs typeface="Times New Roman" panose="02020603050405020304" pitchFamily="18" charset="0"/>
                                      </a:rPr>
                                      <m:t>𝑥</m:t>
                                    </m:r>
                                  </m:e>
                                  <m:sub>
                                    <m:r>
                                      <a:rPr lang="en-US" sz="2400" i="1">
                                        <a:latin typeface="Cambria Math"/>
                                        <a:cs typeface="Times New Roman" panose="02020603050405020304" pitchFamily="18" charset="0"/>
                                      </a:rPr>
                                      <m:t>0</m:t>
                                    </m:r>
                                  </m:sub>
                                </m:sSub>
                              </m:e>
                              <m:e>
                                <m:sSub>
                                  <m:sSubPr>
                                    <m:ctrlPr>
                                      <a:rPr lang="en-US" sz="2400" i="1">
                                        <a:latin typeface="Cambria Math"/>
                                        <a:cs typeface="Times New Roman" panose="02020603050405020304" pitchFamily="18" charset="0"/>
                                      </a:rPr>
                                    </m:ctrlPr>
                                  </m:sSubPr>
                                  <m:e>
                                    <m:r>
                                      <m:rPr>
                                        <m:sty m:val="p"/>
                                      </m:rPr>
                                      <a:rPr lang="el-GR" sz="2400" i="1">
                                        <a:latin typeface="Cambria Math"/>
                                        <a:ea typeface="Cambria Math"/>
                                        <a:cs typeface="Times New Roman" panose="02020603050405020304" pitchFamily="18" charset="0"/>
                                      </a:rPr>
                                      <m:t>Ψ</m:t>
                                    </m:r>
                                  </m:e>
                                  <m:sub>
                                    <m:r>
                                      <a:rPr lang="en-US" sz="2400" i="1">
                                        <a:latin typeface="Cambria Math"/>
                                        <a:cs typeface="Times New Roman" panose="02020603050405020304" pitchFamily="18" charset="0"/>
                                      </a:rPr>
                                      <m:t>1</m:t>
                                    </m:r>
                                  </m:sub>
                                </m:sSub>
                              </m:e>
                            </m:d>
                          </m:e>
                        </m:d>
                      </m:e>
                      <m:sup>
                        <m:r>
                          <a:rPr lang="en-US" sz="2400" b="0" i="1" smtClean="0">
                            <a:latin typeface="Cambria Math"/>
                            <a:cs typeface="Times New Roman" panose="02020603050405020304" pitchFamily="18" charset="0"/>
                          </a:rPr>
                          <m:t>2</m:t>
                        </m:r>
                      </m:sup>
                    </m:sSup>
                  </m:oMath>
                </a14:m>
                <a:endParaRPr lang="en-US" sz="2400" dirty="0" smtClean="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dirty="0" smtClean="0">
                    <a:cs typeface="Times New Roman" panose="02020603050405020304" pitchFamily="18" charset="0"/>
                  </a:rPr>
                  <a:t> </a:t>
                </a:r>
                <a14:m>
                  <m:oMath xmlns:m="http://schemas.openxmlformats.org/officeDocument/2006/math">
                    <m:sSup>
                      <m:sSupPr>
                        <m:ctrlPr>
                          <a:rPr lang="en-US" sz="2400" i="1">
                            <a:latin typeface="Cambria Math"/>
                            <a:cs typeface="Times New Roman" panose="02020603050405020304" pitchFamily="18" charset="0"/>
                          </a:rPr>
                        </m:ctrlPr>
                      </m:sSupPr>
                      <m:e>
                        <m:d>
                          <m:dPr>
                            <m:begChr m:val="|"/>
                            <m:endChr m:val="|"/>
                            <m:ctrlPr>
                              <a:rPr lang="en-US" sz="2400" i="1">
                                <a:latin typeface="Cambria Math"/>
                                <a:cs typeface="Times New Roman" panose="02020603050405020304" pitchFamily="18" charset="0"/>
                              </a:rPr>
                            </m:ctrlPr>
                          </m:dPr>
                          <m:e>
                            <m:sSub>
                              <m:sSubPr>
                                <m:ctrlPr>
                                  <a:rPr lang="en-US" sz="2400" i="1">
                                    <a:latin typeface="Cambria Math"/>
                                    <a:cs typeface="Times New Roman" panose="02020603050405020304" pitchFamily="18" charset="0"/>
                                  </a:rPr>
                                </m:ctrlPr>
                              </m:sSubPr>
                              <m:e>
                                <m:r>
                                  <m:rPr>
                                    <m:sty m:val="p"/>
                                  </m:rPr>
                                  <a:rPr lang="el-GR" sz="2400" i="1">
                                    <a:latin typeface="Cambria Math"/>
                                    <a:ea typeface="Cambria Math"/>
                                    <a:cs typeface="Times New Roman" panose="02020603050405020304" pitchFamily="18" charset="0"/>
                                  </a:rPr>
                                  <m:t>Ψ</m:t>
                                </m:r>
                              </m:e>
                              <m:sub>
                                <m:r>
                                  <a:rPr lang="en-US" sz="2400" i="1">
                                    <a:latin typeface="Cambria Math"/>
                                    <a:cs typeface="Times New Roman" panose="02020603050405020304" pitchFamily="18" charset="0"/>
                                  </a:rPr>
                                  <m:t>1</m:t>
                                </m:r>
                              </m:sub>
                            </m:sSub>
                            <m:r>
                              <a:rPr lang="en-US" sz="2400" i="1">
                                <a:latin typeface="Cambria Math"/>
                                <a:cs typeface="Times New Roman" panose="02020603050405020304" pitchFamily="18" charset="0"/>
                              </a:rPr>
                              <m:t>(</m:t>
                            </m:r>
                            <m:sSub>
                              <m:sSubPr>
                                <m:ctrlPr>
                                  <a:rPr lang="en-US" sz="2400" i="1">
                                    <a:latin typeface="Cambria Math"/>
                                    <a:cs typeface="Times New Roman" panose="02020603050405020304" pitchFamily="18" charset="0"/>
                                  </a:rPr>
                                </m:ctrlPr>
                              </m:sSubPr>
                              <m:e>
                                <m:r>
                                  <a:rPr lang="en-US" sz="2400" i="1">
                                    <a:latin typeface="Cambria Math"/>
                                    <a:cs typeface="Times New Roman" panose="02020603050405020304" pitchFamily="18" charset="0"/>
                                  </a:rPr>
                                  <m:t>𝑥</m:t>
                                </m:r>
                              </m:e>
                              <m:sub>
                                <m:r>
                                  <a:rPr lang="en-US" sz="2400" i="1">
                                    <a:latin typeface="Cambria Math"/>
                                    <a:cs typeface="Times New Roman" panose="02020603050405020304" pitchFamily="18" charset="0"/>
                                  </a:rPr>
                                  <m:t>0</m:t>
                                </m:r>
                              </m:sub>
                            </m:sSub>
                            <m:r>
                              <a:rPr lang="en-US" sz="2400" i="1">
                                <a:latin typeface="Cambria Math"/>
                                <a:cs typeface="Times New Roman" panose="02020603050405020304" pitchFamily="18" charset="0"/>
                              </a:rPr>
                              <m:t>)</m:t>
                            </m:r>
                          </m:e>
                        </m:d>
                      </m:e>
                      <m:sup>
                        <m:r>
                          <a:rPr lang="en-US" sz="2400" i="1">
                            <a:latin typeface="Cambria Math"/>
                            <a:cs typeface="Times New Roman" panose="02020603050405020304" pitchFamily="18" charset="0"/>
                          </a:rPr>
                          <m:t>2</m:t>
                        </m:r>
                      </m:sup>
                    </m:sSup>
                    <m:r>
                      <a:rPr lang="en-US" sz="2400" b="0" i="1" smtClean="0">
                        <a:latin typeface="Cambria Math"/>
                        <a:cs typeface="Times New Roman" panose="02020603050405020304" pitchFamily="18" charset="0"/>
                      </a:rPr>
                      <m:t>𝑑𝑥</m:t>
                    </m:r>
                  </m:oMath>
                </a14:m>
                <a:endParaRPr lang="en-US" sz="2400" b="0" i="1" dirty="0" smtClean="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dirty="0" smtClean="0">
                    <a:cs typeface="Times New Roman" panose="02020603050405020304" pitchFamily="18" charset="0"/>
                  </a:rPr>
                  <a:t> </a:t>
                </a:r>
                <a14:m>
                  <m:oMath xmlns:m="http://schemas.openxmlformats.org/officeDocument/2006/math">
                    <m:sSup>
                      <m:sSupPr>
                        <m:ctrlPr>
                          <a:rPr lang="en-US" sz="2400" i="1">
                            <a:latin typeface="Cambria Math"/>
                            <a:cs typeface="Times New Roman" panose="02020603050405020304" pitchFamily="18" charset="0"/>
                          </a:rPr>
                        </m:ctrlPr>
                      </m:sSupPr>
                      <m:e>
                        <m:d>
                          <m:dPr>
                            <m:begChr m:val="|"/>
                            <m:endChr m:val="|"/>
                            <m:ctrlPr>
                              <a:rPr lang="en-US" sz="2400" i="1">
                                <a:latin typeface="Cambria Math"/>
                                <a:cs typeface="Times New Roman" panose="02020603050405020304" pitchFamily="18" charset="0"/>
                              </a:rPr>
                            </m:ctrlPr>
                          </m:dPr>
                          <m:e>
                            <m:d>
                              <m:dPr>
                                <m:begChr m:val="⟨"/>
                                <m:endChr m:val="⟩"/>
                                <m:ctrlPr>
                                  <a:rPr lang="en-US" sz="2400" i="1" smtClean="0">
                                    <a:latin typeface="Cambria Math"/>
                                    <a:cs typeface="Times New Roman" panose="02020603050405020304" pitchFamily="18" charset="0"/>
                                  </a:rPr>
                                </m:ctrlPr>
                              </m:dPr>
                              <m:e>
                                <m:sSub>
                                  <m:sSubPr>
                                    <m:ctrlPr>
                                      <a:rPr lang="en-US" sz="2400" i="1" smtClean="0">
                                        <a:latin typeface="Cambria Math"/>
                                        <a:cs typeface="Times New Roman" panose="02020603050405020304" pitchFamily="18" charset="0"/>
                                      </a:rPr>
                                    </m:ctrlPr>
                                  </m:sSubPr>
                                  <m:e>
                                    <m:r>
                                      <a:rPr lang="en-US" sz="2400" b="0" i="1" smtClean="0">
                                        <a:latin typeface="Cambria Math"/>
                                        <a:cs typeface="Times New Roman" panose="02020603050405020304" pitchFamily="18" charset="0"/>
                                      </a:rPr>
                                      <m:t>𝑥</m:t>
                                    </m:r>
                                  </m:e>
                                  <m:sub>
                                    <m:r>
                                      <a:rPr lang="en-US" sz="2400" b="0" i="1" smtClean="0">
                                        <a:latin typeface="Cambria Math"/>
                                        <a:cs typeface="Times New Roman" panose="02020603050405020304" pitchFamily="18" charset="0"/>
                                      </a:rPr>
                                      <m:t>0</m:t>
                                    </m:r>
                                  </m:sub>
                                </m:sSub>
                              </m:e>
                              <m:e>
                                <m:sSub>
                                  <m:sSubPr>
                                    <m:ctrlPr>
                                      <a:rPr lang="en-US" sz="2400" i="1" smtClean="0">
                                        <a:latin typeface="Cambria Math"/>
                                        <a:cs typeface="Times New Roman" panose="02020603050405020304" pitchFamily="18" charset="0"/>
                                      </a:rPr>
                                    </m:ctrlPr>
                                  </m:sSubPr>
                                  <m:e>
                                    <m:r>
                                      <m:rPr>
                                        <m:sty m:val="p"/>
                                      </m:rPr>
                                      <a:rPr lang="el-GR" sz="2400" i="1" smtClean="0">
                                        <a:latin typeface="Cambria Math"/>
                                        <a:ea typeface="Cambria Math"/>
                                        <a:cs typeface="Times New Roman" panose="02020603050405020304" pitchFamily="18" charset="0"/>
                                      </a:rPr>
                                      <m:t>Ψ</m:t>
                                    </m:r>
                                  </m:e>
                                  <m:sub>
                                    <m:r>
                                      <a:rPr lang="en-US" sz="2400" b="0" i="1" smtClean="0">
                                        <a:latin typeface="Cambria Math"/>
                                        <a:cs typeface="Times New Roman" panose="02020603050405020304" pitchFamily="18" charset="0"/>
                                      </a:rPr>
                                      <m:t>1</m:t>
                                    </m:r>
                                  </m:sub>
                                </m:sSub>
                              </m:e>
                            </m:d>
                          </m:e>
                        </m:d>
                      </m:e>
                      <m:sup>
                        <m:r>
                          <a:rPr lang="en-US" sz="2400" i="1">
                            <a:latin typeface="Cambria Math"/>
                            <a:cs typeface="Times New Roman" panose="02020603050405020304" pitchFamily="18" charset="0"/>
                          </a:rPr>
                          <m:t>2</m:t>
                        </m:r>
                      </m:sup>
                    </m:sSup>
                    <m:r>
                      <a:rPr lang="en-US" sz="2400" i="1">
                        <a:latin typeface="Cambria Math"/>
                        <a:cs typeface="Times New Roman" panose="02020603050405020304" pitchFamily="18" charset="0"/>
                      </a:rPr>
                      <m:t>𝑑𝑥</m:t>
                    </m:r>
                  </m:oMath>
                </a14:m>
                <a:endParaRPr lang="en-US" sz="2400" i="1" dirty="0" smtClean="0">
                  <a:latin typeface="Times New Roman" panose="02020603050405020304" pitchFamily="18" charset="0"/>
                  <a:cs typeface="Times New Roman" panose="02020603050405020304" pitchFamily="18" charset="0"/>
                </a:endParaRPr>
              </a:p>
              <a:p>
                <a:pPr marL="457200" indent="-457200">
                  <a:buFont typeface="+mj-lt"/>
                  <a:buAutoNum type="arabicPeriod"/>
                </a:pPr>
                <a:endParaRPr lang="en-US" sz="2400" i="1"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  1 Only  B.  2 only  C.  3 only  </a:t>
                </a:r>
                <a:r>
                  <a:rPr lang="en-US" sz="2400" dirty="0">
                    <a:solidFill>
                      <a:srgbClr val="FF0000"/>
                    </a:solidFill>
                    <a:latin typeface="Times New Roman" panose="02020603050405020304" pitchFamily="18" charset="0"/>
                    <a:cs typeface="Times New Roman" panose="02020603050405020304" pitchFamily="18" charset="0"/>
                  </a:rPr>
                  <a:t>D</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2</a:t>
                </a:r>
                <a:r>
                  <a:rPr lang="en-US" sz="2400" dirty="0" smtClean="0">
                    <a:solidFill>
                      <a:srgbClr val="FF0000"/>
                    </a:solidFill>
                    <a:latin typeface="Times New Roman" panose="02020603050405020304" pitchFamily="18" charset="0"/>
                    <a:cs typeface="Times New Roman" panose="02020603050405020304" pitchFamily="18" charset="0"/>
                  </a:rPr>
                  <a:t> and 3 only </a:t>
                </a:r>
                <a:r>
                  <a:rPr lang="en-US" sz="2400" dirty="0" smtClean="0">
                    <a:latin typeface="Times New Roman" panose="02020603050405020304" pitchFamily="18" charset="0"/>
                    <a:cs typeface="Times New Roman" panose="02020603050405020304" pitchFamily="18" charset="0"/>
                  </a:rPr>
                  <a:t>E.  None of the above</a:t>
                </a:r>
                <a:endParaRPr lang="en-US"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en-US" sz="2400" i="1" dirty="0" smtClean="0">
                  <a:latin typeface="Times New Roman" panose="02020603050405020304" pitchFamily="18" charset="0"/>
                  <a:cs typeface="Times New Roman" panose="02020603050405020304" pitchFamily="18" charset="0"/>
                </a:endParaRPr>
              </a:p>
              <a:p>
                <a:pPr marL="457200" indent="-457200">
                  <a:buFont typeface="+mj-lt"/>
                  <a:buAutoNum type="arabicPeriod"/>
                </a:pPr>
                <a:endParaRPr lang="en-US" sz="2400" dirty="0" smtClean="0">
                  <a:latin typeface="Times New Roman" panose="02020603050405020304" pitchFamily="18" charset="0"/>
                  <a:cs typeface="Times New Roman" panose="02020603050405020304" pitchFamily="18" charset="0"/>
                </a:endParaRPr>
              </a:p>
              <a:p>
                <a:pPr marL="457200" indent="-457200">
                  <a:buFont typeface="+mj-lt"/>
                  <a:buAutoNum type="arabicPeriod"/>
                </a:pPr>
                <a:endParaRPr lang="en-US" sz="2400"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0" y="304800"/>
                <a:ext cx="9144000" cy="6819559"/>
              </a:xfrm>
              <a:prstGeom prst="rect">
                <a:avLst/>
              </a:prstGeom>
              <a:blipFill rotWithShape="1">
                <a:blip r:embed="rId2"/>
                <a:stretch>
                  <a:fillRect l="-1000" t="-715" r="-1000"/>
                </a:stretch>
              </a:blipFill>
            </p:spPr>
            <p:txBody>
              <a:bodyPr/>
              <a:lstStyle/>
              <a:p>
                <a:r>
                  <a:rPr lang="en-US">
                    <a:noFill/>
                  </a:rPr>
                  <a:t> </a:t>
                </a:r>
              </a:p>
            </p:txBody>
          </p:sp>
        </mc:Fallback>
      </mc:AlternateContent>
    </p:spTree>
    <p:extLst>
      <p:ext uri="{BB962C8B-B14F-4D97-AF65-F5344CB8AC3E}">
        <p14:creationId xmlns:p14="http://schemas.microsoft.com/office/powerpoint/2010/main" val="17975950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2211</TotalTime>
  <Words>4627</Words>
  <Application>Microsoft Office PowerPoint</Application>
  <PresentationFormat>On-screen Show (4:3)</PresentationFormat>
  <Paragraphs>255</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dc:creator>
  <cp:lastModifiedBy>emily</cp:lastModifiedBy>
  <cp:revision>36</cp:revision>
  <dcterms:created xsi:type="dcterms:W3CDTF">2013-11-20T17:47:22Z</dcterms:created>
  <dcterms:modified xsi:type="dcterms:W3CDTF">2013-12-04T17:56:07Z</dcterms:modified>
</cp:coreProperties>
</file>