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27AAA-CC17-4C62-BBB1-2C552D5DBC1C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8CF4E-8A09-47F1-97C2-54EFC7585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1781175"/>
            <a:ext cx="8224837" cy="329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1096963"/>
            <a:ext cx="8224837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1589088"/>
            <a:ext cx="8224837" cy="367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1751013"/>
            <a:ext cx="8224837" cy="335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677863"/>
            <a:ext cx="8224837" cy="550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509587" y="0"/>
            <a:ext cx="8405813" cy="4540251"/>
            <a:chOff x="288" y="0"/>
            <a:chExt cx="5295" cy="2860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8" y="0"/>
              <a:ext cx="5181" cy="2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2363" y="5"/>
              <a:ext cx="899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Concept test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3199" y="5"/>
              <a:ext cx="264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5.6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3398" y="5"/>
              <a:ext cx="10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2880" y="189"/>
              <a:ext cx="105" cy="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88" y="373"/>
              <a:ext cx="440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Choose all of the following statements that are true about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88" y="635"/>
              <a:ext cx="99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Hamiltonian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26"/>
            <p:cNvGrpSpPr>
              <a:grpSpLocks/>
            </p:cNvGrpSpPr>
            <p:nvPr/>
          </p:nvGrpSpPr>
          <p:grpSpPr bwMode="auto">
            <a:xfrm>
              <a:off x="1241" y="570"/>
              <a:ext cx="1098" cy="277"/>
              <a:chOff x="1241" y="570"/>
              <a:chExt cx="1098" cy="277"/>
            </a:xfrm>
          </p:grpSpPr>
          <p:sp>
            <p:nvSpPr>
              <p:cNvPr id="12339" name="Rectangle 11"/>
              <p:cNvSpPr>
                <a:spLocks noChangeArrowheads="1"/>
              </p:cNvSpPr>
              <p:nvPr/>
            </p:nvSpPr>
            <p:spPr bwMode="auto">
              <a:xfrm>
                <a:off x="2220" y="615"/>
                <a:ext cx="1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)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0" name="Rectangle 12"/>
              <p:cNvSpPr>
                <a:spLocks noChangeArrowheads="1"/>
              </p:cNvSpPr>
              <p:nvPr/>
            </p:nvSpPr>
            <p:spPr bwMode="auto">
              <a:xfrm>
                <a:off x="2092" y="570"/>
                <a:ext cx="1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ˆ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1" name="Rectangle 13"/>
              <p:cNvSpPr>
                <a:spLocks noChangeArrowheads="1"/>
              </p:cNvSpPr>
              <p:nvPr/>
            </p:nvSpPr>
            <p:spPr bwMode="auto">
              <a:xfrm>
                <a:off x="1784" y="570"/>
                <a:ext cx="1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ˆ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2" name="Rectangle 14"/>
              <p:cNvSpPr>
                <a:spLocks noChangeArrowheads="1"/>
              </p:cNvSpPr>
              <p:nvPr/>
            </p:nvSpPr>
            <p:spPr bwMode="auto">
              <a:xfrm>
                <a:off x="1695" y="615"/>
                <a:ext cx="1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(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3" name="Rectangle 15"/>
              <p:cNvSpPr>
                <a:spLocks noChangeArrowheads="1"/>
              </p:cNvSpPr>
              <p:nvPr/>
            </p:nvSpPr>
            <p:spPr bwMode="auto">
              <a:xfrm>
                <a:off x="1291" y="572"/>
                <a:ext cx="119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ˆ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4" name="Rectangle 16"/>
              <p:cNvSpPr>
                <a:spLocks noChangeArrowheads="1"/>
              </p:cNvSpPr>
              <p:nvPr/>
            </p:nvSpPr>
            <p:spPr bwMode="auto">
              <a:xfrm>
                <a:off x="2158" y="603"/>
                <a:ext cx="8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5" name="Rectangle 17"/>
              <p:cNvSpPr>
                <a:spLocks noChangeArrowheads="1"/>
              </p:cNvSpPr>
              <p:nvPr/>
            </p:nvSpPr>
            <p:spPr bwMode="auto">
              <a:xfrm>
                <a:off x="1851" y="603"/>
                <a:ext cx="8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2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6" name="Rectangle 18"/>
              <p:cNvSpPr>
                <a:spLocks noChangeArrowheads="1"/>
              </p:cNvSpPr>
              <p:nvPr/>
            </p:nvSpPr>
            <p:spPr bwMode="auto">
              <a:xfrm>
                <a:off x="1365" y="715"/>
                <a:ext cx="8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0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7" name="Rectangle 19"/>
              <p:cNvSpPr>
                <a:spLocks noChangeArrowheads="1"/>
              </p:cNvSpPr>
              <p:nvPr/>
            </p:nvSpPr>
            <p:spPr bwMode="auto">
              <a:xfrm>
                <a:off x="2149" y="715"/>
                <a:ext cx="73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2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z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8" name="Rectangle 20"/>
              <p:cNvSpPr>
                <a:spLocks noChangeArrowheads="1"/>
              </p:cNvSpPr>
              <p:nvPr/>
            </p:nvSpPr>
            <p:spPr bwMode="auto">
              <a:xfrm>
                <a:off x="2061" y="615"/>
                <a:ext cx="146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49" name="Rectangle 21"/>
              <p:cNvSpPr>
                <a:spLocks noChangeArrowheads="1"/>
              </p:cNvSpPr>
              <p:nvPr/>
            </p:nvSpPr>
            <p:spPr bwMode="auto">
              <a:xfrm>
                <a:off x="1754" y="615"/>
                <a:ext cx="146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S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0" name="Rectangle 22"/>
              <p:cNvSpPr>
                <a:spLocks noChangeArrowheads="1"/>
              </p:cNvSpPr>
              <p:nvPr/>
            </p:nvSpPr>
            <p:spPr bwMode="auto">
              <a:xfrm>
                <a:off x="1581" y="615"/>
                <a:ext cx="174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C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1" name="Rectangle 23"/>
              <p:cNvSpPr>
                <a:spLocks noChangeArrowheads="1"/>
              </p:cNvSpPr>
              <p:nvPr/>
            </p:nvSpPr>
            <p:spPr bwMode="auto">
              <a:xfrm>
                <a:off x="1241" y="615"/>
                <a:ext cx="182" cy="2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H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2" name="Rectangle 24"/>
              <p:cNvSpPr>
                <a:spLocks noChangeArrowheads="1"/>
              </p:cNvSpPr>
              <p:nvPr/>
            </p:nvSpPr>
            <p:spPr bwMode="auto">
              <a:xfrm>
                <a:off x="1942" y="597"/>
                <a:ext cx="186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-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53" name="Rectangle 25"/>
              <p:cNvSpPr>
                <a:spLocks noChangeArrowheads="1"/>
              </p:cNvSpPr>
              <p:nvPr/>
            </p:nvSpPr>
            <p:spPr bwMode="auto">
              <a:xfrm>
                <a:off x="1462" y="597"/>
                <a:ext cx="186" cy="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=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1" name="Rectangle 27"/>
            <p:cNvSpPr>
              <a:spLocks noChangeArrowheads="1"/>
            </p:cNvSpPr>
            <p:nvPr/>
          </p:nvSpPr>
          <p:spPr bwMode="auto">
            <a:xfrm>
              <a:off x="2292" y="635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2336" y="635"/>
              <a:ext cx="73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for a spin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9"/>
            <p:cNvSpPr>
              <a:spLocks noChangeArrowheads="1"/>
            </p:cNvSpPr>
            <p:nvPr/>
          </p:nvSpPr>
          <p:spPr bwMode="auto">
            <a:xfrm>
              <a:off x="3001" y="635"/>
              <a:ext cx="129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-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30"/>
            <p:cNvSpPr>
              <a:spLocks noChangeArrowheads="1"/>
            </p:cNvSpPr>
            <p:nvPr/>
          </p:nvSpPr>
          <p:spPr bwMode="auto">
            <a:xfrm>
              <a:off x="3060" y="635"/>
              <a:ext cx="1343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1/2 system where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4335" y="635"/>
              <a:ext cx="18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32"/>
            <p:cNvSpPr>
              <a:spLocks noChangeArrowheads="1"/>
            </p:cNvSpPr>
            <p:nvPr/>
          </p:nvSpPr>
          <p:spPr bwMode="auto">
            <a:xfrm>
              <a:off x="4452" y="635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33"/>
            <p:cNvSpPr>
              <a:spLocks noChangeArrowheads="1"/>
            </p:cNvSpPr>
            <p:nvPr/>
          </p:nvSpPr>
          <p:spPr bwMode="auto">
            <a:xfrm>
              <a:off x="4496" y="635"/>
              <a:ext cx="102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is a constant.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34"/>
            <p:cNvSpPr>
              <a:spLocks noChangeArrowheads="1"/>
            </p:cNvSpPr>
            <p:nvPr/>
          </p:nvSpPr>
          <p:spPr bwMode="auto">
            <a:xfrm>
              <a:off x="5455" y="635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35"/>
            <p:cNvSpPr>
              <a:spLocks noChangeArrowheads="1"/>
            </p:cNvSpPr>
            <p:nvPr/>
          </p:nvSpPr>
          <p:spPr bwMode="auto">
            <a:xfrm>
              <a:off x="288" y="877"/>
              <a:ext cx="27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(1)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36"/>
            <p:cNvSpPr>
              <a:spLocks noChangeArrowheads="1"/>
            </p:cNvSpPr>
            <p:nvPr/>
          </p:nvSpPr>
          <p:spPr bwMode="auto">
            <a:xfrm>
              <a:off x="493" y="87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Rectangle 37"/>
                <p:cNvSpPr>
                  <a:spLocks noChangeArrowheads="1"/>
                </p:cNvSpPr>
                <p:nvPr/>
              </p:nvSpPr>
              <p:spPr bwMode="auto">
                <a:xfrm>
                  <a:off x="576" y="877"/>
                  <a:ext cx="1326" cy="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en-US" sz="2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If we choose </a:t>
                  </a:r>
                  <a14:m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kumimoji="0" lang="en-US" altLang="en-US" sz="22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kumimoji="0" lang="en-US" altLang="en-US" sz="22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000000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kumimoji="0" lang="en-US" altLang="en-US" sz="2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0" lang="en-US" altLang="en-US" sz="2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↑</m:t>
                                  </m:r>
                                </m:e>
                                <m:sub>
                                  <m:r>
                                    <a:rPr kumimoji="0" lang="en-US" altLang="en-US" sz="22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a14:m>
                  <a:r>
                    <a:rPr kumimoji="0" lang="en-US" altLang="en-US" sz="2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1" name="Rectangle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6" y="877"/>
                  <a:ext cx="1326" cy="24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8116" t="-214286" r="-33623" b="-309524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2" name="Group 43"/>
            <p:cNvGrpSpPr>
              <a:grpSpLocks/>
            </p:cNvGrpSpPr>
            <p:nvPr/>
          </p:nvGrpSpPr>
          <p:grpSpPr bwMode="auto">
            <a:xfrm>
              <a:off x="1591" y="873"/>
              <a:ext cx="163" cy="273"/>
              <a:chOff x="1591" y="873"/>
              <a:chExt cx="163" cy="273"/>
            </a:xfrm>
          </p:grpSpPr>
          <p:sp>
            <p:nvSpPr>
              <p:cNvPr id="12337" name="Rectangle 41"/>
              <p:cNvSpPr>
                <a:spLocks noChangeArrowheads="1"/>
              </p:cNvSpPr>
              <p:nvPr/>
            </p:nvSpPr>
            <p:spPr bwMode="auto">
              <a:xfrm>
                <a:off x="1680" y="972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38" name="Rectangle 42"/>
              <p:cNvSpPr>
                <a:spLocks noChangeArrowheads="1"/>
              </p:cNvSpPr>
              <p:nvPr/>
            </p:nvSpPr>
            <p:spPr bwMode="auto">
              <a:xfrm>
                <a:off x="1591" y="873"/>
                <a:ext cx="163" cy="1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7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­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3" name="Rectangle 44"/>
            <p:cNvSpPr>
              <a:spLocks noChangeArrowheads="1"/>
            </p:cNvSpPr>
            <p:nvPr/>
          </p:nvSpPr>
          <p:spPr bwMode="auto">
            <a:xfrm>
              <a:off x="1792" y="877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45"/>
            <p:cNvSpPr>
              <a:spLocks noChangeArrowheads="1"/>
            </p:cNvSpPr>
            <p:nvPr/>
          </p:nvSpPr>
          <p:spPr bwMode="auto">
            <a:xfrm>
              <a:off x="1845" y="877"/>
              <a:ext cx="36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and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25" name="Group 51"/>
            <p:cNvGrpSpPr>
              <a:grpSpLocks/>
            </p:cNvGrpSpPr>
            <p:nvPr/>
          </p:nvGrpSpPr>
          <p:grpSpPr bwMode="auto">
            <a:xfrm>
              <a:off x="2175" y="864"/>
              <a:ext cx="209" cy="223"/>
              <a:chOff x="2175" y="864"/>
              <a:chExt cx="209" cy="223"/>
            </a:xfrm>
          </p:grpSpPr>
          <p:sp>
            <p:nvSpPr>
              <p:cNvPr id="12329" name="Line 46"/>
              <p:cNvSpPr>
                <a:spLocks noChangeShapeType="1"/>
              </p:cNvSpPr>
              <p:nvPr/>
            </p:nvSpPr>
            <p:spPr bwMode="auto">
              <a:xfrm>
                <a:off x="2175" y="867"/>
                <a:ext cx="0" cy="2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0" name="Line 47"/>
              <p:cNvSpPr>
                <a:spLocks noChangeShapeType="1"/>
              </p:cNvSpPr>
              <p:nvPr/>
            </p:nvSpPr>
            <p:spPr bwMode="auto">
              <a:xfrm>
                <a:off x="2350" y="867"/>
                <a:ext cx="34" cy="1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1" name="Line 48"/>
              <p:cNvSpPr>
                <a:spLocks noChangeShapeType="1"/>
              </p:cNvSpPr>
              <p:nvPr/>
            </p:nvSpPr>
            <p:spPr bwMode="auto">
              <a:xfrm flipH="1">
                <a:off x="2350" y="969"/>
                <a:ext cx="34" cy="1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32" name="Rectangle 49"/>
              <p:cNvSpPr>
                <a:spLocks noChangeArrowheads="1"/>
              </p:cNvSpPr>
              <p:nvPr/>
            </p:nvSpPr>
            <p:spPr bwMode="auto">
              <a:xfrm>
                <a:off x="2293" y="966"/>
                <a:ext cx="70" cy="1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0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z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33" name="Rectangle 50"/>
              <p:cNvSpPr>
                <a:spLocks noChangeArrowheads="1"/>
              </p:cNvSpPr>
              <p:nvPr/>
            </p:nvSpPr>
            <p:spPr bwMode="auto">
              <a:xfrm>
                <a:off x="2199" y="864"/>
                <a:ext cx="172" cy="2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¯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26" name="Rectangle 52"/>
            <p:cNvSpPr>
              <a:spLocks noChangeArrowheads="1"/>
            </p:cNvSpPr>
            <p:nvPr/>
          </p:nvSpPr>
          <p:spPr bwMode="auto">
            <a:xfrm>
              <a:off x="2411" y="877"/>
              <a:ext cx="4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lvl="0"/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53"/>
            <p:cNvSpPr>
              <a:spLocks noChangeArrowheads="1"/>
            </p:cNvSpPr>
            <p:nvPr/>
          </p:nvSpPr>
          <p:spPr bwMode="auto">
            <a:xfrm>
              <a:off x="2463" y="877"/>
              <a:ext cx="9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as the basis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54"/>
            <p:cNvSpPr>
              <a:spLocks noChangeArrowheads="1"/>
            </p:cNvSpPr>
            <p:nvPr/>
          </p:nvSpPr>
          <p:spPr bwMode="auto">
            <a:xfrm>
              <a:off x="3335" y="877"/>
              <a:ext cx="51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vector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55"/>
            <p:cNvSpPr>
              <a:spLocks noChangeArrowheads="1"/>
            </p:cNvSpPr>
            <p:nvPr/>
          </p:nvSpPr>
          <p:spPr bwMode="auto">
            <a:xfrm>
              <a:off x="3776" y="877"/>
              <a:ext cx="13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56"/>
            <p:cNvSpPr>
              <a:spLocks noChangeArrowheads="1"/>
            </p:cNvSpPr>
            <p:nvPr/>
          </p:nvSpPr>
          <p:spPr bwMode="auto">
            <a:xfrm>
              <a:off x="3844" y="87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57"/>
            <p:cNvSpPr>
              <a:spLocks noChangeArrowheads="1"/>
            </p:cNvSpPr>
            <p:nvPr/>
          </p:nvSpPr>
          <p:spPr bwMode="auto">
            <a:xfrm>
              <a:off x="3897" y="877"/>
              <a:ext cx="165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for the spin space,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88" name="Rectangle 58"/>
            <p:cNvSpPr>
              <a:spLocks noChangeArrowheads="1"/>
            </p:cNvSpPr>
            <p:nvPr/>
          </p:nvSpPr>
          <p:spPr bwMode="auto">
            <a:xfrm>
              <a:off x="432" y="1103"/>
              <a:ext cx="242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Hamiltonian is a diagonal matrix.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89" name="Rectangle 59"/>
            <p:cNvSpPr>
              <a:spLocks noChangeArrowheads="1"/>
            </p:cNvSpPr>
            <p:nvPr/>
          </p:nvSpPr>
          <p:spPr bwMode="auto">
            <a:xfrm>
              <a:off x="2793" y="1103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91" name="Rectangle 60"/>
            <p:cNvSpPr>
              <a:spLocks noChangeArrowheads="1"/>
            </p:cNvSpPr>
            <p:nvPr/>
          </p:nvSpPr>
          <p:spPr bwMode="auto">
            <a:xfrm>
              <a:off x="288" y="1367"/>
              <a:ext cx="27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(2)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92" name="Rectangle 61"/>
            <p:cNvSpPr>
              <a:spLocks noChangeArrowheads="1"/>
            </p:cNvSpPr>
            <p:nvPr/>
          </p:nvSpPr>
          <p:spPr bwMode="auto">
            <a:xfrm>
              <a:off x="493" y="1366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293" name="Rectangle 62"/>
                <p:cNvSpPr>
                  <a:spLocks noChangeArrowheads="1"/>
                </p:cNvSpPr>
                <p:nvPr/>
              </p:nvSpPr>
              <p:spPr bwMode="auto">
                <a:xfrm>
                  <a:off x="576" y="1367"/>
                  <a:ext cx="1370" cy="2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lvl="0"/>
                  <a:r>
                    <a:rPr kumimoji="0" lang="en-US" altLang="en-US" sz="2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If we choose </a:t>
                  </a:r>
                  <a14:m>
                    <m:oMath xmlns:m="http://schemas.openxmlformats.org/officeDocument/2006/math">
                      <m:d>
                        <m:dPr>
                          <m:begChr m:val=""/>
                          <m:endChr m:val="⟩"/>
                          <m:ctrlPr>
                            <a:rPr lang="en-US" altLang="en-US" sz="2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|"/>
                              <m:endChr m:val=""/>
                              <m:ctrlPr>
                                <a:rPr lang="en-US" altLang="en-US" sz="22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en-US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en-US" sz="22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↑</m:t>
                                  </m:r>
                                </m:e>
                                <m:sub>
                                  <m:r>
                                    <a:rPr lang="en-US" altLang="en-US" sz="2200" b="0" i="1" smtClean="0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a14:m>
                  <a:r>
                    <a:rPr kumimoji="0" lang="en-US" altLang="en-US" sz="2200" b="0" i="0" u="none" strike="noStrike" cap="none" normalizeH="0" baseline="0" dirty="0" smtClean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</a:rPr>
                    <a:t>  </a:t>
                  </a:r>
                  <a:endParaRPr kumimoji="0" lang="en-US" altLang="en-US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2293" name="Rectangle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76" y="1367"/>
                  <a:ext cx="1370" cy="241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7865" t="-215873" r="-30056" b="-307937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2294" name="Group 68"/>
            <p:cNvGrpSpPr>
              <a:grpSpLocks/>
            </p:cNvGrpSpPr>
            <p:nvPr/>
          </p:nvGrpSpPr>
          <p:grpSpPr bwMode="auto">
            <a:xfrm>
              <a:off x="1577" y="1343"/>
              <a:ext cx="180" cy="281"/>
              <a:chOff x="1577" y="1343"/>
              <a:chExt cx="180" cy="281"/>
            </a:xfrm>
          </p:grpSpPr>
          <p:sp>
            <p:nvSpPr>
              <p:cNvPr id="12327" name="Rectangle 66"/>
              <p:cNvSpPr>
                <a:spLocks noChangeArrowheads="1"/>
              </p:cNvSpPr>
              <p:nvPr/>
            </p:nvSpPr>
            <p:spPr bwMode="auto">
              <a:xfrm>
                <a:off x="1672" y="1450"/>
                <a:ext cx="0" cy="1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28" name="Rectangle 67"/>
              <p:cNvSpPr>
                <a:spLocks noChangeArrowheads="1"/>
              </p:cNvSpPr>
              <p:nvPr/>
            </p:nvSpPr>
            <p:spPr bwMode="auto">
              <a:xfrm>
                <a:off x="1577" y="1343"/>
                <a:ext cx="180" cy="2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8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­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295" name="Rectangle 69"/>
            <p:cNvSpPr>
              <a:spLocks noChangeArrowheads="1"/>
            </p:cNvSpPr>
            <p:nvPr/>
          </p:nvSpPr>
          <p:spPr bwMode="auto">
            <a:xfrm>
              <a:off x="1806" y="136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96" name="Rectangle 70"/>
            <p:cNvSpPr>
              <a:spLocks noChangeArrowheads="1"/>
            </p:cNvSpPr>
            <p:nvPr/>
          </p:nvSpPr>
          <p:spPr bwMode="auto">
            <a:xfrm>
              <a:off x="1854" y="1367"/>
              <a:ext cx="36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and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2297" name="Group 76"/>
            <p:cNvGrpSpPr>
              <a:grpSpLocks/>
            </p:cNvGrpSpPr>
            <p:nvPr/>
          </p:nvGrpSpPr>
          <p:grpSpPr bwMode="auto">
            <a:xfrm>
              <a:off x="2185" y="1327"/>
              <a:ext cx="235" cy="246"/>
              <a:chOff x="2185" y="1327"/>
              <a:chExt cx="235" cy="246"/>
            </a:xfrm>
          </p:grpSpPr>
          <p:sp>
            <p:nvSpPr>
              <p:cNvPr id="12319" name="Line 71"/>
              <p:cNvSpPr>
                <a:spLocks noChangeShapeType="1"/>
              </p:cNvSpPr>
              <p:nvPr/>
            </p:nvSpPr>
            <p:spPr bwMode="auto">
              <a:xfrm>
                <a:off x="2185" y="1331"/>
                <a:ext cx="0" cy="227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0" name="Line 72"/>
              <p:cNvSpPr>
                <a:spLocks noChangeShapeType="1"/>
              </p:cNvSpPr>
              <p:nvPr/>
            </p:nvSpPr>
            <p:spPr bwMode="auto">
              <a:xfrm>
                <a:off x="2381" y="1331"/>
                <a:ext cx="39" cy="114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1" name="Line 73"/>
              <p:cNvSpPr>
                <a:spLocks noChangeShapeType="1"/>
              </p:cNvSpPr>
              <p:nvPr/>
            </p:nvSpPr>
            <p:spPr bwMode="auto">
              <a:xfrm flipH="1">
                <a:off x="2381" y="1445"/>
                <a:ext cx="39" cy="113"/>
              </a:xfrm>
              <a:prstGeom prst="line">
                <a:avLst/>
              </a:prstGeom>
              <a:noFill/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2322" name="Rectangle 74"/>
              <p:cNvSpPr>
                <a:spLocks noChangeArrowheads="1"/>
              </p:cNvSpPr>
              <p:nvPr/>
            </p:nvSpPr>
            <p:spPr bwMode="auto">
              <a:xfrm>
                <a:off x="2313" y="1442"/>
                <a:ext cx="82" cy="1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1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</a:rPr>
                  <a:t>x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323" name="Rectangle 75"/>
              <p:cNvSpPr>
                <a:spLocks noChangeArrowheads="1"/>
              </p:cNvSpPr>
              <p:nvPr/>
            </p:nvSpPr>
            <p:spPr bwMode="auto">
              <a:xfrm>
                <a:off x="2208" y="1327"/>
                <a:ext cx="196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000" b="0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Symbol" panose="05050102010706020507" pitchFamily="18" charset="2"/>
                  </a:rPr>
                  <a:t>¯</a:t>
                </a: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298" name="Rectangle 77"/>
            <p:cNvSpPr>
              <a:spLocks noChangeArrowheads="1"/>
            </p:cNvSpPr>
            <p:nvPr/>
          </p:nvSpPr>
          <p:spPr bwMode="auto">
            <a:xfrm>
              <a:off x="2461" y="1367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299" name="Rectangle 78"/>
            <p:cNvSpPr>
              <a:spLocks noChangeArrowheads="1"/>
            </p:cNvSpPr>
            <p:nvPr/>
          </p:nvSpPr>
          <p:spPr bwMode="auto">
            <a:xfrm>
              <a:off x="2509" y="1367"/>
              <a:ext cx="9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as the basis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0" name="Rectangle 79"/>
            <p:cNvSpPr>
              <a:spLocks noChangeArrowheads="1"/>
            </p:cNvSpPr>
            <p:nvPr/>
          </p:nvSpPr>
          <p:spPr bwMode="auto">
            <a:xfrm>
              <a:off x="3364" y="1367"/>
              <a:ext cx="622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vectors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1" name="Rectangle 80"/>
            <p:cNvSpPr>
              <a:spLocks noChangeArrowheads="1"/>
            </p:cNvSpPr>
            <p:nvPr/>
          </p:nvSpPr>
          <p:spPr bwMode="auto">
            <a:xfrm>
              <a:off x="3920" y="1367"/>
              <a:ext cx="915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for the spin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2" name="Rectangle 81"/>
            <p:cNvSpPr>
              <a:spLocks noChangeArrowheads="1"/>
            </p:cNvSpPr>
            <p:nvPr/>
          </p:nvSpPr>
          <p:spPr bwMode="auto">
            <a:xfrm>
              <a:off x="4776" y="1367"/>
              <a:ext cx="80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space, the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3" name="Rectangle 82"/>
            <p:cNvSpPr>
              <a:spLocks noChangeArrowheads="1"/>
            </p:cNvSpPr>
            <p:nvPr/>
          </p:nvSpPr>
          <p:spPr bwMode="auto">
            <a:xfrm>
              <a:off x="432" y="1594"/>
              <a:ext cx="2427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Hamiltonian is a diagonal matrix.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4" name="Rectangle 83"/>
            <p:cNvSpPr>
              <a:spLocks noChangeArrowheads="1"/>
            </p:cNvSpPr>
            <p:nvPr/>
          </p:nvSpPr>
          <p:spPr bwMode="auto">
            <a:xfrm>
              <a:off x="2793" y="1594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5" name="Rectangle 84"/>
            <p:cNvSpPr>
              <a:spLocks noChangeArrowheads="1"/>
            </p:cNvSpPr>
            <p:nvPr/>
          </p:nvSpPr>
          <p:spPr bwMode="auto">
            <a:xfrm>
              <a:off x="288" y="1796"/>
              <a:ext cx="27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(3)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6" name="Rectangle 85"/>
            <p:cNvSpPr>
              <a:spLocks noChangeArrowheads="1"/>
            </p:cNvSpPr>
            <p:nvPr/>
          </p:nvSpPr>
          <p:spPr bwMode="auto">
            <a:xfrm>
              <a:off x="493" y="1795"/>
              <a:ext cx="12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7" name="Rectangle 86"/>
            <p:cNvSpPr>
              <a:spLocks noChangeArrowheads="1"/>
            </p:cNvSpPr>
            <p:nvPr/>
          </p:nvSpPr>
          <p:spPr bwMode="auto">
            <a:xfrm>
              <a:off x="576" y="1796"/>
              <a:ext cx="3306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The Hamiltonian must always be diagonal by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8" name="Rectangle 87"/>
            <p:cNvSpPr>
              <a:spLocks noChangeArrowheads="1"/>
            </p:cNvSpPr>
            <p:nvPr/>
          </p:nvSpPr>
          <p:spPr bwMode="auto">
            <a:xfrm>
              <a:off x="3817" y="1796"/>
              <a:ext cx="692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definition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09" name="Rectangle 88"/>
            <p:cNvSpPr>
              <a:spLocks noChangeArrowheads="1"/>
            </p:cNvSpPr>
            <p:nvPr/>
          </p:nvSpPr>
          <p:spPr bwMode="auto">
            <a:xfrm>
              <a:off x="4501" y="1796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0" name="Rectangle 89"/>
            <p:cNvSpPr>
              <a:spLocks noChangeArrowheads="1"/>
            </p:cNvSpPr>
            <p:nvPr/>
          </p:nvSpPr>
          <p:spPr bwMode="auto">
            <a:xfrm>
              <a:off x="4545" y="1796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2" name="Rectangle 91"/>
            <p:cNvSpPr>
              <a:spLocks noChangeArrowheads="1"/>
            </p:cNvSpPr>
            <p:nvPr/>
          </p:nvSpPr>
          <p:spPr bwMode="auto">
            <a:xfrm>
              <a:off x="288" y="1999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3" name="Rectangle 92"/>
            <p:cNvSpPr>
              <a:spLocks noChangeArrowheads="1"/>
            </p:cNvSpPr>
            <p:nvPr/>
          </p:nvSpPr>
          <p:spPr bwMode="auto">
            <a:xfrm>
              <a:off x="949" y="1999"/>
              <a:ext cx="8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4" name="Rectangle 93"/>
            <p:cNvSpPr>
              <a:spLocks noChangeArrowheads="1"/>
            </p:cNvSpPr>
            <p:nvPr/>
          </p:nvSpPr>
          <p:spPr bwMode="auto">
            <a:xfrm>
              <a:off x="293" y="2368"/>
              <a:ext cx="4717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A. 1 only 	B. 2 only    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Times New Roman" panose="02020603050405020304" pitchFamily="18" charset="0"/>
                </a:rPr>
                <a:t>C. 1 and 2 only   </a:t>
              </a: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D. all of the above    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5" name="Rectangle 94"/>
            <p:cNvSpPr>
              <a:spLocks noChangeArrowheads="1"/>
            </p:cNvSpPr>
            <p:nvPr/>
          </p:nvSpPr>
          <p:spPr bwMode="auto">
            <a:xfrm>
              <a:off x="4643" y="1999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6" name="Rectangle 95"/>
            <p:cNvSpPr>
              <a:spLocks noChangeArrowheads="1"/>
            </p:cNvSpPr>
            <p:nvPr/>
          </p:nvSpPr>
          <p:spPr bwMode="auto">
            <a:xfrm>
              <a:off x="293" y="2626"/>
              <a:ext cx="1521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E. none of the above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7" name="Rectangle 96"/>
            <p:cNvSpPr>
              <a:spLocks noChangeArrowheads="1"/>
            </p:cNvSpPr>
            <p:nvPr/>
          </p:nvSpPr>
          <p:spPr bwMode="auto">
            <a:xfrm>
              <a:off x="1740" y="2200"/>
              <a:ext cx="114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318" name="Rectangle 97"/>
            <p:cNvSpPr>
              <a:spLocks noChangeArrowheads="1"/>
            </p:cNvSpPr>
            <p:nvPr/>
          </p:nvSpPr>
          <p:spPr bwMode="auto">
            <a:xfrm>
              <a:off x="288" y="2398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anose="02020603050405020304" pitchFamily="18" charset="0"/>
                </a:rPr>
                <a:t> 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136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</dc:creator>
  <cp:lastModifiedBy>emily marshman</cp:lastModifiedBy>
  <cp:revision>4</cp:revision>
  <dcterms:created xsi:type="dcterms:W3CDTF">2013-09-19T22:27:25Z</dcterms:created>
  <dcterms:modified xsi:type="dcterms:W3CDTF">2015-11-20T17:28:03Z</dcterms:modified>
</cp:coreProperties>
</file>