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105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0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584B-B53B-4146-8F1D-38A552512BE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C601-2149-4038-B85B-150BE8CB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38100"/>
                <a:ext cx="9144000" cy="7394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 For the following concept tests about time-dependent perturbation theory,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two-state system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at time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0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80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t</m:t>
                        </m:r>
                      </m:e>
                    </m:d>
                    <m:r>
                      <a:rPr lang="en-US" sz="2800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en-US" sz="280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t</m:t>
                        </m:r>
                      </m:e>
                    </m:d>
                    <m:sSup>
                      <m:sSupPr>
                        <m:ctrlPr>
                          <a:rPr lang="en-US" sz="280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e</m:t>
                        </m:r>
                      </m:e>
                      <m:sup>
                        <m:f>
                          <m:fPr>
                            <m:ctrlPr>
                              <a:rPr lang="en-US" sz="280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  <a:ea typeface="Cambria Math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sz="280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/>
                                    <a:ea typeface="Cambria Math"/>
                                  </a:rPr>
                                  <m:t>E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/>
                                    <a:ea typeface="Cambria Math"/>
                                  </a:rPr>
                                  <m:t>a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  <a:ea typeface="Cambria Math"/>
                              </a:rPr>
                              <m:t>t</m:t>
                            </m:r>
                          </m:num>
                          <m:den>
                            <m:r>
                              <a:rPr lang="en-US" sz="2800" i="0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a</m:t>
                        </m:r>
                      </m:sub>
                    </m:sSub>
                    <m:r>
                      <a:rPr lang="en-US" sz="2800" i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b</m:t>
                        </m:r>
                      </m:sub>
                    </m:sSub>
                    <m:d>
                      <m:dPr>
                        <m:ctrlPr>
                          <a:rPr lang="en-US" sz="280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t</m:t>
                        </m:r>
                      </m:e>
                    </m:d>
                    <m:sSup>
                      <m:sSupPr>
                        <m:ctrlPr>
                          <a:rPr lang="en-US" sz="280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e</m:t>
                        </m:r>
                      </m:e>
                      <m:sup>
                        <m:f>
                          <m:fPr>
                            <m:ctrlPr>
                              <a:rPr lang="en-US" sz="280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  <a:ea typeface="Cambria Math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sz="280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/>
                                    <a:ea typeface="Cambria Math"/>
                                  </a:rPr>
                                  <m:t>E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/>
                                    <a:ea typeface="Cambria Math"/>
                                  </a:rPr>
                                  <m:t>b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  <a:ea typeface="Cambria Math"/>
                              </a:rPr>
                              <m:t>t</m:t>
                            </m:r>
                          </m:num>
                          <m:den>
                            <m:r>
                              <a:rPr lang="en-US" sz="2800" i="0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  <a:ea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  <m:t>ij</m:t>
                        </m:r>
                      </m:sub>
                    </m:sSub>
                    <m:r>
                      <a:rPr lang="en-US" sz="2800" dirty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dirty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i</m:t>
                            </m:r>
                          </m:sub>
                        </m:sSub>
                      </m:e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800" i="1" dirty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dirty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dirty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j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aa</m:t>
                        </m:r>
                      </m:sub>
                    </m:sSub>
                    <m: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bb</m:t>
                        </m:r>
                      </m:sub>
                    </m:sSub>
                    <m: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dt</m:t>
                        </m:r>
                      </m:den>
                    </m:f>
                    <m:sSub>
                      <m:sSubPr>
                        <m:ctrlPr>
                          <a:rPr lang="en-US" sz="28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en-US" sz="2800" b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t</m:t>
                        </m:r>
                      </m:e>
                    </m:d>
                    <m:r>
                      <a:rPr lang="en-US" sz="2800" b="0" i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b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i</m:t>
                        </m:r>
                      </m:num>
                      <m:den>
                        <m:r>
                          <a:rPr lang="en-US" sz="2800" b="0" i="0" smtClean="0">
                            <a:latin typeface="Cambria Math"/>
                            <a:ea typeface="Cambria Math"/>
                          </a:rPr>
                          <m:t>ℏ</m:t>
                        </m:r>
                      </m:den>
                    </m:f>
                    <m:sSub>
                      <m:sSub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i="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b</m:t>
                        </m:r>
                      </m:sub>
                    </m:sSub>
                    <m:sSup>
                      <m:sSupPr>
                        <m:ctrlPr>
                          <a:rPr lang="en-US" sz="2800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p>
                        <m: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sz="2800" b="0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sz="2800" b="0" i="0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  <m:sSub>
                      <m:sSubPr>
                        <m:ctrlPr>
                          <a:rPr lang="en-US" sz="2800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b</m:t>
                        </m:r>
                      </m:sub>
                    </m:sSub>
                    <m: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t</m:t>
                    </m:r>
                    <m: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dt</m:t>
                        </m:r>
                      </m:den>
                    </m:f>
                    <m:sSub>
                      <m:sSubPr>
                        <m:ctrlPr>
                          <a:rPr lang="en-US" sz="28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</m:t>
                        </m:r>
                      </m:sub>
                    </m:sSub>
                    <m:d>
                      <m:dPr>
                        <m:ctrlPr>
                          <a:rPr lang="en-US" sz="280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t</m:t>
                        </m:r>
                      </m:e>
                    </m:d>
                    <m:r>
                      <a:rPr lang="en-US" sz="2800" i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i</m:t>
                        </m:r>
                      </m:num>
                      <m:den>
                        <m:r>
                          <a:rPr lang="en-US" sz="2800" i="0">
                            <a:latin typeface="Cambria Math"/>
                            <a:ea typeface="Cambria Math"/>
                          </a:rPr>
                          <m:t>ℏ</m:t>
                        </m:r>
                      </m:den>
                    </m:f>
                    <m:sSub>
                      <m:sSub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i="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ba</m:t>
                        </m:r>
                      </m:sub>
                    </m:sSub>
                    <m:sSup>
                      <m:sSup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sz="2800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dirty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sz="2800" i="0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  <m:sSub>
                      <m:sSub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en-US" sz="2800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 dirty="0">
                            <a:latin typeface="Cambria Math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</m:d>
                    <m:r>
                      <a:rPr lang="en-US" sz="2800" b="0" i="0" dirty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r>
                          <a:rPr lang="en-US" sz="2800" b="0" i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b</m:t>
                            </m:r>
                          </m:sub>
                        </m:sSub>
                        <m:r>
                          <a:rPr lang="en-US" sz="2800" b="0" i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a</m:t>
                            </m:r>
                          </m:sub>
                        </m:sSub>
                      </m:num>
                      <m:den>
                        <m:r>
                          <a:rPr lang="en-US" sz="2800" b="0" i="0" smtClean="0">
                            <a:latin typeface="Cambria Math"/>
                            <a:ea typeface="Cambria Math"/>
                          </a:rPr>
                          <m:t>ℏ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100"/>
                <a:ext cx="9144000" cy="739407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87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050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12.1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unperturbed two-state system with the Hamiltonian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two non-degenerate stationary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state of the system is</a:t>
                </a:r>
                <a:r>
                  <a:rPr lang="el-GR" sz="28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If a time-dependent perturbation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acts on this system, choose all of the following statements that are necessarily correct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Ψ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Ψ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b="0" i="1" dirty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p>
                          <m:sSupPr>
                            <m:ctrlP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b="0" i="1" dirty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perturbation can cause a transition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𝑎𝑏</m:t>
                        </m:r>
                      </m:sub>
                    </m:sSub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1 and 2 only  D.  1 and 3 only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05090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64" b="-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28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19050" y="19050"/>
                <a:ext cx="9144000" cy="6972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12.2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unperturbed two-state system with the Hamiltonian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two non-degenerate stationary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state of the system is</a:t>
                </a:r>
                <a:r>
                  <a:rPr lang="el-GR" sz="28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If a time-dependent perturbation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acts on this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𝑎𝑎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𝑏𝑏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correct about the coefficients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first order (including zeroth order term + first order correction).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1 and 2 only  D.  2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050" y="19050"/>
                <a:ext cx="9144000" cy="6972486"/>
              </a:xfrm>
              <a:prstGeom prst="rect">
                <a:avLst/>
              </a:prstGeom>
              <a:blipFill rotWithShape="1">
                <a:blip r:embed="rId2"/>
                <a:stretch>
                  <a:fillRect l="-1400" t="-874" r="-200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03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633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12.3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an unperturbed two-state system with Hamiltonian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two non-degenerate stationary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state of the system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 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coefficients to zeroth order must satisfy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coefficients to first order must satisfy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exact coefficients (including corrections to all orders) must satisfy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80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80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B.  3 only  C.  1 and 3 only  D.  2 and 3 only 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All of the above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 smtClean="0"/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633052"/>
              </a:xfrm>
              <a:prstGeom prst="rect">
                <a:avLst/>
              </a:prstGeom>
              <a:blipFill rotWithShape="1">
                <a:blip r:embed="rId2"/>
                <a:stretch>
                  <a:fillRect l="-1333" t="-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41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694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</a:t>
                </a:r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12.4</a:t>
                </a:r>
                <a:endParaRPr lang="en-US" sz="2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an unperturbed two-state system with Hamiltonian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two non-degenerate stationary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general state of the system at time </a:t>
                </a:r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6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sz="26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Suppose the initial state of the system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</a:rPr>
                      <m:t>Ψ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If a sinusoidal time-dependent perturbation (with driving frequency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applied starting at time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b="0" dirty="0" smtClean="0">
                  <a:latin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transition probability from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equal to the transition probability from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close to the transition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B.  1 and 2 only  C.  1 and 3 only  D  2 and 3 only </a:t>
                </a: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694590"/>
              </a:xfrm>
              <a:prstGeom prst="rect">
                <a:avLst/>
              </a:prstGeom>
              <a:blipFill rotWithShape="1">
                <a:blip r:embed="rId2"/>
                <a:stretch>
                  <a:fillRect l="-1200" t="-820" r="-1000" b="-1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23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129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12.5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sinusoidal time-dependent perturbation of a two-level system, the transition probability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𝑎𝑏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time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𝑎𝑏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b="0" i="1" smtClean="0">
                                <a:latin typeface="Cambria Math"/>
                                <a:ea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b="0" i="1" smtClean="0">
                                <a:latin typeface="Cambria Math"/>
                                <a:ea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driving frequency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close to the transition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measure the energy of the system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will find the particle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100% probability.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measure the energy of the system at time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will find the particle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100% probability.  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longer we wait before measuring the energy of the system, the higher the probability of inducing a transition.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B.  2 only  C.  3 only  D.  2 and 3 only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None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12900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55" r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38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" y="15240"/>
                <a:ext cx="9144000" cy="6410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12.6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sinusoidal time-dependent perturbation of a two-level system, the transition probability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𝑎𝑏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/2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when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𝑣𝑠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.  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plotted below.  Choose all of the following statements that are correct.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transition probability is greatest when the driving frequency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close to the transition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peak of the transition probability is a time-independent constant.  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zero points (see arrows in the figure below) around the peak of the transition probability are at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1 and 2 only  </a:t>
                </a:r>
              </a:p>
              <a:p>
                <a:pPr marL="457200" indent="-457200">
                  <a:buAutoNum type="alphaUcPeriod" startAt="3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and 3 only 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2 and 3 only 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above.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" y="15240"/>
                <a:ext cx="9144000" cy="6410922"/>
              </a:xfrm>
              <a:prstGeom prst="rect">
                <a:avLst/>
              </a:prstGeom>
              <a:blipFill rotWithShape="1">
                <a:blip r:embed="rId2"/>
                <a:stretch>
                  <a:fillRect l="-1067" t="-761" r="-2200" b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1000"/>
            <a:ext cx="4566920" cy="253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11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045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12.7</a:t>
                </a:r>
              </a:p>
              <a:p>
                <a:pPr algn="ctr"/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following statements that are correct about the transition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𝑎𝑏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ℏ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 two-level system if a sinusoidal time-dependent perturbation is applied at time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transition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r>
                      <a:rPr lang="en-US" sz="2800" i="1" smtClean="0"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→+∞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transition probability will be one (100% probability of transition) when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→+∞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must include the higher order corrections in the transition amplitude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 (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≫1)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→+∞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B.  2 only  C.  3 only  D.  2 and 3 only 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None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045327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65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50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1788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17</cp:revision>
  <dcterms:created xsi:type="dcterms:W3CDTF">2014-03-17T15:21:07Z</dcterms:created>
  <dcterms:modified xsi:type="dcterms:W3CDTF">2014-03-20T21:15:08Z</dcterms:modified>
</cp:coreProperties>
</file>