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56" r:id="rId3"/>
    <p:sldId id="262" r:id="rId4"/>
    <p:sldId id="257" r:id="rId5"/>
    <p:sldId id="258" r:id="rId6"/>
    <p:sldId id="260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740" y="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DAEEB-A68A-43EA-9DE5-6C2B408638A9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9C103-1859-453D-A94D-A3090D788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64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9C103-1859-453D-A94D-A3090D7885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592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540B-93C9-4677-8B71-49B71B10CC4B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37AA-3C74-40F7-877D-034B0713A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11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540B-93C9-4677-8B71-49B71B10CC4B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37AA-3C74-40F7-877D-034B0713A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2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540B-93C9-4677-8B71-49B71B10CC4B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37AA-3C74-40F7-877D-034B0713A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1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540B-93C9-4677-8B71-49B71B10CC4B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37AA-3C74-40F7-877D-034B0713A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26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540B-93C9-4677-8B71-49B71B10CC4B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37AA-3C74-40F7-877D-034B0713A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18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540B-93C9-4677-8B71-49B71B10CC4B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37AA-3C74-40F7-877D-034B0713A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192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540B-93C9-4677-8B71-49B71B10CC4B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37AA-3C74-40F7-877D-034B0713A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5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540B-93C9-4677-8B71-49B71B10CC4B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37AA-3C74-40F7-877D-034B0713A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52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540B-93C9-4677-8B71-49B71B10CC4B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37AA-3C74-40F7-877D-034B0713A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36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540B-93C9-4677-8B71-49B71B10CC4B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37AA-3C74-40F7-877D-034B0713A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50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540B-93C9-4677-8B71-49B71B10CC4B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37AA-3C74-40F7-877D-034B0713A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10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A540B-93C9-4677-8B71-49B71B10CC4B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D37AA-3C74-40F7-877D-034B0713A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2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9144000" cy="81367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13.1</a:t>
                </a: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Choose all of the following statements that are correct about a hydrogen atom in the presence of an electromagnetic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radiation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wavelength of the electromagnetic radiation is long compared to the size of the atom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atom responds primarily to the oscillating electric field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8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𝐸</m:t>
                            </m:r>
                          </m:e>
                        </m:acc>
                      </m:e>
                    </m:d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func>
                      <m:func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𝜔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perturbing Hamiltonian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sz="28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𝐻</m:t>
                            </m:r>
                          </m:e>
                        </m:acc>
                      </m:e>
                      <m:sup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=−</m:t>
                    </m:r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𝑞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𝑧</m:t>
                    </m:r>
                    <m:func>
                      <m:func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𝜔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Times New Roman" panose="02020603050405020304" pitchFamily="18" charset="0"/>
                      </a:rPr>
                      <m:t>𝑞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the charge of the electron.  Assume the electric field is polarized along the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Times New Roman" panose="02020603050405020304" pitchFamily="18" charset="0"/>
                      </a:rPr>
                      <m:t>𝑧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-direction.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off diagonal matrix elements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800" i="1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Ψ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sub>
                        </m:sSub>
                      </m:e>
                      <m:e>
                        <m:sSup>
                          <m:s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̂"/>
                                <m:ctrlPr>
                                  <a:rPr lang="en-US" sz="280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8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𝐻</m:t>
                                </m:r>
                              </m:e>
                            </m:acc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</m:e>
                      <m:e>
                        <m:sSub>
                          <m:sSubPr>
                            <m:ctrlPr>
                              <a:rPr lang="en-US" sz="28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80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Ψ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the perturbation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sz="28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𝐻</m:t>
                            </m:r>
                          </m:e>
                        </m:acc>
                      </m:e>
                      <m:sup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=−</m:t>
                    </m:r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𝑞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𝑧</m:t>
                    </m:r>
                    <m:func>
                      <m:func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𝜔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zero between two unperturbed states.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lphaUcPeriod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only  B.  1 and 2 only  C.  1 and 3 only  D.  2 and 3 only E. All of the above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8136779"/>
              </a:xfrm>
              <a:prstGeom prst="rect">
                <a:avLst/>
              </a:prstGeom>
              <a:blipFill rotWithShape="0">
                <a:blip r:embed="rId3"/>
                <a:stretch>
                  <a:fillRect l="-1333" t="-749" r="-2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6942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-10160" y="-5080"/>
                <a:ext cx="9108440" cy="5805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13.2</a:t>
                </a:r>
              </a:p>
              <a:p>
                <a:endPara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Suppose a sinusoidal electric field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6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6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𝐸</m:t>
                            </m:r>
                          </m:e>
                        </m:acc>
                      </m:e>
                    </m:d>
                    <m:r>
                      <a:rPr lang="en-US" sz="26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func>
                      <m:funcPr>
                        <m:ctrlPr>
                          <a:rPr lang="en-US" sz="2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600" b="0" i="0" smtClean="0">
                            <a:latin typeface="Cambria Math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𝜔</m:t>
                            </m:r>
                            <m:r>
                              <a:rPr lang="en-US" sz="26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polarized in the z-direction acts as a perturbation on a system with two energy levels.  Choose all of the following statements that are correct.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the particle is in the </a:t>
                </a:r>
                <a:r>
                  <a:rPr lang="en-US" sz="26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lower  energy state initially</a:t>
                </a: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it can make a transition to the upper energy state of the unperturbed system.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the particle is in the </a:t>
                </a:r>
                <a:r>
                  <a:rPr lang="en-US" sz="26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upper energy state initially</a:t>
                </a: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it can make a transition to the lower energy state of the unperturbed system.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the particle is in the </a:t>
                </a:r>
                <a:r>
                  <a:rPr lang="en-US" sz="26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upper energy state initially</a:t>
                </a: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it will remain in that state under the perturbation, since there is no higher energy level in the unperturbed system.</a:t>
                </a:r>
              </a:p>
              <a:p>
                <a:pPr marL="514350" indent="-514350">
                  <a:buFont typeface="+mj-lt"/>
                  <a:buAutoNum type="arabicParenR"/>
                </a:pP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 1 only  B.  2 only  C.  3 only  D.  1 and 2 only  E.  1 and 3 only</a:t>
                </a:r>
                <a:endPara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160" y="-5080"/>
                <a:ext cx="9108440" cy="5805372"/>
              </a:xfrm>
              <a:prstGeom prst="rect">
                <a:avLst/>
              </a:prstGeom>
              <a:blipFill rotWithShape="0">
                <a:blip r:embed="rId2"/>
                <a:stretch>
                  <a:fillRect l="-1204" t="-945" r="-1940" b="-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5328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45720"/>
                <a:ext cx="9144000" cy="62115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13.3</a:t>
                </a: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Suppose a sinusoidal electric field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8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𝐸</m:t>
                            </m:r>
                          </m:e>
                        </m:acc>
                      </m:e>
                    </m:d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func>
                      <m:func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𝜔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polarized in the z-direction acts as a perturbation on a system with two energy levels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h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such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  <m:t>h</m:t>
                        </m:r>
                      </m:sub>
                    </m:sSub>
                    <m:r>
                      <a:rPr lang="en-US" sz="2800" i="1">
                        <a:latin typeface="Cambria Math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  <m:t>𝑙</m:t>
                        </m:r>
                      </m:sub>
                    </m:sSub>
                    <m:r>
                      <a:rPr lang="en-US" sz="28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ℏ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2800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Choose all of the following statements that are correct.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the absorption process, the atom gains energy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ℏ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from the electromagnetic field.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the stimulated emission process, the electromagnetic field gains energy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ℏ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from the atom.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the stimulated emission process, one photon is absorbed by the atom and one photon is emitted from the atom. </a:t>
                </a:r>
              </a:p>
              <a:p>
                <a:pPr marL="514350" indent="-514350">
                  <a:buFont typeface="+mj-lt"/>
                  <a:buAutoNum type="arabicParenR"/>
                </a:pP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lphaUcPeriod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only  B.  3 only  C.  1 and 2 only  D.  2 and 3 only  </a:t>
                </a: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  All of the above. 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"/>
                <a:ext cx="9144000" cy="6211572"/>
              </a:xfrm>
              <a:prstGeom prst="rect">
                <a:avLst/>
              </a:prstGeom>
              <a:blipFill rotWithShape="0">
                <a:blip r:embed="rId2"/>
                <a:stretch>
                  <a:fillRect l="-1333" t="-1081" r="-1667" b="-17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6120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-5080" y="0"/>
                <a:ext cx="9144000" cy="673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13.4</a:t>
                </a: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Choose all of the following statements that are correct about making a laser via stimulated emission of radiation with a transition from the state of the atom with energy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h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 produce a laser, more atoms should be in the lower energy state with energy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than in the higher energy state with energy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h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the lasing process, the photons emitted have the angular frequency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h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8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𝑙</m:t>
                            </m:r>
                          </m:sub>
                        </m:sSub>
                      </m:num>
                      <m:den>
                        <m:r>
                          <a:rPr lang="en-US" sz="280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ℏ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state with energy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h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typically a metastable (long-lived) state.</a:t>
                </a:r>
              </a:p>
              <a:p>
                <a:pPr marL="514350" indent="-514350">
                  <a:buFont typeface="+mj-lt"/>
                  <a:buAutoNum type="arabicParenR"/>
                </a:pP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lphaUcPeriod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only  B.  1 and 2 only  C.  1 and 3 only  D.  2 and 3 only</a:t>
                </a: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  All of the above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80" y="0"/>
                <a:ext cx="9144000" cy="6736331"/>
              </a:xfrm>
              <a:prstGeom prst="rect">
                <a:avLst/>
              </a:prstGeom>
              <a:blipFill rotWithShape="0">
                <a:blip r:embed="rId2"/>
                <a:stretch>
                  <a:fillRect l="-1333" t="-905" r="-1000" b="-16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8516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15240"/>
                <a:ext cx="9144000" cy="72635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13.5</a:t>
                </a: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Choose all of the following statements that are correct about the spontaneous emission of electromagnetic radiation from a hydrogen atom.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a hydrogen atom is in a stationary state, the system can make a transition to another stationary state via spontaneous emission.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hydrogen atom can make an electric dipole transition via spontaneous emission even if there is negligible electromagnetic radiation of a particular frequency connecting the two states involved in transition.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According to quantum electrodynamics (QED), the electromagnetic field has a non-zero energy even at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US" sz="2800" i="1" dirty="0" smtClean="0">
                        <a:latin typeface="Cambria Math"/>
                        <a:cs typeface="Times New Roman" panose="02020603050405020304" pitchFamily="18" charset="0"/>
                      </a:rPr>
                      <m:t>=0 </m:t>
                    </m:r>
                    <m:r>
                      <a:rPr lang="en-US" sz="2800" i="1" dirty="0" smtClean="0">
                        <a:latin typeface="Cambria Math"/>
                        <a:cs typeface="Times New Roman" panose="02020603050405020304" pitchFamily="18" charset="0"/>
                      </a:rPr>
                      <m:t>𝐾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lphaUcPeriod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only  B.  3 only  C.  1 and 3 only  D.  2 and 3 only  </a:t>
                </a: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  All of the above.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5240"/>
                <a:ext cx="9144000" cy="7263527"/>
              </a:xfrm>
              <a:prstGeom prst="rect">
                <a:avLst/>
              </a:prstGeom>
              <a:blipFill rotWithShape="0">
                <a:blip r:embed="rId2"/>
                <a:stretch>
                  <a:fillRect l="-1333" t="-924" r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3073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QM2 Concept Test 13.6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Choose all of the following statements that are correct about electromagnetic radiation and transitions between two energy levels of an isolated atom.  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quantum electrodynamics, the ground state of the electromagnetic field has a non-zero energy called zero-point energy or vacuum energy.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electron in a higher energy level can make transition to a lower energy level by emitting a photon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negligible electromagnetic radiation of a particular frequency connecting the two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states.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electron in a lower energy level can make a transition to a higher level by absorbing a photon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 if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negligible electromagnetic radiation of a particular frequency connecting the two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states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 1 only B.  2 only  C.  1 and 2 only  D.  2 and 3 only  </a:t>
            </a:r>
            <a:b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  All of the above.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085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-5080" y="10160"/>
                <a:ext cx="9144000" cy="6555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13.7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Choose all of the following statements that are correct about transitions between two energy levels of an atom with energy difference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ℏ</m:t>
                    </m:r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transition rate per particle for stimulated emission is the same as that for absorption.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stimulated emission rate increases when the radiation has a larger energy density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𝜌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spontaneous emission rate increases when the radiation has a larger energy density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𝜌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 1 only  B.  1 and 2 only  C.  1 and 3 only  D.  2 and 3 only  E.  All of the above.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80" y="10160"/>
                <a:ext cx="9144000" cy="6555641"/>
              </a:xfrm>
              <a:prstGeom prst="rect">
                <a:avLst/>
              </a:prstGeom>
              <a:blipFill rotWithShape="0">
                <a:blip r:embed="rId2"/>
                <a:stretch>
                  <a:fillRect l="-1333" t="-1023" r="-1467" b="-1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5393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393</Words>
  <Application>Microsoft Office PowerPoint</Application>
  <PresentationFormat>On-screen Show (4:3)</PresentationFormat>
  <Paragraphs>56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</dc:creator>
  <cp:lastModifiedBy>emily marshman</cp:lastModifiedBy>
  <cp:revision>17</cp:revision>
  <dcterms:created xsi:type="dcterms:W3CDTF">2014-03-21T21:15:42Z</dcterms:created>
  <dcterms:modified xsi:type="dcterms:W3CDTF">2014-04-02T13:46:44Z</dcterms:modified>
</cp:coreProperties>
</file>