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5"/>
  </p:notesMasterIdLst>
  <p:sldIdLst>
    <p:sldId id="256" r:id="rId2"/>
    <p:sldId id="331" r:id="rId3"/>
    <p:sldId id="330" r:id="rId4"/>
    <p:sldId id="333" r:id="rId5"/>
    <p:sldId id="257" r:id="rId6"/>
    <p:sldId id="332" r:id="rId7"/>
    <p:sldId id="258" r:id="rId8"/>
    <p:sldId id="259" r:id="rId9"/>
    <p:sldId id="329" r:id="rId10"/>
    <p:sldId id="326" r:id="rId11"/>
    <p:sldId id="335" r:id="rId12"/>
    <p:sldId id="334" r:id="rId13"/>
    <p:sldId id="336" r:id="rId14"/>
    <p:sldId id="337" r:id="rId15"/>
    <p:sldId id="338" r:id="rId16"/>
    <p:sldId id="339" r:id="rId17"/>
    <p:sldId id="340" r:id="rId18"/>
    <p:sldId id="341" r:id="rId19"/>
    <p:sldId id="342" r:id="rId20"/>
    <p:sldId id="343" r:id="rId21"/>
    <p:sldId id="344" r:id="rId22"/>
    <p:sldId id="345" r:id="rId23"/>
    <p:sldId id="346" r:id="rId24"/>
    <p:sldId id="347" r:id="rId25"/>
    <p:sldId id="348" r:id="rId26"/>
    <p:sldId id="349" r:id="rId27"/>
    <p:sldId id="350" r:id="rId28"/>
    <p:sldId id="351" r:id="rId29"/>
    <p:sldId id="352" r:id="rId30"/>
    <p:sldId id="353" r:id="rId31"/>
    <p:sldId id="354" r:id="rId32"/>
    <p:sldId id="355" r:id="rId33"/>
    <p:sldId id="357" r:id="rId34"/>
    <p:sldId id="358" r:id="rId35"/>
    <p:sldId id="359" r:id="rId36"/>
    <p:sldId id="369" r:id="rId37"/>
    <p:sldId id="361" r:id="rId38"/>
    <p:sldId id="362" r:id="rId39"/>
    <p:sldId id="363" r:id="rId40"/>
    <p:sldId id="365" r:id="rId41"/>
    <p:sldId id="366" r:id="rId42"/>
    <p:sldId id="367" r:id="rId43"/>
    <p:sldId id="368" r:id="rId4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884" autoAdjust="0"/>
    <p:restoredTop sz="56863" autoAdjust="0"/>
  </p:normalViewPr>
  <p:slideViewPr>
    <p:cSldViewPr snapToGrid="0" snapToObjects="1">
      <p:cViewPr varScale="1">
        <p:scale>
          <a:sx n="62" d="100"/>
          <a:sy n="62" d="100"/>
        </p:scale>
        <p:origin x="1928" y="184"/>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2816"/>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D6C7AD-B2DC-5F4B-87AB-51815F0234A4}" type="datetimeFigureOut">
              <a:rPr lang="en-US" smtClean="0"/>
              <a:t>7/14/17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0ACD4E-3126-1645-B134-EFACACDA791C}" type="slidenum">
              <a:rPr lang="en-US" smtClean="0"/>
              <a:t>‹#›</a:t>
            </a:fld>
            <a:endParaRPr lang="en-US"/>
          </a:p>
        </p:txBody>
      </p:sp>
    </p:spTree>
    <p:extLst>
      <p:ext uri="{BB962C8B-B14F-4D97-AF65-F5344CB8AC3E}">
        <p14:creationId xmlns:p14="http://schemas.microsoft.com/office/powerpoint/2010/main" val="58085936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US" dirty="0" smtClean="0">
                <a:latin typeface="Arial" charset="0"/>
                <a:cs typeface="Arial" charset="0"/>
              </a:rPr>
              <a:t>Good to air out at the start – have a brief but honest</a:t>
            </a:r>
            <a:r>
              <a:rPr lang="en-US" baseline="0" dirty="0" smtClean="0">
                <a:latin typeface="Arial" charset="0"/>
                <a:cs typeface="Arial" charset="0"/>
              </a:rPr>
              <a:t> conversation about this. </a:t>
            </a:r>
          </a:p>
          <a:p>
            <a:pPr eaLnBrk="1" hangingPunct="1"/>
            <a:r>
              <a:rPr lang="en-US" baseline="0" dirty="0" smtClean="0">
                <a:latin typeface="Arial" charset="0"/>
                <a:cs typeface="Arial" charset="0"/>
              </a:rPr>
              <a:t>Can clearly state that my aim is to positively shift them on this. </a:t>
            </a:r>
          </a:p>
          <a:p>
            <a:pPr eaLnBrk="1" hangingPunct="1"/>
            <a:r>
              <a:rPr lang="en-US" baseline="0" dirty="0" smtClean="0">
                <a:latin typeface="Arial" charset="0"/>
                <a:cs typeface="Arial" charset="0"/>
              </a:rPr>
              <a:t>Can talk about reasons why they are </a:t>
            </a:r>
            <a:r>
              <a:rPr lang="en-US" baseline="0" dirty="0" err="1" smtClean="0">
                <a:latin typeface="Arial" charset="0"/>
                <a:cs typeface="Arial" charset="0"/>
              </a:rPr>
              <a:t>abmivalent</a:t>
            </a:r>
            <a:r>
              <a:rPr lang="en-US" baseline="0" dirty="0" smtClean="0">
                <a:latin typeface="Arial" charset="0"/>
                <a:cs typeface="Arial" charset="0"/>
              </a:rPr>
              <a:t> (or worse) </a:t>
            </a:r>
          </a:p>
          <a:p>
            <a:pPr eaLnBrk="1" hangingPunct="1"/>
            <a:endParaRPr lang="en-US" baseline="0" dirty="0" smtClean="0">
              <a:latin typeface="Arial" charset="0"/>
              <a:cs typeface="Arial" charset="0"/>
            </a:endParaRPr>
          </a:p>
          <a:p>
            <a:pPr eaLnBrk="1" hangingPunct="1"/>
            <a:endParaRPr lang="en-US" dirty="0">
              <a:latin typeface="Arial" charset="0"/>
              <a:cs typeface="Arial" charset="0"/>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4485" eaLnBrk="0" hangingPunct="0">
              <a:defRPr sz="2300">
                <a:solidFill>
                  <a:schemeClr val="tx1"/>
                </a:solidFill>
                <a:latin typeface="Arial" charset="0"/>
                <a:ea typeface="ＭＳ Ｐゴシック" charset="0"/>
                <a:cs typeface="Arial" charset="0"/>
              </a:defRPr>
            </a:lvl1pPr>
            <a:lvl2pPr marL="35879619" indent="-35447153" defTabSz="914485" eaLnBrk="0" hangingPunct="0">
              <a:defRPr sz="2300">
                <a:solidFill>
                  <a:schemeClr val="tx1"/>
                </a:solidFill>
                <a:latin typeface="Arial" charset="0"/>
                <a:ea typeface="Arial" charset="0"/>
                <a:cs typeface="Arial" charset="0"/>
              </a:defRPr>
            </a:lvl2pPr>
            <a:lvl3pPr eaLnBrk="0" hangingPunct="0">
              <a:defRPr sz="2300">
                <a:solidFill>
                  <a:schemeClr val="tx1"/>
                </a:solidFill>
                <a:latin typeface="Arial" charset="0"/>
                <a:ea typeface="Arial" charset="0"/>
                <a:cs typeface="Arial" charset="0"/>
              </a:defRPr>
            </a:lvl3pPr>
            <a:lvl4pPr eaLnBrk="0" hangingPunct="0">
              <a:defRPr sz="2300">
                <a:solidFill>
                  <a:schemeClr val="tx1"/>
                </a:solidFill>
                <a:latin typeface="Arial" charset="0"/>
                <a:ea typeface="Arial" charset="0"/>
                <a:cs typeface="Arial" charset="0"/>
              </a:defRPr>
            </a:lvl4pPr>
            <a:lvl5pPr eaLnBrk="0" hangingPunct="0">
              <a:defRPr sz="2300">
                <a:solidFill>
                  <a:schemeClr val="tx1"/>
                </a:solidFill>
                <a:latin typeface="Arial" charset="0"/>
                <a:ea typeface="Arial" charset="0"/>
                <a:cs typeface="Arial" charset="0"/>
              </a:defRPr>
            </a:lvl5pPr>
            <a:lvl6pPr marL="432465" eaLnBrk="0" fontAlgn="base" hangingPunct="0">
              <a:spcBef>
                <a:spcPct val="0"/>
              </a:spcBef>
              <a:spcAft>
                <a:spcPct val="0"/>
              </a:spcAft>
              <a:defRPr sz="2300">
                <a:solidFill>
                  <a:schemeClr val="tx1"/>
                </a:solidFill>
                <a:latin typeface="Arial" charset="0"/>
                <a:ea typeface="Arial" charset="0"/>
                <a:cs typeface="Arial" charset="0"/>
              </a:defRPr>
            </a:lvl6pPr>
            <a:lvl7pPr marL="864931" eaLnBrk="0" fontAlgn="base" hangingPunct="0">
              <a:spcBef>
                <a:spcPct val="0"/>
              </a:spcBef>
              <a:spcAft>
                <a:spcPct val="0"/>
              </a:spcAft>
              <a:defRPr sz="2300">
                <a:solidFill>
                  <a:schemeClr val="tx1"/>
                </a:solidFill>
                <a:latin typeface="Arial" charset="0"/>
                <a:ea typeface="Arial" charset="0"/>
                <a:cs typeface="Arial" charset="0"/>
              </a:defRPr>
            </a:lvl7pPr>
            <a:lvl8pPr marL="1297396" eaLnBrk="0" fontAlgn="base" hangingPunct="0">
              <a:spcBef>
                <a:spcPct val="0"/>
              </a:spcBef>
              <a:spcAft>
                <a:spcPct val="0"/>
              </a:spcAft>
              <a:defRPr sz="2300">
                <a:solidFill>
                  <a:schemeClr val="tx1"/>
                </a:solidFill>
                <a:latin typeface="Arial" charset="0"/>
                <a:ea typeface="Arial" charset="0"/>
                <a:cs typeface="Arial" charset="0"/>
              </a:defRPr>
            </a:lvl8pPr>
            <a:lvl9pPr marL="1729862" eaLnBrk="0" fontAlgn="base" hangingPunct="0">
              <a:spcBef>
                <a:spcPct val="0"/>
              </a:spcBef>
              <a:spcAft>
                <a:spcPct val="0"/>
              </a:spcAft>
              <a:defRPr sz="2300">
                <a:solidFill>
                  <a:schemeClr val="tx1"/>
                </a:solidFill>
                <a:latin typeface="Arial" charset="0"/>
                <a:ea typeface="Arial" charset="0"/>
                <a:cs typeface="Arial" charset="0"/>
              </a:defRPr>
            </a:lvl9pPr>
          </a:lstStyle>
          <a:p>
            <a:pPr eaLnBrk="1" hangingPunct="1"/>
            <a:fld id="{E802F842-5A21-C34F-B963-3FAEF0939CBF}" type="slidenum">
              <a:rPr lang="en-US" sz="1200"/>
              <a:pPr eaLnBrk="1" hangingPunct="1"/>
              <a:t>5</a:t>
            </a:fld>
            <a:endParaRPr lang="en-US" sz="1200"/>
          </a:p>
        </p:txBody>
      </p:sp>
    </p:spTree>
    <p:extLst>
      <p:ext uri="{BB962C8B-B14F-4D97-AF65-F5344CB8AC3E}">
        <p14:creationId xmlns:p14="http://schemas.microsoft.com/office/powerpoint/2010/main" val="1855355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the article:  </a:t>
            </a:r>
            <a:r>
              <a:rPr lang="en-US" sz="1200" kern="1200" dirty="0" smtClean="0">
                <a:solidFill>
                  <a:schemeClr val="tx1"/>
                </a:solidFill>
                <a:effectLst/>
                <a:latin typeface="+mn-lt"/>
                <a:ea typeface="+mn-ea"/>
                <a:cs typeface="+mn-cs"/>
              </a:rPr>
              <a:t>We talked about each one, with advocates for each stating their case. The two students who favored acquisition of information revealed that it was not so much that </a:t>
            </a:r>
            <a:endParaRPr lang="en-US" dirty="0" smtClean="0"/>
          </a:p>
          <a:p>
            <a:r>
              <a:rPr lang="en-US" sz="1200" kern="1200" dirty="0" smtClean="0">
                <a:solidFill>
                  <a:schemeClr val="tx1"/>
                </a:solidFill>
                <a:effectLst/>
                <a:latin typeface="+mn-lt"/>
                <a:ea typeface="+mn-ea"/>
                <a:cs typeface="+mn-cs"/>
              </a:rPr>
              <a:t>this option seemed most important but that it was most basic. They saw the list as hierarchical, and al- though they thought application of knowledge was more important than memorization, they felt that they had to master the factual information before they could use it. This led to further discussion of why learners needed to meet all three of these goals, even if we each held one as being more important than the other two. </a:t>
            </a:r>
            <a:endParaRPr lang="en-US" dirty="0" smtClean="0"/>
          </a:p>
          <a:p>
            <a:endParaRPr lang="en-US" dirty="0" smtClean="0"/>
          </a:p>
          <a:p>
            <a:r>
              <a:rPr lang="en-US" sz="1200" kern="1200" dirty="0" smtClean="0">
                <a:solidFill>
                  <a:schemeClr val="tx1"/>
                </a:solidFill>
                <a:effectLst/>
                <a:latin typeface="+mn-lt"/>
                <a:ea typeface="+mn-ea"/>
                <a:cs typeface="+mn-cs"/>
              </a:rPr>
              <a:t>Note from Bill </a:t>
            </a:r>
            <a:r>
              <a:rPr lang="en-US" sz="1200" kern="1200" dirty="0" err="1" smtClean="0">
                <a:solidFill>
                  <a:schemeClr val="tx1"/>
                </a:solidFill>
                <a:effectLst/>
                <a:latin typeface="+mn-lt"/>
                <a:ea typeface="+mn-ea"/>
                <a:cs typeface="+mn-cs"/>
              </a:rPr>
              <a:t>Goffe</a:t>
            </a:r>
            <a:r>
              <a:rPr lang="en-US" sz="1200" kern="1200" baseline="0" dirty="0" smtClean="0">
                <a:solidFill>
                  <a:schemeClr val="tx1"/>
                </a:solidFill>
                <a:effectLst/>
                <a:latin typeface="+mn-lt"/>
                <a:ea typeface="+mn-ea"/>
                <a:cs typeface="+mn-cs"/>
              </a:rPr>
              <a:t> (Economics, Penn State):  I changed the question options slightly to </a:t>
            </a:r>
          </a:p>
          <a:p>
            <a:r>
              <a:rPr lang="en-US" sz="1200" kern="1200" dirty="0" smtClean="0">
                <a:solidFill>
                  <a:schemeClr val="tx1"/>
                </a:solidFill>
                <a:latin typeface="+mn-lt"/>
                <a:ea typeface="+mn-ea"/>
                <a:cs typeface="+mn-cs"/>
              </a:rPr>
              <a:t> A. Acquiring information (facts and basic concepts)</a:t>
            </a:r>
          </a:p>
          <a:p>
            <a:r>
              <a:rPr lang="en-US" sz="1200" kern="1200" dirty="0" smtClean="0">
                <a:solidFill>
                  <a:schemeClr val="tx1"/>
                </a:solidFill>
                <a:latin typeface="+mn-lt"/>
                <a:ea typeface="+mn-ea"/>
                <a:cs typeface="+mn-cs"/>
              </a:rPr>
              <a:t> B. Deeply learning new concepts that you will use the rest of your</a:t>
            </a:r>
          </a:p>
          <a:p>
            <a:r>
              <a:rPr lang="en-US" sz="1200" kern="1200" dirty="0" smtClean="0">
                <a:solidFill>
                  <a:schemeClr val="tx1"/>
                </a:solidFill>
                <a:latin typeface="+mn-lt"/>
                <a:ea typeface="+mn-ea"/>
                <a:cs typeface="+mn-cs"/>
              </a:rPr>
              <a:t>    life for work &amp; outside of work</a:t>
            </a:r>
          </a:p>
          <a:p>
            <a:r>
              <a:rPr lang="en-US" sz="1200" kern="1200" dirty="0" smtClean="0">
                <a:solidFill>
                  <a:schemeClr val="tx1"/>
                </a:solidFill>
                <a:latin typeface="+mn-lt"/>
                <a:ea typeface="+mn-ea"/>
                <a:cs typeface="+mn-cs"/>
              </a:rPr>
              <a:t> C. Improve your critical thinking skills</a:t>
            </a:r>
          </a:p>
          <a:p>
            <a:r>
              <a:rPr lang="en-US" sz="1200" kern="1200" dirty="0" smtClean="0">
                <a:solidFill>
                  <a:schemeClr val="tx1"/>
                </a:solidFill>
                <a:latin typeface="+mn-lt"/>
                <a:ea typeface="+mn-ea"/>
                <a:cs typeface="+mn-cs"/>
              </a:rPr>
              <a:t> D. Improve lifelong learning skills</a:t>
            </a:r>
            <a:endParaRPr lang="en-US" sz="1200" kern="1200" baseline="0" dirty="0" smtClean="0">
              <a:solidFill>
                <a:schemeClr val="tx1"/>
              </a:solidFill>
              <a:effectLst/>
              <a:latin typeface="+mn-lt"/>
              <a:ea typeface="+mn-ea"/>
              <a:cs typeface="+mn-cs"/>
            </a:endParaRPr>
          </a:p>
          <a:p>
            <a:r>
              <a:rPr lang="en-US" sz="1200" kern="1200" dirty="0" smtClean="0">
                <a:solidFill>
                  <a:schemeClr val="tx1"/>
                </a:solidFill>
                <a:latin typeface="+mn-lt"/>
                <a:ea typeface="+mn-ea"/>
                <a:cs typeface="+mn-cs"/>
              </a:rPr>
              <a:t>I have 2 sections of about 400 and in both about 64% answered "B" with the</a:t>
            </a:r>
          </a:p>
          <a:p>
            <a:r>
              <a:rPr lang="en-US" sz="1200" kern="1200" dirty="0" smtClean="0">
                <a:solidFill>
                  <a:schemeClr val="tx1"/>
                </a:solidFill>
                <a:latin typeface="+mn-lt"/>
                <a:ea typeface="+mn-ea"/>
                <a:cs typeface="+mn-cs"/>
              </a:rPr>
              <a:t>rest pretty evenly split. I suspect that this might be discipline and</a:t>
            </a:r>
          </a:p>
          <a:p>
            <a:r>
              <a:rPr lang="en-US" sz="1200" kern="1200" dirty="0" smtClean="0">
                <a:solidFill>
                  <a:schemeClr val="tx1"/>
                </a:solidFill>
                <a:latin typeface="+mn-lt"/>
                <a:ea typeface="+mn-ea"/>
                <a:cs typeface="+mn-cs"/>
              </a:rPr>
              <a:t>institution specific. Still, it was a nice segue to more active forms</a:t>
            </a:r>
          </a:p>
          <a:p>
            <a:r>
              <a:rPr lang="en-US" sz="1200" kern="1200" dirty="0" smtClean="0">
                <a:solidFill>
                  <a:schemeClr val="tx1"/>
                </a:solidFill>
                <a:latin typeface="+mn-lt"/>
                <a:ea typeface="+mn-ea"/>
                <a:cs typeface="+mn-cs"/>
              </a:rPr>
              <a:t>of teaching.</a:t>
            </a:r>
            <a:endParaRPr lang="en-US" dirty="0" smtClean="0"/>
          </a:p>
        </p:txBody>
      </p:sp>
      <p:sp>
        <p:nvSpPr>
          <p:cNvPr id="4" name="Slide Number Placeholder 3"/>
          <p:cNvSpPr>
            <a:spLocks noGrp="1"/>
          </p:cNvSpPr>
          <p:nvPr>
            <p:ph type="sldNum" sz="quarter" idx="10"/>
          </p:nvPr>
        </p:nvSpPr>
        <p:spPr/>
        <p:txBody>
          <a:bodyPr/>
          <a:lstStyle/>
          <a:p>
            <a:fld id="{4F0ACD4E-3126-1645-B134-EFACACDA791C}" type="slidenum">
              <a:rPr lang="en-US" smtClean="0"/>
              <a:t>15</a:t>
            </a:fld>
            <a:endParaRPr lang="en-US"/>
          </a:p>
        </p:txBody>
      </p:sp>
    </p:spTree>
    <p:extLst>
      <p:ext uri="{BB962C8B-B14F-4D97-AF65-F5344CB8AC3E}">
        <p14:creationId xmlns:p14="http://schemas.microsoft.com/office/powerpoint/2010/main" val="1073290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the article:  </a:t>
            </a:r>
            <a:r>
              <a:rPr lang="en-US" sz="1200" kern="1200" dirty="0" smtClean="0">
                <a:solidFill>
                  <a:schemeClr val="tx1"/>
                </a:solidFill>
                <a:effectLst/>
                <a:latin typeface="+mn-lt"/>
                <a:ea typeface="+mn-ea"/>
                <a:cs typeface="+mn-cs"/>
              </a:rPr>
              <a:t>The polling was nearly unanimous that acquiring information was the easiest to do alone and that the other two goals seemed more complicated and would profit from peer and instructor influence. This, then, led to a discussion of how to pursue goals 2 and 3. These goals are not achieved by reading or listening to a lecturer—students must actively do things in order to learn. Students learn best  when they take an active role: </a:t>
            </a:r>
            <a:endParaRPr lang="en-US" dirty="0" smtClean="0"/>
          </a:p>
          <a:p>
            <a:r>
              <a:rPr lang="en-US" sz="1200" kern="1200" dirty="0" smtClean="0">
                <a:solidFill>
                  <a:schemeClr val="tx1"/>
                </a:solidFill>
                <a:effectLst/>
                <a:latin typeface="+mn-lt"/>
                <a:ea typeface="+mn-ea"/>
                <a:cs typeface="+mn-cs"/>
              </a:rPr>
              <a:t>• When they discuss what they are reading </a:t>
            </a:r>
            <a:endParaRPr lang="en-US" dirty="0" smtClean="0"/>
          </a:p>
          <a:p>
            <a:r>
              <a:rPr lang="en-US" sz="1200" kern="1200" dirty="0" smtClean="0">
                <a:solidFill>
                  <a:schemeClr val="tx1"/>
                </a:solidFill>
                <a:effectLst/>
                <a:latin typeface="+mn-lt"/>
                <a:ea typeface="+mn-ea"/>
                <a:cs typeface="+mn-cs"/>
              </a:rPr>
              <a:t>• When they practice what they are learning </a:t>
            </a:r>
            <a:endParaRPr lang="en-US" dirty="0" smtClean="0"/>
          </a:p>
          <a:p>
            <a:r>
              <a:rPr lang="en-US" sz="1200" kern="1200" dirty="0" smtClean="0">
                <a:solidFill>
                  <a:schemeClr val="tx1"/>
                </a:solidFill>
                <a:effectLst/>
                <a:latin typeface="+mn-lt"/>
                <a:ea typeface="+mn-ea"/>
                <a:cs typeface="+mn-cs"/>
              </a:rPr>
              <a:t>• When they apply practices and ideas. </a:t>
            </a:r>
            <a:endParaRPr lang="en-US" dirty="0" smtClean="0"/>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need for active learning in class in order to reach their goals leads students to accept that they have to read and otherwise prepare before coming to class by making first contact with content on their own. </a:t>
            </a:r>
            <a:endParaRPr lang="en-US" dirty="0" smtClean="0"/>
          </a:p>
          <a:p>
            <a:r>
              <a:rPr lang="en-US" sz="1200" kern="1200" dirty="0" smtClean="0">
                <a:solidFill>
                  <a:schemeClr val="tx1"/>
                </a:solidFill>
                <a:effectLst/>
                <a:latin typeface="+mn-lt"/>
                <a:ea typeface="+mn-ea"/>
                <a:cs typeface="+mn-cs"/>
              </a:rPr>
              <a:t>This discussion became a segue to explaining how the course was structured—that it was about their learning and achieving the goals </a:t>
            </a:r>
            <a:endParaRPr lang="en-US" dirty="0" smtClean="0"/>
          </a:p>
          <a:p>
            <a:r>
              <a:rPr lang="en-US" sz="1200" kern="1200" dirty="0" smtClean="0">
                <a:solidFill>
                  <a:schemeClr val="tx1"/>
                </a:solidFill>
                <a:effectLst/>
                <a:latin typeface="+mn-lt"/>
                <a:ea typeface="+mn-ea"/>
                <a:cs typeface="+mn-cs"/>
              </a:rPr>
              <a:t>class having read, and sometimes struggled with, the text. The problem- solving that would apply the reading content and develop logical hypothesis statements and testing would take place in class. By completing these assignments and the online assessments, they would always know whether they were mastering both the content </a:t>
            </a:r>
            <a:r>
              <a:rPr lang="en-US" sz="1200" kern="1200" dirty="0" err="1" smtClean="0">
                <a:solidFill>
                  <a:schemeClr val="tx1"/>
                </a:solidFill>
                <a:effectLst/>
                <a:latin typeface="+mn-lt"/>
                <a:ea typeface="+mn-ea"/>
                <a:cs typeface="+mn-cs"/>
              </a:rPr>
              <a:t>knowl</a:t>
            </a:r>
            <a:r>
              <a:rPr lang="en-US" sz="1200" kern="1200" dirty="0" smtClean="0">
                <a:solidFill>
                  <a:schemeClr val="tx1"/>
                </a:solidFill>
                <a:effectLst/>
                <a:latin typeface="+mn-lt"/>
                <a:ea typeface="+mn-ea"/>
                <a:cs typeface="+mn-cs"/>
              </a:rPr>
              <a:t>- edge and its application and relationship to how scientists know about the natural world. Moreover, I would be continually reviewing their progress, too, working with individuals where they showed lack of master y and going back to material when most of the class showed evidence of confusion and misconception. </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F0ACD4E-3126-1645-B134-EFACACDA791C}" type="slidenum">
              <a:rPr lang="en-US" smtClean="0"/>
              <a:t>16</a:t>
            </a:fld>
            <a:endParaRPr lang="en-US"/>
          </a:p>
        </p:txBody>
      </p:sp>
    </p:spTree>
    <p:extLst>
      <p:ext uri="{BB962C8B-B14F-4D97-AF65-F5344CB8AC3E}">
        <p14:creationId xmlns:p14="http://schemas.microsoft.com/office/powerpoint/2010/main" val="195977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0ACD4E-3126-1645-B134-EFACACDA791C}" type="slidenum">
              <a:rPr lang="en-US" smtClean="0"/>
              <a:t>17</a:t>
            </a:fld>
            <a:endParaRPr lang="en-US"/>
          </a:p>
        </p:txBody>
      </p:sp>
    </p:spTree>
    <p:extLst>
      <p:ext uri="{BB962C8B-B14F-4D97-AF65-F5344CB8AC3E}">
        <p14:creationId xmlns:p14="http://schemas.microsoft.com/office/powerpoint/2010/main" val="8632422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a typeface="ＭＳ Ｐゴシック" charset="0"/>
              <a:cs typeface="ＭＳ Ｐゴシック" charset="0"/>
            </a:endParaRPr>
          </a:p>
        </p:txBody>
      </p:sp>
      <p:sp>
        <p:nvSpPr>
          <p:cNvPr id="45060"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226195" indent="-36777499"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48696" eaLnBrk="0" fontAlgn="base" hangingPunct="0">
              <a:spcBef>
                <a:spcPct val="0"/>
              </a:spcBef>
              <a:spcAft>
                <a:spcPct val="0"/>
              </a:spcAft>
              <a:defRPr sz="2400">
                <a:solidFill>
                  <a:schemeClr val="tx1"/>
                </a:solidFill>
                <a:latin typeface="Arial" charset="0"/>
                <a:ea typeface="ＭＳ Ｐゴシック" charset="0"/>
              </a:defRPr>
            </a:lvl6pPr>
            <a:lvl7pPr marL="897392" eaLnBrk="0" fontAlgn="base" hangingPunct="0">
              <a:spcBef>
                <a:spcPct val="0"/>
              </a:spcBef>
              <a:spcAft>
                <a:spcPct val="0"/>
              </a:spcAft>
              <a:defRPr sz="2400">
                <a:solidFill>
                  <a:schemeClr val="tx1"/>
                </a:solidFill>
                <a:latin typeface="Arial" charset="0"/>
                <a:ea typeface="ＭＳ Ｐゴシック" charset="0"/>
              </a:defRPr>
            </a:lvl7pPr>
            <a:lvl8pPr marL="1346088" eaLnBrk="0" fontAlgn="base" hangingPunct="0">
              <a:spcBef>
                <a:spcPct val="0"/>
              </a:spcBef>
              <a:spcAft>
                <a:spcPct val="0"/>
              </a:spcAft>
              <a:defRPr sz="2400">
                <a:solidFill>
                  <a:schemeClr val="tx1"/>
                </a:solidFill>
                <a:latin typeface="Arial" charset="0"/>
                <a:ea typeface="ＭＳ Ｐゴシック" charset="0"/>
              </a:defRPr>
            </a:lvl8pPr>
            <a:lvl9pPr marL="1794784"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0AEDCA6-0EFF-ED46-9421-5348EE03ACE0}" type="slidenum">
              <a:rPr lang="en-CA" sz="1200">
                <a:latin typeface="Calibri" charset="0"/>
              </a:rPr>
              <a:pPr eaLnBrk="1" hangingPunct="1"/>
              <a:t>18</a:t>
            </a:fld>
            <a:endParaRPr lang="en-CA" sz="1200">
              <a:latin typeface="Calibri" charset="0"/>
            </a:endParaRPr>
          </a:p>
        </p:txBody>
      </p:sp>
    </p:spTree>
    <p:extLst>
      <p:ext uri="{BB962C8B-B14F-4D97-AF65-F5344CB8AC3E}">
        <p14:creationId xmlns:p14="http://schemas.microsoft.com/office/powerpoint/2010/main" val="136640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551695-B5C7-9346-8A6E-51181BD939DF}" type="slidenum">
              <a:rPr lang="en-US"/>
              <a:pPr/>
              <a:t>20</a:t>
            </a:fld>
            <a:endParaRPr lang="en-US"/>
          </a:p>
        </p:txBody>
      </p:sp>
      <p:sp>
        <p:nvSpPr>
          <p:cNvPr id="227330" name="Rectangle 2"/>
          <p:cNvSpPr>
            <a:spLocks noGrp="1" noRot="1" noChangeAspect="1" noChangeArrowheads="1" noTextEdit="1"/>
          </p:cNvSpPr>
          <p:nvPr>
            <p:ph type="sldImg"/>
          </p:nvPr>
        </p:nvSpPr>
        <p:spPr>
          <a:ln/>
        </p:spPr>
      </p:sp>
      <p:sp>
        <p:nvSpPr>
          <p:cNvPr id="2273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10598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BBAA2-3374-4B41-A5F6-BA574E14B769}" type="slidenum">
              <a:rPr lang="en-US"/>
              <a:pPr/>
              <a:t>21</a:t>
            </a:fld>
            <a:endParaRPr 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658045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CF4CB3-C06B-D84C-BE6F-5EA29B613536}" type="slidenum">
              <a:rPr lang="en-US"/>
              <a:pPr/>
              <a:t>22</a:t>
            </a:fld>
            <a:endParaRPr lang="en-US"/>
          </a:p>
        </p:txBody>
      </p:sp>
      <p:sp>
        <p:nvSpPr>
          <p:cNvPr id="228354" name="Rectangle 2"/>
          <p:cNvSpPr>
            <a:spLocks noGrp="1" noRot="1" noChangeAspect="1" noChangeArrowheads="1" noTextEdit="1"/>
          </p:cNvSpPr>
          <p:nvPr>
            <p:ph type="sldImg"/>
          </p:nvPr>
        </p:nvSpPr>
        <p:spPr>
          <a:ln/>
        </p:spPr>
      </p:sp>
      <p:sp>
        <p:nvSpPr>
          <p:cNvPr id="22835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965656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601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Reflect, discuss. Also good to give me feedback about the class zeitgeist.</a:t>
            </a:r>
          </a:p>
        </p:txBody>
      </p:sp>
    </p:spTree>
    <p:extLst>
      <p:ext uri="{BB962C8B-B14F-4D97-AF65-F5344CB8AC3E}">
        <p14:creationId xmlns:p14="http://schemas.microsoft.com/office/powerpoint/2010/main" val="137293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806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Ditto.</a:t>
            </a:r>
          </a:p>
        </p:txBody>
      </p:sp>
    </p:spTree>
    <p:extLst>
      <p:ext uri="{BB962C8B-B14F-4D97-AF65-F5344CB8AC3E}">
        <p14:creationId xmlns:p14="http://schemas.microsoft.com/office/powerpoint/2010/main" val="890737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9011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I know many Ss will have very much liked it, so I let them say it here and thus cause the few resentful ones to realize they</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re in a minority. (Yes, I</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m taking advantage of group psychology a bit.)</a:t>
            </a:r>
          </a:p>
        </p:txBody>
      </p:sp>
    </p:spTree>
    <p:extLst>
      <p:ext uri="{BB962C8B-B14F-4D97-AF65-F5344CB8AC3E}">
        <p14:creationId xmlns:p14="http://schemas.microsoft.com/office/powerpoint/2010/main" val="201961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577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txBody>
          <a:bodyPr/>
          <a:lstStyle/>
          <a:p>
            <a:r>
              <a:rPr lang="en-US" sz="2400">
                <a:latin typeface="Lucida Grande" charset="0"/>
                <a:cs typeface="Lucida Grande" charset="0"/>
                <a:sym typeface="Lucida Grande" charset="0"/>
              </a:rPr>
              <a:t>Meta-discussion about what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math</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 is…</a:t>
            </a:r>
          </a:p>
          <a:p>
            <a:r>
              <a:rPr lang="en-US" sz="2400">
                <a:latin typeface="Lucida Grande" charset="0"/>
                <a:cs typeface="Lucida Grande" charset="0"/>
                <a:sym typeface="Lucida Grande" charset="0"/>
              </a:rPr>
              <a:t>- - -</a:t>
            </a:r>
          </a:p>
          <a:p>
            <a:r>
              <a:rPr lang="en-US" sz="2400">
                <a:latin typeface="Lucida Grande" charset="0"/>
                <a:cs typeface="Lucida Grande" charset="0"/>
                <a:sym typeface="Lucida Grande" charset="0"/>
              </a:rPr>
              <a:t>Why?</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You </a:t>
            </a:r>
            <a:r>
              <a:rPr lang="en-US" sz="2400" u="sng">
                <a:latin typeface="Lucida Grande" charset="0"/>
                <a:cs typeface="Lucida Grande" charset="0"/>
                <a:sym typeface="Lucida Grande" charset="0"/>
              </a:rPr>
              <a:t>should</a:t>
            </a:r>
            <a:r>
              <a:rPr lang="en-US" sz="2400">
                <a:latin typeface="Lucida Grande" charset="0"/>
                <a:cs typeface="Lucida Grande" charset="0"/>
                <a:sym typeface="Lucida Grande" charset="0"/>
              </a:rPr>
              <a:t> like math. It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a set of tools that lets you do things you otherwise couldn</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t do. It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a language that lets you express ideas compactly and precisely.</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If you don</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t like math, I suggest that you</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 thinking about education all wrong. You</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 thinking about it as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stuff that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inflicted on you, that you have to deal with</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 rather than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resources to make you more capable</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a:t>
            </a:r>
          </a:p>
        </p:txBody>
      </p:sp>
    </p:spTree>
    <p:extLst>
      <p:ext uri="{BB962C8B-B14F-4D97-AF65-F5344CB8AC3E}">
        <p14:creationId xmlns:p14="http://schemas.microsoft.com/office/powerpoint/2010/main" val="51292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373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a:latin typeface="Lucida Grande" charset="0"/>
                <a:cs typeface="Lucida Grande" charset="0"/>
                <a:sym typeface="Lucida Grande" charset="0"/>
              </a:rPr>
              <a:t>Because my clicker use is completely anonymous, I can get away with blunt meta-questions like this…</a:t>
            </a:r>
          </a:p>
        </p:txBody>
      </p:sp>
    </p:spTree>
    <p:extLst>
      <p:ext uri="{BB962C8B-B14F-4D97-AF65-F5344CB8AC3E}">
        <p14:creationId xmlns:p14="http://schemas.microsoft.com/office/powerpoint/2010/main" val="178945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577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a:latin typeface="Lucida Grande" charset="0"/>
                <a:cs typeface="Lucida Grande" charset="0"/>
                <a:sym typeface="Lucida Grande" charset="0"/>
              </a:rPr>
              <a:t>Meta-discussion about what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math</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 is…</a:t>
            </a:r>
          </a:p>
          <a:p>
            <a:r>
              <a:rPr lang="en-US" sz="2400">
                <a:latin typeface="Lucida Grande" charset="0"/>
                <a:cs typeface="Lucida Grande" charset="0"/>
                <a:sym typeface="Lucida Grande" charset="0"/>
              </a:rPr>
              <a:t>- - -</a:t>
            </a:r>
          </a:p>
          <a:p>
            <a:r>
              <a:rPr lang="en-US" sz="2400">
                <a:latin typeface="Lucida Grande" charset="0"/>
                <a:cs typeface="Lucida Grande" charset="0"/>
                <a:sym typeface="Lucida Grande" charset="0"/>
              </a:rPr>
              <a:t>Why?</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You </a:t>
            </a:r>
            <a:r>
              <a:rPr lang="en-US" sz="2400" u="sng">
                <a:latin typeface="Lucida Grande" charset="0"/>
                <a:cs typeface="Lucida Grande" charset="0"/>
                <a:sym typeface="Lucida Grande" charset="0"/>
              </a:rPr>
              <a:t>should</a:t>
            </a:r>
            <a:r>
              <a:rPr lang="en-US" sz="2400">
                <a:latin typeface="Lucida Grande" charset="0"/>
                <a:cs typeface="Lucida Grande" charset="0"/>
                <a:sym typeface="Lucida Grande" charset="0"/>
              </a:rPr>
              <a:t> like math. It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a set of tools that lets you do things you otherwise couldn</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t do. It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a language that lets you express ideas compactly and precisely.</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If you don</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t like math, I suggest that you</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 thinking about education all wrong. You</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 thinking about it as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stuff that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inflicted on you, that you have to deal with</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 rather than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resources to make you more capable</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a:t>
            </a:r>
          </a:p>
        </p:txBody>
      </p:sp>
    </p:spTree>
    <p:extLst>
      <p:ext uri="{BB962C8B-B14F-4D97-AF65-F5344CB8AC3E}">
        <p14:creationId xmlns:p14="http://schemas.microsoft.com/office/powerpoint/2010/main" val="1173234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782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Resulting discussion (</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Why?</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 </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Do you think you should be complacent about that?</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 etc.) increases self-awareness and metacognition.</a:t>
            </a:r>
          </a:p>
        </p:txBody>
      </p:sp>
    </p:spTree>
    <p:extLst>
      <p:ext uri="{BB962C8B-B14F-4D97-AF65-F5344CB8AC3E}">
        <p14:creationId xmlns:p14="http://schemas.microsoft.com/office/powerpoint/2010/main" val="2947604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7987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Ditto. [This and the next two form a series for discussing as a set.]</a:t>
            </a:r>
          </a:p>
        </p:txBody>
      </p:sp>
    </p:spTree>
    <p:extLst>
      <p:ext uri="{BB962C8B-B14F-4D97-AF65-F5344CB8AC3E}">
        <p14:creationId xmlns:p14="http://schemas.microsoft.com/office/powerpoint/2010/main" val="20196272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1922"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Ditto.</a:t>
            </a:r>
          </a:p>
        </p:txBody>
      </p:sp>
    </p:spTree>
    <p:extLst>
      <p:ext uri="{BB962C8B-B14F-4D97-AF65-F5344CB8AC3E}">
        <p14:creationId xmlns:p14="http://schemas.microsoft.com/office/powerpoint/2010/main" val="18571794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8397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Ditto.</a:t>
            </a:r>
          </a:p>
        </p:txBody>
      </p:sp>
    </p:spTree>
    <p:extLst>
      <p:ext uri="{BB962C8B-B14F-4D97-AF65-F5344CB8AC3E}">
        <p14:creationId xmlns:p14="http://schemas.microsoft.com/office/powerpoint/2010/main" val="10378651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10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Students (or workshop participants) are usually quite divided about this, and can argue for a while. Sometimes someone eventually tries a graphical representation of altitude vs. time of day, collapsing both days to the same time range; if not, I may have to gentl prompt such a representation. This usually makes it fairly clear that there *must* be at least one intersection between the ascending and descending traces.</a:t>
            </a:r>
          </a:p>
          <a:p>
            <a:endParaRPr lang="en-US" sz="2200">
              <a:latin typeface="Lucida Grande" charset="0"/>
              <a:cs typeface="Lucida Grande" charset="0"/>
              <a:sym typeface="Lucida Grande" charset="0"/>
            </a:endParaRPr>
          </a:p>
          <a:p>
            <a:r>
              <a:rPr lang="en-US" sz="2200">
                <a:latin typeface="Lucida Grande" charset="0"/>
                <a:cs typeface="Lucida Grande" charset="0"/>
                <a:sym typeface="Lucida Grande" charset="0"/>
              </a:rPr>
              <a:t>Moral and meta-discussion: Some hard problems become very easy if you can find the right representation.</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[Original question by Bill Gerace, AFAIK.]</a:t>
            </a:r>
          </a:p>
        </p:txBody>
      </p:sp>
    </p:spTree>
    <p:extLst>
      <p:ext uri="{BB962C8B-B14F-4D97-AF65-F5344CB8AC3E}">
        <p14:creationId xmlns:p14="http://schemas.microsoft.com/office/powerpoint/2010/main" val="2075007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This is much like the prior question: divisive, but much easier to think about in some representations than others. One can get algebraic and try to represent volumes, or… at some point, I suggest an alternate problem: two bowls, one with 100 blue marbles and one with 100 red marbles. Take a handful from one to the other, then return a random handful. Every blue marble that</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s not in the blue bowl must be in the red bowl, and vice-versa. If the final number of marbles is the same in both bowls… Meta-point about the power of re-representing problems. (Again.)</a:t>
            </a:r>
          </a:p>
          <a:p>
            <a:endParaRPr lang="en-US" sz="2200">
              <a:latin typeface="Lucida Grande" charset="0"/>
              <a:cs typeface="Lucida Grande" charset="0"/>
              <a:sym typeface="Lucida Grande" charset="0"/>
            </a:endParaRPr>
          </a:p>
          <a:p>
            <a:r>
              <a:rPr lang="en-US" sz="2200">
                <a:latin typeface="Lucida Grande" charset="0"/>
                <a:cs typeface="Lucida Grande" charset="0"/>
                <a:sym typeface="Lucida Grande" charset="0"/>
              </a:rPr>
              <a:t>Sometimes Ss get all tied up in knots about how alcohol mixes with water, whether wine already has water in it, etc. These are not intended, but also lead to a good meta-discussion about all problems having ambiguities, about how often the hardest part of a problem is figuring out what one is supposed to be focusing on, etc.</a:t>
            </a:r>
          </a:p>
          <a:p>
            <a:endParaRPr lang="en-US" sz="2200">
              <a:latin typeface="Lucida Grande" charset="0"/>
              <a:cs typeface="Lucida Grande" charset="0"/>
              <a:sym typeface="Lucida Grande" charset="0"/>
            </a:endParaRPr>
          </a:p>
          <a:p>
            <a:r>
              <a:rPr lang="en-US" sz="2400">
                <a:latin typeface="Lucida Grande" charset="0"/>
                <a:cs typeface="Lucida Grande" charset="0"/>
                <a:sym typeface="Lucida Grande" charset="0"/>
              </a:rPr>
              <a:t>[Original question by Bill Gerace, AFAIK.]</a:t>
            </a:r>
          </a:p>
        </p:txBody>
      </p:sp>
    </p:spTree>
    <p:extLst>
      <p:ext uri="{BB962C8B-B14F-4D97-AF65-F5344CB8AC3E}">
        <p14:creationId xmlns:p14="http://schemas.microsoft.com/office/powerpoint/2010/main" val="1636986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1202"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a:latin typeface="Lucida Grande" charset="0"/>
                <a:cs typeface="Lucida Grande" charset="0"/>
                <a:sym typeface="Lucida Grande" charset="0"/>
              </a:rPr>
              <a:t>Ss will tie themselves up in knots trying to solve this with kinematics. Let them. (I usually do it before they</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re fully fluent with kinematics, so many don</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t find their way through.)</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Then, lead them (as gently as possible) to the easiest method of analysis: </a:t>
            </a:r>
            <a:r>
              <a:rPr lang="en-US" sz="2400" b="1">
                <a:latin typeface="Lucida Grande" charset="0"/>
                <a:cs typeface="Lucida Grande" charset="0"/>
                <a:sym typeface="Lucida Grande" charset="0"/>
              </a:rPr>
              <a:t>Graphical</a:t>
            </a:r>
            <a:r>
              <a:rPr lang="en-US" sz="2400">
                <a:latin typeface="Lucida Grande" charset="0"/>
                <a:cs typeface="Lucida Grande" charset="0"/>
                <a:sym typeface="Lucida Grande" charset="0"/>
              </a:rPr>
              <a:t>. Draw a simple plot of velocity vs. time. Looking at the area underneath (i.e., the displacement) shows that by the time the marble has dropped to half its original velocity, it</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s traveled 3/4 of its total displacement before stopping. Ergo, it will go 4/3 that distance before stopping.</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Meta-point: The power of graphical representations, especially for kinematics.</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Another important distinction to draw out: Does the ball lose the same amount of velocity </a:t>
            </a:r>
            <a:r>
              <a:rPr lang="en-US" sz="2400" b="1">
                <a:latin typeface="Lucida Grande" charset="0"/>
                <a:cs typeface="Lucida Grande" charset="0"/>
                <a:sym typeface="Lucida Grande" charset="0"/>
              </a:rPr>
              <a:t>per unit of distance</a:t>
            </a:r>
            <a:r>
              <a:rPr lang="en-US" sz="2400">
                <a:latin typeface="Lucida Grande" charset="0"/>
                <a:cs typeface="Lucida Grande" charset="0"/>
                <a:sym typeface="Lucida Grande" charset="0"/>
              </a:rPr>
              <a:t>, or </a:t>
            </a:r>
            <a:r>
              <a:rPr lang="en-US" sz="2400" b="1">
                <a:latin typeface="Lucida Grande" charset="0"/>
                <a:cs typeface="Lucida Grande" charset="0"/>
                <a:sym typeface="Lucida Grande" charset="0"/>
              </a:rPr>
              <a:t>per unit of time</a:t>
            </a:r>
            <a:r>
              <a:rPr lang="en-US" sz="2400">
                <a:latin typeface="Lucida Grande" charset="0"/>
                <a:cs typeface="Lucida Grande" charset="0"/>
                <a:sym typeface="Lucida Grande" charset="0"/>
              </a:rPr>
              <a:t>? It matters… Warn Ss about being sloppy about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with respect to</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[Original question by Bill Gerace, AFAIK.]</a:t>
            </a:r>
          </a:p>
        </p:txBody>
      </p:sp>
    </p:spTree>
    <p:extLst>
      <p:ext uri="{BB962C8B-B14F-4D97-AF65-F5344CB8AC3E}">
        <p14:creationId xmlns:p14="http://schemas.microsoft.com/office/powerpoint/2010/main" val="4343186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529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a:latin typeface="Lucida Grande" charset="0"/>
                <a:cs typeface="Lucida Grande" charset="0"/>
                <a:sym typeface="Lucida Grande" charset="0"/>
              </a:rPr>
              <a:t>This is yet another question illustrating the power of graphical reasoning in kinematics, again good for setting up a meta-discussion on the topic. The next slide supports the graphical argument.</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[Original question by Bill Gerace, AFAIK.]</a:t>
            </a:r>
          </a:p>
        </p:txBody>
      </p:sp>
    </p:spTree>
    <p:extLst>
      <p:ext uri="{BB962C8B-B14F-4D97-AF65-F5344CB8AC3E}">
        <p14:creationId xmlns:p14="http://schemas.microsoft.com/office/powerpoint/2010/main" val="1951554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Steve Pollock:</a:t>
            </a:r>
          </a:p>
          <a:p>
            <a:endParaRPr lang="en-US" dirty="0" smtClean="0"/>
          </a:p>
          <a:p>
            <a:r>
              <a:rPr lang="en-US" dirty="0" smtClean="0"/>
              <a:t>This exercise</a:t>
            </a:r>
            <a:r>
              <a:rPr lang="en-US" baseline="0" dirty="0" smtClean="0"/>
              <a:t> is a great demonstration of the power of conversation/group work. Let them do it silently on their own, it will likely come out majority B. (At least, it does for us, very </a:t>
            </a:r>
            <a:r>
              <a:rPr lang="en-US" baseline="0" dirty="0" err="1" smtClean="0"/>
              <a:t>repeatibly</a:t>
            </a:r>
            <a:r>
              <a:rPr lang="en-US" baseline="0" dirty="0" smtClean="0"/>
              <a:t>. But then let them talk to their neighbors, and the answer will likely “flip” to  strong majority A (which is correct, if momentarily surprising). </a:t>
            </a:r>
          </a:p>
          <a:p>
            <a:pPr defTabSz="864931" eaLnBrk="0" fontAlgn="base" hangingPunct="0">
              <a:spcBef>
                <a:spcPct val="30000"/>
              </a:spcBef>
              <a:spcAft>
                <a:spcPct val="0"/>
              </a:spcAft>
              <a:defRPr/>
            </a:pPr>
            <a:r>
              <a:rPr lang="en-US" baseline="0" dirty="0" smtClean="0"/>
              <a:t>(E.g., This semester we went from 38% voting A silently to 90% after about 2 minutes peer conversation) </a:t>
            </a:r>
          </a:p>
          <a:p>
            <a:r>
              <a:rPr lang="en-US" baseline="0" dirty="0" smtClean="0"/>
              <a:t>Can use this to talk about some math (A+B=110, A-B = 100.  Where do these equations come from? What are A and B? Is there any other way that people in the room may have written A-B = 100, (many may say A = 100+B) </a:t>
            </a:r>
          </a:p>
          <a:p>
            <a:r>
              <a:rPr lang="en-US" baseline="0" dirty="0" smtClean="0"/>
              <a:t>But also talk about the power of group reflection to correct errors, and/or to generate new ideas. Many students “get it” from their peers (though not all), and may see other ways to think about it too. </a:t>
            </a:r>
          </a:p>
          <a:p>
            <a:r>
              <a:rPr lang="en-US" baseline="0" dirty="0" smtClean="0"/>
              <a:t>Get them to talk about what they did WRONG in the first pass – can use this to emphasize “common sense”, checking oneself, using math to confirm ideas. </a:t>
            </a:r>
          </a:p>
          <a:p>
            <a:r>
              <a:rPr lang="en-US" baseline="0" dirty="0" smtClean="0"/>
              <a:t>Might mention that this example shows up in all sorts of contexts – tax forms, business invoices, the “two variables, two unknowns” doesn’t have to be hard or </a:t>
            </a:r>
            <a:r>
              <a:rPr lang="en-US" baseline="0" dirty="0" err="1" smtClean="0"/>
              <a:t>inimidating</a:t>
            </a:r>
            <a:r>
              <a:rPr lang="en-US" baseline="0" dirty="0" smtClean="0"/>
              <a:t>, we have good intuitions, but need to supplement those with some formalism to get the details right. </a:t>
            </a:r>
          </a:p>
          <a:p>
            <a:r>
              <a:rPr lang="en-US" baseline="0" dirty="0" smtClean="0"/>
              <a:t>(Might also point out that the common answer, $10, is not THAT far off from the right answer. Our intuitions are generally good in physics, just not always precise. A factor of two matters sometimes!) </a:t>
            </a:r>
          </a:p>
          <a:p>
            <a:endParaRPr lang="en-US" baseline="0" dirty="0" smtClean="0"/>
          </a:p>
          <a:p>
            <a:r>
              <a:rPr lang="en-US" b="1" baseline="0" dirty="0" err="1" smtClean="0"/>
              <a:t>Dedra</a:t>
            </a:r>
            <a:r>
              <a:rPr lang="en-US" b="1" baseline="0" dirty="0" smtClean="0"/>
              <a:t> </a:t>
            </a:r>
            <a:r>
              <a:rPr lang="en-US" b="1" baseline="0" dirty="0" err="1" smtClean="0"/>
              <a:t>Demaree</a:t>
            </a:r>
            <a:r>
              <a:rPr lang="en-US" b="1" baseline="0" dirty="0" smtClean="0"/>
              <a:t>:</a:t>
            </a:r>
          </a:p>
          <a:p>
            <a:endParaRPr lang="en-US" b="1" baseline="0" dirty="0" smtClean="0"/>
          </a:p>
          <a:p>
            <a:r>
              <a:rPr lang="en-US" sz="1200" kern="1200" dirty="0" smtClean="0">
                <a:solidFill>
                  <a:schemeClr val="tx1"/>
                </a:solidFill>
                <a:effectLst/>
                <a:latin typeface="+mn-lt"/>
                <a:ea typeface="+mn-ea"/>
                <a:cs typeface="+mn-cs"/>
              </a:rPr>
              <a:t>Used a similar question:  A bat and a ball costs $0.10.  The bat costs one dollar more than the ball.  How much</a:t>
            </a:r>
            <a:r>
              <a:rPr lang="en-US" sz="1200" kern="1200" baseline="0" dirty="0" smtClean="0">
                <a:solidFill>
                  <a:schemeClr val="tx1"/>
                </a:solidFill>
                <a:effectLst/>
                <a:latin typeface="+mn-lt"/>
                <a:ea typeface="+mn-ea"/>
                <a:cs typeface="+mn-cs"/>
              </a:rPr>
              <a:t> does the ball cost?</a:t>
            </a:r>
          </a:p>
          <a:p>
            <a:r>
              <a:rPr lang="en-US" sz="1200" kern="1200" dirty="0" smtClean="0">
                <a:solidFill>
                  <a:schemeClr val="tx1"/>
                </a:solidFill>
                <a:effectLst/>
                <a:latin typeface="+mn-lt"/>
                <a:ea typeface="+mn-ea"/>
                <a:cs typeface="+mn-cs"/>
              </a:rPr>
              <a:t>The fast thinking response is 10 cents - but an easy check shows the bat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then costs $1.10, not adding up to the correct answer.  I used this to talk</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about resources and monitoring, but being careful to not spend long on 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activity.  My main take-home message for them was that we always needed to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use resources (tools and skills we will develop throughout the course) and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check our work even when doing a short voting question on a concept,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driving home the idea that intuition alone isn't an appropriate way to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approach such questions.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One poignant question I got from a student during the follow-up discussion</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was 'well then why ask 'trick questions''?</a:t>
            </a:r>
          </a:p>
          <a:p>
            <a:r>
              <a:rPr lang="en-US" sz="1200" kern="1200" dirty="0" smtClean="0">
                <a:solidFill>
                  <a:schemeClr val="tx1"/>
                </a:solidFill>
                <a:effectLst/>
                <a:latin typeface="+mn-lt"/>
                <a:ea typeface="+mn-ea"/>
                <a:cs typeface="+mn-cs"/>
              </a:rPr>
              <a:t>I referenced this </a:t>
            </a:r>
            <a:r>
              <a:rPr lang="en-US" sz="1200" kern="1200" dirty="0" err="1" smtClean="0">
                <a:solidFill>
                  <a:schemeClr val="tx1"/>
                </a:solidFill>
                <a:effectLst/>
                <a:latin typeface="+mn-lt"/>
                <a:ea typeface="+mn-ea"/>
                <a:cs typeface="+mn-cs"/>
              </a:rPr>
              <a:t>cilcker</a:t>
            </a:r>
            <a:r>
              <a:rPr lang="en-US" sz="1200" kern="1200" baseline="0" dirty="0" smtClean="0">
                <a:solidFill>
                  <a:schemeClr val="tx1"/>
                </a:solidFill>
                <a:effectLst/>
                <a:latin typeface="+mn-lt"/>
                <a:ea typeface="+mn-ea"/>
                <a:cs typeface="+mn-cs"/>
              </a:rPr>
              <a:t> question</a:t>
            </a:r>
            <a:r>
              <a:rPr lang="en-US" sz="1200" kern="1200" dirty="0" smtClean="0">
                <a:solidFill>
                  <a:schemeClr val="tx1"/>
                </a:solidFill>
                <a:effectLst/>
                <a:latin typeface="+mn-lt"/>
                <a:ea typeface="+mn-ea"/>
                <a:cs typeface="+mn-cs"/>
              </a:rPr>
              <a:t> throughout the term and didn’t see any difference in how they approached voting questions.  But it matches some important Day 1 goals so I will use</a:t>
            </a:r>
            <a:r>
              <a:rPr lang="en-US" sz="1200" kern="1200" baseline="0" dirty="0" smtClean="0">
                <a:solidFill>
                  <a:schemeClr val="tx1"/>
                </a:solidFill>
                <a:effectLst/>
                <a:latin typeface="+mn-lt"/>
                <a:ea typeface="+mn-ea"/>
                <a:cs typeface="+mn-cs"/>
              </a:rPr>
              <a:t> it again.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16056ED-AA38-0146-82D7-B87122F4AADA}" type="slidenum">
              <a:rPr lang="en-US" smtClean="0"/>
              <a:pPr/>
              <a:t>7</a:t>
            </a:fld>
            <a:endParaRPr lang="en-US"/>
          </a:p>
        </p:txBody>
      </p:sp>
    </p:spTree>
    <p:extLst>
      <p:ext uri="{BB962C8B-B14F-4D97-AF65-F5344CB8AC3E}">
        <p14:creationId xmlns:p14="http://schemas.microsoft.com/office/powerpoint/2010/main" val="1064083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734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A graphical solution to the runner problem is easiest…</a:t>
            </a:r>
          </a:p>
        </p:txBody>
      </p:sp>
    </p:spTree>
    <p:extLst>
      <p:ext uri="{BB962C8B-B14F-4D97-AF65-F5344CB8AC3E}">
        <p14:creationId xmlns:p14="http://schemas.microsoft.com/office/powerpoint/2010/main" val="14568536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5939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a:latin typeface="Lucida Grande" charset="0"/>
                <a:cs typeface="Lucida Grande" charset="0"/>
                <a:sym typeface="Lucida Grande" charset="0"/>
              </a:rPr>
              <a:t>Hard problem: setting this up as an infinite series.</a:t>
            </a:r>
          </a:p>
          <a:p>
            <a:endParaRPr lang="en-US" sz="2200">
              <a:latin typeface="Lucida Grande" charset="0"/>
              <a:cs typeface="Lucida Grande" charset="0"/>
              <a:sym typeface="Lucida Grande" charset="0"/>
            </a:endParaRPr>
          </a:p>
          <a:p>
            <a:r>
              <a:rPr lang="en-US" sz="2200">
                <a:latin typeface="Lucida Grande" charset="0"/>
                <a:cs typeface="Lucida Grande" charset="0"/>
                <a:sym typeface="Lucida Grande" charset="0"/>
              </a:rPr>
              <a:t>Easy problem: Figuring out how long it takes the two bikes to reach each other, then how far the bee can travel in that much time.</a:t>
            </a:r>
          </a:p>
          <a:p>
            <a:endParaRPr lang="en-US" sz="2200">
              <a:latin typeface="Lucida Grande" charset="0"/>
              <a:cs typeface="Lucida Grande" charset="0"/>
              <a:sym typeface="Lucida Grande" charset="0"/>
            </a:endParaRPr>
          </a:p>
          <a:p>
            <a:r>
              <a:rPr lang="en-US" sz="2200">
                <a:latin typeface="Lucida Grande" charset="0"/>
                <a:cs typeface="Lucida Grande" charset="0"/>
                <a:sym typeface="Lucida Grande" charset="0"/>
              </a:rPr>
              <a:t>Meta-discussion: Focusing more on looking for simple strategies and less bashing away at the first solution that comes to mind.</a:t>
            </a:r>
          </a:p>
          <a:p>
            <a:endParaRPr lang="en-US" sz="2200">
              <a:latin typeface="Lucida Grande" charset="0"/>
              <a:cs typeface="Lucida Grande" charset="0"/>
              <a:sym typeface="Lucida Grande" charset="0"/>
            </a:endParaRPr>
          </a:p>
          <a:p>
            <a:r>
              <a:rPr lang="en-US" sz="2200">
                <a:latin typeface="Lucida Grande" charset="0"/>
                <a:cs typeface="Lucida Grande" charset="0"/>
                <a:sym typeface="Lucida Grande" charset="0"/>
              </a:rPr>
              <a:t>[I got this problem from Bill Gerace, but I think it</a:t>
            </a:r>
            <a:r>
              <a:rPr lang="ja-JP" altLang="en-US" sz="2200">
                <a:latin typeface="Arial"/>
                <a:cs typeface="Lucida Grande" charset="0"/>
                <a:sym typeface="Lucida Grande" charset="0"/>
              </a:rPr>
              <a:t>’</a:t>
            </a:r>
            <a:r>
              <a:rPr lang="en-US" sz="2200">
                <a:latin typeface="Lucida Grande" charset="0"/>
                <a:cs typeface="Lucida Grande" charset="0"/>
                <a:sym typeface="Lucida Grande" charset="0"/>
              </a:rPr>
              <a:t>s pretty widespread.]</a:t>
            </a:r>
          </a:p>
        </p:txBody>
      </p:sp>
    </p:spTree>
    <p:extLst>
      <p:ext uri="{BB962C8B-B14F-4D97-AF65-F5344CB8AC3E}">
        <p14:creationId xmlns:p14="http://schemas.microsoft.com/office/powerpoint/2010/main" val="13117420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3490"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dirty="0">
                <a:latin typeface="Lucida Grande" charset="0"/>
                <a:cs typeface="Lucida Grande" charset="0"/>
                <a:sym typeface="Lucida Grande" charset="0"/>
              </a:rPr>
              <a:t>This is an incredibly rich problem. I</a:t>
            </a:r>
            <a:r>
              <a:rPr lang="ja-JP" altLang="en-US" sz="2400" dirty="0">
                <a:latin typeface="Arial"/>
                <a:cs typeface="Lucida Grande" charset="0"/>
                <a:sym typeface="Lucida Grande" charset="0"/>
              </a:rPr>
              <a:t>’</a:t>
            </a:r>
            <a:r>
              <a:rPr lang="en-US" sz="2400" dirty="0" err="1">
                <a:latin typeface="Lucida Grande" charset="0"/>
                <a:cs typeface="Lucida Grande" charset="0"/>
                <a:sym typeface="Lucida Grande" charset="0"/>
              </a:rPr>
              <a:t>ve</a:t>
            </a:r>
            <a:r>
              <a:rPr lang="en-US" sz="2400" dirty="0">
                <a:latin typeface="Lucida Grande" charset="0"/>
                <a:cs typeface="Lucida Grande" charset="0"/>
                <a:sym typeface="Lucida Grande" charset="0"/>
              </a:rPr>
              <a:t> used it in papers and talks before.</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Meta-points:</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 It</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s your reasoning not your answer choice, that matters. It</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s patently obvious that you could pick the </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right</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 answer but have the wrong forces in mind. We focus on reasoning in this class, not on answers…</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 The importance of assumptions in physics. Should you count buoyancy? It</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s not wrong to, though most physicists </a:t>
            </a:r>
            <a:r>
              <a:rPr lang="en-US" sz="2400" dirty="0" err="1">
                <a:latin typeface="Lucida Grande" charset="0"/>
                <a:cs typeface="Lucida Grande" charset="0"/>
                <a:sym typeface="Lucida Grande" charset="0"/>
              </a:rPr>
              <a:t>wouldn</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t. Should you count the gravitational force by the moon? Again, it</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s not technically wrong, though it is silly.</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 More seriously, the problem </a:t>
            </a:r>
            <a:r>
              <a:rPr lang="en-US" sz="2400" dirty="0" err="1">
                <a:latin typeface="Lucida Grande" charset="0"/>
                <a:cs typeface="Lucida Grande" charset="0"/>
                <a:sym typeface="Lucida Grande" charset="0"/>
              </a:rPr>
              <a:t>doesn</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t say anything about friction. Assume it? Ambiguities are everywhere…</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 We teach you that each interaction between two objects produces one force on each of the objects. However, by convention we count the contact force between the plane and block as two forces (friction and normal), even though they</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re really just two components of one force. Conventions…</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 One can even justify an answer of </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too many to count</a:t>
            </a:r>
            <a:r>
              <a:rPr lang="ja-JP" altLang="en-US" sz="2400" dirty="0">
                <a:latin typeface="Arial"/>
                <a:cs typeface="Lucida Grande" charset="0"/>
                <a:sym typeface="Lucida Grande" charset="0"/>
              </a:rPr>
              <a:t>”</a:t>
            </a:r>
            <a:r>
              <a:rPr lang="en-US" sz="2400" dirty="0">
                <a:latin typeface="Lucida Grande" charset="0"/>
                <a:cs typeface="Lucida Grande" charset="0"/>
                <a:sym typeface="Lucida Grande" charset="0"/>
              </a:rPr>
              <a:t>, if one takes a microscopic model of colliding molecules.</a:t>
            </a:r>
          </a:p>
          <a:p>
            <a:endParaRPr lang="en-US" sz="2400" dirty="0">
              <a:latin typeface="Lucida Grande" charset="0"/>
              <a:cs typeface="Lucida Grande" charset="0"/>
              <a:sym typeface="Lucida Grande" charset="0"/>
            </a:endParaRPr>
          </a:p>
          <a:p>
            <a:r>
              <a:rPr lang="en-US" sz="2400" dirty="0">
                <a:latin typeface="Lucida Grande" charset="0"/>
                <a:cs typeface="Lucida Grande" charset="0"/>
                <a:sym typeface="Lucida Grande" charset="0"/>
              </a:rPr>
              <a:t>[Original question by Bill </a:t>
            </a:r>
            <a:r>
              <a:rPr lang="en-US" sz="2400" dirty="0" err="1">
                <a:latin typeface="Lucida Grande" charset="0"/>
                <a:cs typeface="Lucida Grande" charset="0"/>
                <a:sym typeface="Lucida Grande" charset="0"/>
              </a:rPr>
              <a:t>Gerace</a:t>
            </a:r>
            <a:r>
              <a:rPr lang="en-US" sz="2400" dirty="0">
                <a:latin typeface="Lucida Grande" charset="0"/>
                <a:cs typeface="Lucida Grande" charset="0"/>
                <a:sym typeface="Lucida Grande" charset="0"/>
              </a:rPr>
              <a:t>, AFAIK.]</a:t>
            </a:r>
          </a:p>
        </p:txBody>
      </p:sp>
    </p:spTree>
    <p:extLst>
      <p:ext uri="{BB962C8B-B14F-4D97-AF65-F5344CB8AC3E}">
        <p14:creationId xmlns:p14="http://schemas.microsoft.com/office/powerpoint/2010/main" val="18651692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5538"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a:latin typeface="Lucida Grande" charset="0"/>
                <a:cs typeface="Lucida Grande" charset="0"/>
                <a:sym typeface="Lucida Grande" charset="0"/>
              </a:rPr>
              <a:t>This motivates a discussion about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determined</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 and </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undetermined</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 problems, counting equations and unknowns, etc.</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(With lots and lots and lots of discussion about variations on the problem, smart strategies for finding your way through the algebra, etc.)</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[Question by me!]</a:t>
            </a:r>
          </a:p>
        </p:txBody>
      </p:sp>
    </p:spTree>
    <p:extLst>
      <p:ext uri="{BB962C8B-B14F-4D97-AF65-F5344CB8AC3E}">
        <p14:creationId xmlns:p14="http://schemas.microsoft.com/office/powerpoint/2010/main" val="2790291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7586"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200" dirty="0">
                <a:latin typeface="Lucida Grande" charset="0"/>
                <a:cs typeface="Lucida Grande" charset="0"/>
                <a:sym typeface="Lucida Grande" charset="0"/>
              </a:rPr>
              <a:t>Follow-up from the prior problem, for comparison purposes.</a:t>
            </a:r>
          </a:p>
        </p:txBody>
      </p:sp>
    </p:spTree>
    <p:extLst>
      <p:ext uri="{BB962C8B-B14F-4D97-AF65-F5344CB8AC3E}">
        <p14:creationId xmlns:p14="http://schemas.microsoft.com/office/powerpoint/2010/main" val="356837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69634" name="Rectangle 2"/>
          <p:cNvSpPr>
            <a:spLocks noGrp="1" noChangeArrowheads="1"/>
          </p:cNvSpPr>
          <p:nvPr>
            <p:ph type="body" idx="1"/>
          </p:nvPr>
        </p:nvSpPr>
        <p:spPr bwMode="auto">
          <a:xfrm>
            <a:off x="685800" y="4343400"/>
            <a:ext cx="5486400" cy="4114800"/>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txBody>
          <a:bodyPr/>
          <a:lstStyle/>
          <a:p>
            <a:r>
              <a:rPr lang="en-US" sz="2400">
                <a:latin typeface="Lucida Grande" charset="0"/>
                <a:cs typeface="Lucida Grande" charset="0"/>
                <a:sym typeface="Lucida Grande" charset="0"/>
              </a:rPr>
              <a:t>Many students will happily choose answer (3). I then ask what would happen if the pipe bent and drained back into the top of the tank, so they realize their answer suggests a perpetual motion machine. Um… I then pull out a transparent-ish milk jug (or breakfast syrup bottle) with water half-way up the handle loop, and get them to realize that they</a:t>
            </a:r>
            <a:r>
              <a:rPr lang="ja-JP" altLang="en-US" sz="2400">
                <a:latin typeface="Arial"/>
                <a:cs typeface="Lucida Grande" charset="0"/>
                <a:sym typeface="Lucida Grande" charset="0"/>
              </a:rPr>
              <a:t>’</a:t>
            </a:r>
            <a:r>
              <a:rPr lang="en-US" sz="2400">
                <a:latin typeface="Lucida Grande" charset="0"/>
                <a:cs typeface="Lucida Grande" charset="0"/>
                <a:sym typeface="Lucida Grande" charset="0"/>
              </a:rPr>
              <a:t>ve seen the answer many times.</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Meta-discussion: Insisting that physics agree with real-world experiences and common sense…</a:t>
            </a:r>
          </a:p>
          <a:p>
            <a:endParaRPr lang="en-US" sz="2400">
              <a:latin typeface="Lucida Grande" charset="0"/>
              <a:cs typeface="Lucida Grande" charset="0"/>
              <a:sym typeface="Lucida Grande" charset="0"/>
            </a:endParaRPr>
          </a:p>
          <a:p>
            <a:r>
              <a:rPr lang="en-US" sz="2400">
                <a:latin typeface="Lucida Grande" charset="0"/>
                <a:cs typeface="Lucida Grande" charset="0"/>
                <a:sym typeface="Lucida Grande" charset="0"/>
              </a:rPr>
              <a:t>[This question is in pretty much every intro physics text, I believe.]</a:t>
            </a:r>
          </a:p>
        </p:txBody>
      </p:sp>
    </p:spTree>
    <p:extLst>
      <p:ext uri="{BB962C8B-B14F-4D97-AF65-F5344CB8AC3E}">
        <p14:creationId xmlns:p14="http://schemas.microsoft.com/office/powerpoint/2010/main" val="169390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4485" eaLnBrk="0" hangingPunct="0">
              <a:defRPr sz="2300">
                <a:solidFill>
                  <a:schemeClr val="tx1"/>
                </a:solidFill>
                <a:latin typeface="Arial" charset="0"/>
                <a:ea typeface="ＭＳ Ｐゴシック" charset="0"/>
                <a:cs typeface="Arial" charset="0"/>
              </a:defRPr>
            </a:lvl1pPr>
            <a:lvl2pPr marL="35879619" indent="-35447153" defTabSz="914485" eaLnBrk="0" hangingPunct="0">
              <a:defRPr sz="2300">
                <a:solidFill>
                  <a:schemeClr val="tx1"/>
                </a:solidFill>
                <a:latin typeface="Arial" charset="0"/>
                <a:ea typeface="Arial" charset="0"/>
                <a:cs typeface="Arial" charset="0"/>
              </a:defRPr>
            </a:lvl2pPr>
            <a:lvl3pPr eaLnBrk="0" hangingPunct="0">
              <a:defRPr sz="2300">
                <a:solidFill>
                  <a:schemeClr val="tx1"/>
                </a:solidFill>
                <a:latin typeface="Arial" charset="0"/>
                <a:ea typeface="Arial" charset="0"/>
                <a:cs typeface="Arial" charset="0"/>
              </a:defRPr>
            </a:lvl3pPr>
            <a:lvl4pPr eaLnBrk="0" hangingPunct="0">
              <a:defRPr sz="2300">
                <a:solidFill>
                  <a:schemeClr val="tx1"/>
                </a:solidFill>
                <a:latin typeface="Arial" charset="0"/>
                <a:ea typeface="Arial" charset="0"/>
                <a:cs typeface="Arial" charset="0"/>
              </a:defRPr>
            </a:lvl4pPr>
            <a:lvl5pPr eaLnBrk="0" hangingPunct="0">
              <a:defRPr sz="2300">
                <a:solidFill>
                  <a:schemeClr val="tx1"/>
                </a:solidFill>
                <a:latin typeface="Arial" charset="0"/>
                <a:ea typeface="Arial" charset="0"/>
                <a:cs typeface="Arial" charset="0"/>
              </a:defRPr>
            </a:lvl5pPr>
            <a:lvl6pPr marL="432465" eaLnBrk="0" fontAlgn="base" hangingPunct="0">
              <a:spcBef>
                <a:spcPct val="0"/>
              </a:spcBef>
              <a:spcAft>
                <a:spcPct val="0"/>
              </a:spcAft>
              <a:defRPr sz="2300">
                <a:solidFill>
                  <a:schemeClr val="tx1"/>
                </a:solidFill>
                <a:latin typeface="Arial" charset="0"/>
                <a:ea typeface="Arial" charset="0"/>
                <a:cs typeface="Arial" charset="0"/>
              </a:defRPr>
            </a:lvl6pPr>
            <a:lvl7pPr marL="864931" eaLnBrk="0" fontAlgn="base" hangingPunct="0">
              <a:spcBef>
                <a:spcPct val="0"/>
              </a:spcBef>
              <a:spcAft>
                <a:spcPct val="0"/>
              </a:spcAft>
              <a:defRPr sz="2300">
                <a:solidFill>
                  <a:schemeClr val="tx1"/>
                </a:solidFill>
                <a:latin typeface="Arial" charset="0"/>
                <a:ea typeface="Arial" charset="0"/>
                <a:cs typeface="Arial" charset="0"/>
              </a:defRPr>
            </a:lvl7pPr>
            <a:lvl8pPr marL="1297396" eaLnBrk="0" fontAlgn="base" hangingPunct="0">
              <a:spcBef>
                <a:spcPct val="0"/>
              </a:spcBef>
              <a:spcAft>
                <a:spcPct val="0"/>
              </a:spcAft>
              <a:defRPr sz="2300">
                <a:solidFill>
                  <a:schemeClr val="tx1"/>
                </a:solidFill>
                <a:latin typeface="Arial" charset="0"/>
                <a:ea typeface="Arial" charset="0"/>
                <a:cs typeface="Arial" charset="0"/>
              </a:defRPr>
            </a:lvl8pPr>
            <a:lvl9pPr marL="1729862" eaLnBrk="0" fontAlgn="base" hangingPunct="0">
              <a:spcBef>
                <a:spcPct val="0"/>
              </a:spcBef>
              <a:spcAft>
                <a:spcPct val="0"/>
              </a:spcAft>
              <a:defRPr sz="2300">
                <a:solidFill>
                  <a:schemeClr val="tx1"/>
                </a:solidFill>
                <a:latin typeface="Arial" charset="0"/>
                <a:ea typeface="Arial" charset="0"/>
                <a:cs typeface="Arial" charset="0"/>
              </a:defRPr>
            </a:lvl9pPr>
          </a:lstStyle>
          <a:p>
            <a:pPr eaLnBrk="1" hangingPunct="1"/>
            <a:fld id="{DCA8A6AB-994A-1249-810B-B2E0D353B1B1}" type="slidenum">
              <a:rPr lang="en-US" sz="1200"/>
              <a:pPr eaLnBrk="1" hangingPunct="1"/>
              <a:t>8</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latin typeface="Arial" charset="0"/>
              <a:cs typeface="Arial" charset="0"/>
            </a:endParaRPr>
          </a:p>
          <a:p>
            <a:pPr defTabSz="864931" eaLnBrk="0" fontAlgn="base" hangingPunct="0">
              <a:spcBef>
                <a:spcPct val="30000"/>
              </a:spcBef>
              <a:spcAft>
                <a:spcPct val="0"/>
              </a:spcAft>
              <a:defRPr/>
            </a:pPr>
            <a:r>
              <a:rPr lang="en-US" dirty="0" smtClean="0">
                <a:latin typeface="Arial" charset="0"/>
                <a:cs typeface="Arial" charset="0"/>
              </a:rPr>
              <a:t>Did this 8-29 (</a:t>
            </a:r>
            <a:r>
              <a:rPr lang="en-US" dirty="0" err="1" smtClean="0">
                <a:latin typeface="Arial" charset="0"/>
                <a:cs typeface="Arial" charset="0"/>
              </a:rPr>
              <a:t>lect</a:t>
            </a:r>
            <a:r>
              <a:rPr lang="en-US" dirty="0" smtClean="0">
                <a:latin typeface="Arial" charset="0"/>
                <a:cs typeface="Arial" charset="0"/>
              </a:rPr>
              <a:t> 2)  Most students vote B, which MIGHT be true, but there are other possibilities. Must is a strong word. (We</a:t>
            </a:r>
            <a:r>
              <a:rPr lang="en-US" baseline="0" dirty="0" smtClean="0">
                <a:latin typeface="Arial" charset="0"/>
                <a:cs typeface="Arial" charset="0"/>
              </a:rPr>
              <a:t> had just </a:t>
            </a:r>
            <a:r>
              <a:rPr lang="en-US" baseline="0" dirty="0" err="1" smtClean="0">
                <a:latin typeface="Arial" charset="0"/>
                <a:cs typeface="Arial" charset="0"/>
              </a:rPr>
              <a:t>seencharged</a:t>
            </a:r>
            <a:r>
              <a:rPr lang="en-US" baseline="0" dirty="0" smtClean="0">
                <a:latin typeface="Arial" charset="0"/>
                <a:cs typeface="Arial" charset="0"/>
              </a:rPr>
              <a:t> </a:t>
            </a:r>
            <a:r>
              <a:rPr lang="en-US" baseline="0" dirty="0" err="1" smtClean="0">
                <a:latin typeface="Arial" charset="0"/>
                <a:cs typeface="Arial" charset="0"/>
              </a:rPr>
              <a:t>ballons</a:t>
            </a:r>
            <a:r>
              <a:rPr lang="en-US" baseline="0" dirty="0" smtClean="0">
                <a:latin typeface="Arial" charset="0"/>
                <a:cs typeface="Arial" charset="0"/>
              </a:rPr>
              <a:t> repelling, an oppositely charged rod attracting balloons, but then also that a charged balloon sticks to a neutral wall before voting on this,. Still, they are mostly programmed from high school to respond only with “opposites attract”.) </a:t>
            </a:r>
          </a:p>
          <a:p>
            <a:pPr defTabSz="864931" eaLnBrk="0" fontAlgn="base" hangingPunct="0">
              <a:spcBef>
                <a:spcPct val="30000"/>
              </a:spcBef>
              <a:spcAft>
                <a:spcPct val="0"/>
              </a:spcAft>
              <a:defRPr/>
            </a:pPr>
            <a:endParaRPr lang="en-US" baseline="0" dirty="0" smtClean="0">
              <a:latin typeface="Arial" charset="0"/>
              <a:cs typeface="Arial" charset="0"/>
            </a:endParaRPr>
          </a:p>
          <a:p>
            <a:pPr defTabSz="864931" eaLnBrk="0" fontAlgn="base" hangingPunct="0">
              <a:spcBef>
                <a:spcPct val="30000"/>
              </a:spcBef>
              <a:spcAft>
                <a:spcPct val="0"/>
              </a:spcAft>
              <a:defRPr/>
            </a:pPr>
            <a:r>
              <a:rPr lang="en-US" baseline="0" dirty="0" smtClean="0">
                <a:latin typeface="Arial" charset="0"/>
                <a:cs typeface="Arial" charset="0"/>
              </a:rPr>
              <a:t>Nice to have a meta conversations, that clicker questions sometimes have multiple “correct answers” depending on what assumptions you choose to make, that we’re not so much after “the answer” as “the reasoning and assumptions”. </a:t>
            </a:r>
            <a:endParaRPr lang="en-US" dirty="0" smtClean="0">
              <a:latin typeface="Arial" charset="0"/>
              <a:cs typeface="Arial" charset="0"/>
            </a:endParaRPr>
          </a:p>
          <a:p>
            <a:endParaRPr lang="en-US" dirty="0">
              <a:latin typeface="Arial" charset="0"/>
              <a:cs typeface="Arial" charset="0"/>
            </a:endParaRPr>
          </a:p>
        </p:txBody>
      </p:sp>
    </p:spTree>
    <p:extLst>
      <p:ext uri="{BB962C8B-B14F-4D97-AF65-F5344CB8AC3E}">
        <p14:creationId xmlns:p14="http://schemas.microsoft.com/office/powerpoint/2010/main" val="885610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eaLnBrk="0" hangingPunct="0">
              <a:defRPr sz="3600" b="1">
                <a:solidFill>
                  <a:schemeClr val="tx1"/>
                </a:solidFill>
                <a:latin typeface="Times New Roman" pitchFamily="18" charset="0"/>
              </a:defRPr>
            </a:lvl1pPr>
            <a:lvl2pPr marL="742950" indent="-285750" eaLnBrk="0" hangingPunct="0">
              <a:defRPr sz="3600" b="1">
                <a:solidFill>
                  <a:schemeClr val="tx1"/>
                </a:solidFill>
                <a:latin typeface="Times New Roman" pitchFamily="18" charset="0"/>
              </a:defRPr>
            </a:lvl2pPr>
            <a:lvl3pPr marL="1143000" indent="-228600" eaLnBrk="0" hangingPunct="0">
              <a:defRPr sz="3600" b="1">
                <a:solidFill>
                  <a:schemeClr val="tx1"/>
                </a:solidFill>
                <a:latin typeface="Times New Roman" pitchFamily="18" charset="0"/>
              </a:defRPr>
            </a:lvl3pPr>
            <a:lvl4pPr marL="1600200" indent="-228600" eaLnBrk="0" hangingPunct="0">
              <a:defRPr sz="3600" b="1">
                <a:solidFill>
                  <a:schemeClr val="tx1"/>
                </a:solidFill>
                <a:latin typeface="Times New Roman" pitchFamily="18" charset="0"/>
              </a:defRPr>
            </a:lvl4pPr>
            <a:lvl5pPr marL="2057400" indent="-228600" eaLnBrk="0" hangingPunct="0">
              <a:defRPr sz="3600" b="1">
                <a:solidFill>
                  <a:schemeClr val="tx1"/>
                </a:solidFill>
                <a:latin typeface="Times New Roman" pitchFamily="18" charset="0"/>
              </a:defRPr>
            </a:lvl5pPr>
            <a:lvl6pPr marL="2514600" indent="-228600" eaLnBrk="0" fontAlgn="base" hangingPunct="0">
              <a:spcBef>
                <a:spcPct val="0"/>
              </a:spcBef>
              <a:spcAft>
                <a:spcPct val="0"/>
              </a:spcAft>
              <a:defRPr sz="3600" b="1">
                <a:solidFill>
                  <a:schemeClr val="tx1"/>
                </a:solidFill>
                <a:latin typeface="Times New Roman" pitchFamily="18" charset="0"/>
              </a:defRPr>
            </a:lvl6pPr>
            <a:lvl7pPr marL="2971800" indent="-228600" eaLnBrk="0" fontAlgn="base" hangingPunct="0">
              <a:spcBef>
                <a:spcPct val="0"/>
              </a:spcBef>
              <a:spcAft>
                <a:spcPct val="0"/>
              </a:spcAft>
              <a:defRPr sz="3600" b="1">
                <a:solidFill>
                  <a:schemeClr val="tx1"/>
                </a:solidFill>
                <a:latin typeface="Times New Roman" pitchFamily="18" charset="0"/>
              </a:defRPr>
            </a:lvl7pPr>
            <a:lvl8pPr marL="3429000" indent="-228600" eaLnBrk="0" fontAlgn="base" hangingPunct="0">
              <a:spcBef>
                <a:spcPct val="0"/>
              </a:spcBef>
              <a:spcAft>
                <a:spcPct val="0"/>
              </a:spcAft>
              <a:defRPr sz="3600" b="1">
                <a:solidFill>
                  <a:schemeClr val="tx1"/>
                </a:solidFill>
                <a:latin typeface="Times New Roman" pitchFamily="18" charset="0"/>
              </a:defRPr>
            </a:lvl8pPr>
            <a:lvl9pPr marL="3886200" indent="-228600" eaLnBrk="0" fontAlgn="base" hangingPunct="0">
              <a:spcBef>
                <a:spcPct val="0"/>
              </a:spcBef>
              <a:spcAft>
                <a:spcPct val="0"/>
              </a:spcAft>
              <a:defRPr sz="3600" b="1">
                <a:solidFill>
                  <a:schemeClr val="tx1"/>
                </a:solidFill>
                <a:latin typeface="Times New Roman" pitchFamily="18" charset="0"/>
              </a:defRPr>
            </a:lvl9pPr>
          </a:lstStyle>
          <a:p>
            <a:pPr eaLnBrk="1" hangingPunct="1"/>
            <a:fld id="{77C47B9B-E856-4367-AE06-6FA8DC0BF2C6}" type="slidenum">
              <a:rPr lang="en-US" sz="1200" b="0" smtClean="0">
                <a:solidFill>
                  <a:srgbClr val="000000"/>
                </a:solidFill>
              </a:rPr>
              <a:pPr eaLnBrk="1" hangingPunct="1"/>
              <a:t>9</a:t>
            </a:fld>
            <a:endParaRPr lang="en-US" sz="1200" b="0" smtClean="0">
              <a:solidFill>
                <a:srgbClr val="000000"/>
              </a:solidFill>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r>
              <a:rPr lang="en-US" dirty="0" smtClean="0"/>
              <a:t>Preparing students for the challenge ahead…</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You can contact Doug with questions at </a:t>
            </a:r>
            <a:r>
              <a:rPr lang="en-US" sz="1200" b="1" kern="1200" dirty="0" smtClean="0">
                <a:solidFill>
                  <a:schemeClr val="tx1"/>
                </a:solidFill>
                <a:latin typeface="+mn-lt"/>
                <a:ea typeface="+mn-ea"/>
                <a:cs typeface="+mn-cs"/>
              </a:rPr>
              <a:t>Douglas K Duncan &lt;</a:t>
            </a:r>
            <a:r>
              <a:rPr lang="en-US" sz="1200" b="1" kern="1200" dirty="0" err="1" smtClean="0">
                <a:solidFill>
                  <a:schemeClr val="tx1"/>
                </a:solidFill>
                <a:latin typeface="+mn-lt"/>
                <a:ea typeface="+mn-ea"/>
                <a:cs typeface="+mn-cs"/>
              </a:rPr>
              <a:t>dduncan@colorado.edu</a:t>
            </a:r>
            <a:r>
              <a:rPr lang="en-US" sz="1200" b="1" kern="1200" dirty="0" smtClean="0">
                <a:solidFill>
                  <a:schemeClr val="tx1"/>
                </a:solidFill>
                <a:latin typeface="+mn-lt"/>
                <a:ea typeface="+mn-ea"/>
                <a:cs typeface="+mn-cs"/>
              </a:rPr>
              <a:t>&gt;</a:t>
            </a:r>
            <a:endParaRPr lang="en-US" dirty="0" smtClean="0"/>
          </a:p>
          <a:p>
            <a:endParaRPr lang="en-US" dirty="0" smtClean="0"/>
          </a:p>
        </p:txBody>
      </p:sp>
    </p:spTree>
    <p:extLst>
      <p:ext uri="{BB962C8B-B14F-4D97-AF65-F5344CB8AC3E}">
        <p14:creationId xmlns:p14="http://schemas.microsoft.com/office/powerpoint/2010/main" val="251037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Clicker question is answered on a continuum from A to E. Not an interactive discussion in response to clicker question, but rather she talks about roles of engineers, how the value of getting the right answer has evolved over time, and what jobs are available</a:t>
            </a:r>
          </a:p>
          <a:p>
            <a:endParaRPr lang="en-US" dirty="0" smtClean="0"/>
          </a:p>
          <a:p>
            <a:r>
              <a:rPr lang="en-US" dirty="0" smtClean="0"/>
              <a:t>Note that this follows two minute-papers:  “What is Fluid Mechanics”, and “Why Study It?”  </a:t>
            </a:r>
          </a:p>
          <a:p>
            <a:endParaRPr lang="en-US" dirty="0" smtClean="0"/>
          </a:p>
          <a:p>
            <a:r>
              <a:rPr lang="en-US" dirty="0" smtClean="0"/>
              <a:t>Students can exchange clickers in order to be anonymous</a:t>
            </a:r>
            <a:endParaRPr lang="en-US" dirty="0"/>
          </a:p>
        </p:txBody>
      </p:sp>
      <p:sp>
        <p:nvSpPr>
          <p:cNvPr id="4" name="Slide Number Placeholder 3"/>
          <p:cNvSpPr>
            <a:spLocks noGrp="1"/>
          </p:cNvSpPr>
          <p:nvPr>
            <p:ph type="sldNum" sz="quarter" idx="10"/>
          </p:nvPr>
        </p:nvSpPr>
        <p:spPr/>
        <p:txBody>
          <a:bodyPr/>
          <a:lstStyle/>
          <a:p>
            <a:fld id="{4F0ACD4E-3126-1645-B134-EFACACDA791C}" type="slidenum">
              <a:rPr lang="en-US" smtClean="0"/>
              <a:t>10</a:t>
            </a:fld>
            <a:endParaRPr lang="en-US"/>
          </a:p>
        </p:txBody>
      </p:sp>
    </p:spTree>
    <p:extLst>
      <p:ext uri="{BB962C8B-B14F-4D97-AF65-F5344CB8AC3E}">
        <p14:creationId xmlns:p14="http://schemas.microsoft.com/office/powerpoint/2010/main" val="3004893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3AD061E-EA5A-424A-A7ED-12721068A59B}" type="slidenum">
              <a:rPr lang="en-US"/>
              <a:pPr>
                <a:defRPr/>
              </a:pPr>
              <a:t>11</a:t>
            </a:fld>
            <a:endParaRPr lang="en-US"/>
          </a:p>
        </p:txBody>
      </p:sp>
      <p:sp>
        <p:nvSpPr>
          <p:cNvPr id="593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59395" name="Rectangle 3"/>
          <p:cNvSpPr>
            <a:spLocks noGrp="1" noChangeArrowheads="1"/>
          </p:cNvSpPr>
          <p:nvPr>
            <p:ph type="body" idx="1"/>
          </p:nvPr>
        </p:nvSpPr>
        <p:spPr/>
        <p:txBody>
          <a:bodyPr/>
          <a:lstStyle/>
          <a:p>
            <a:pPr eaLnBrk="1" hangingPunct="1">
              <a:defRPr/>
            </a:pPr>
            <a:endParaRPr lang="en-US" dirty="0" smtClean="0">
              <a:cs typeface="+mn-cs"/>
            </a:endParaRPr>
          </a:p>
        </p:txBody>
      </p:sp>
    </p:spTree>
    <p:extLst>
      <p:ext uri="{BB962C8B-B14F-4D97-AF65-F5344CB8AC3E}">
        <p14:creationId xmlns:p14="http://schemas.microsoft.com/office/powerpoint/2010/main" val="1661628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Follow this with a presentation</a:t>
            </a:r>
            <a:r>
              <a:rPr lang="en-US" baseline="0" dirty="0" smtClean="0"/>
              <a:t> of the data from Hake:  “A six-thousand student survey…,” R. Hake, Am. J. </a:t>
            </a:r>
            <a:r>
              <a:rPr lang="en-US" baseline="0" dirty="0" err="1" smtClean="0"/>
              <a:t>Phys</a:t>
            </a:r>
            <a:r>
              <a:rPr lang="en-US" baseline="0" dirty="0" smtClean="0"/>
              <a:t>, 6, 74-74.</a:t>
            </a:r>
          </a:p>
          <a:p>
            <a:pPr eaLnBrk="1" hangingPunct="1"/>
            <a:r>
              <a:rPr lang="en-US" baseline="0" dirty="0" smtClean="0"/>
              <a:t>You can contact Doug with questions at </a:t>
            </a:r>
            <a:r>
              <a:rPr lang="en-US" sz="1200" b="1" kern="1200" dirty="0" smtClean="0">
                <a:solidFill>
                  <a:schemeClr val="tx1"/>
                </a:solidFill>
                <a:latin typeface="+mn-lt"/>
                <a:ea typeface="+mn-ea"/>
                <a:cs typeface="+mn-cs"/>
              </a:rPr>
              <a:t>Douglas K Duncan &lt;</a:t>
            </a:r>
            <a:r>
              <a:rPr lang="en-US" sz="1200" b="1" kern="1200" dirty="0" err="1" smtClean="0">
                <a:solidFill>
                  <a:schemeClr val="tx1"/>
                </a:solidFill>
                <a:latin typeface="+mn-lt"/>
                <a:ea typeface="+mn-ea"/>
                <a:cs typeface="+mn-cs"/>
              </a:rPr>
              <a:t>dduncan@colorado.edu</a:t>
            </a:r>
            <a:r>
              <a:rPr lang="en-US" sz="1200" b="1" kern="1200" dirty="0" smtClean="0">
                <a:solidFill>
                  <a:schemeClr val="tx1"/>
                </a:solidFill>
                <a:latin typeface="+mn-lt"/>
                <a:ea typeface="+mn-ea"/>
                <a:cs typeface="+mn-cs"/>
              </a:rPr>
              <a:t>&gt;</a:t>
            </a:r>
            <a:endParaRPr lang="en-US" dirty="0" smtClean="0"/>
          </a:p>
          <a:p>
            <a:r>
              <a:rPr lang="en-US" dirty="0" smtClean="0"/>
              <a:t>Answer is about 25%. (D)</a:t>
            </a:r>
            <a:endParaRPr lang="en-US" dirty="0"/>
          </a:p>
        </p:txBody>
      </p:sp>
      <p:sp>
        <p:nvSpPr>
          <p:cNvPr id="4" name="Slide Number Placeholder 3"/>
          <p:cNvSpPr>
            <a:spLocks noGrp="1"/>
          </p:cNvSpPr>
          <p:nvPr>
            <p:ph type="sldNum" sz="quarter" idx="10"/>
          </p:nvPr>
        </p:nvSpPr>
        <p:spPr/>
        <p:txBody>
          <a:bodyPr/>
          <a:lstStyle/>
          <a:p>
            <a:fld id="{4F0ACD4E-3126-1645-B134-EFACACDA791C}" type="slidenum">
              <a:rPr lang="en-US" smtClean="0"/>
              <a:t>13</a:t>
            </a:fld>
            <a:endParaRPr lang="en-US"/>
          </a:p>
        </p:txBody>
      </p:sp>
    </p:spTree>
    <p:extLst>
      <p:ext uri="{BB962C8B-B14F-4D97-AF65-F5344CB8AC3E}">
        <p14:creationId xmlns:p14="http://schemas.microsoft.com/office/powerpoint/2010/main" val="225196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sz="3600" b="1">
                <a:solidFill>
                  <a:schemeClr val="tx1"/>
                </a:solidFill>
                <a:latin typeface="Times New Roman" pitchFamily="18" charset="0"/>
              </a:defRPr>
            </a:lvl1pPr>
            <a:lvl2pPr marL="742950" indent="-285750" eaLnBrk="0" hangingPunct="0">
              <a:defRPr sz="3600" b="1">
                <a:solidFill>
                  <a:schemeClr val="tx1"/>
                </a:solidFill>
                <a:latin typeface="Times New Roman" pitchFamily="18" charset="0"/>
              </a:defRPr>
            </a:lvl2pPr>
            <a:lvl3pPr marL="1143000" indent="-228600" eaLnBrk="0" hangingPunct="0">
              <a:defRPr sz="3600" b="1">
                <a:solidFill>
                  <a:schemeClr val="tx1"/>
                </a:solidFill>
                <a:latin typeface="Times New Roman" pitchFamily="18" charset="0"/>
              </a:defRPr>
            </a:lvl3pPr>
            <a:lvl4pPr marL="1600200" indent="-228600" eaLnBrk="0" hangingPunct="0">
              <a:defRPr sz="3600" b="1">
                <a:solidFill>
                  <a:schemeClr val="tx1"/>
                </a:solidFill>
                <a:latin typeface="Times New Roman" pitchFamily="18" charset="0"/>
              </a:defRPr>
            </a:lvl4pPr>
            <a:lvl5pPr marL="2057400" indent="-228600" eaLnBrk="0" hangingPunct="0">
              <a:defRPr sz="3600" b="1">
                <a:solidFill>
                  <a:schemeClr val="tx1"/>
                </a:solidFill>
                <a:latin typeface="Times New Roman" pitchFamily="18" charset="0"/>
              </a:defRPr>
            </a:lvl5pPr>
            <a:lvl6pPr marL="2514600" indent="-228600" eaLnBrk="0" fontAlgn="base" hangingPunct="0">
              <a:spcBef>
                <a:spcPct val="0"/>
              </a:spcBef>
              <a:spcAft>
                <a:spcPct val="0"/>
              </a:spcAft>
              <a:defRPr sz="3600" b="1">
                <a:solidFill>
                  <a:schemeClr val="tx1"/>
                </a:solidFill>
                <a:latin typeface="Times New Roman" pitchFamily="18" charset="0"/>
              </a:defRPr>
            </a:lvl6pPr>
            <a:lvl7pPr marL="2971800" indent="-228600" eaLnBrk="0" fontAlgn="base" hangingPunct="0">
              <a:spcBef>
                <a:spcPct val="0"/>
              </a:spcBef>
              <a:spcAft>
                <a:spcPct val="0"/>
              </a:spcAft>
              <a:defRPr sz="3600" b="1">
                <a:solidFill>
                  <a:schemeClr val="tx1"/>
                </a:solidFill>
                <a:latin typeface="Times New Roman" pitchFamily="18" charset="0"/>
              </a:defRPr>
            </a:lvl7pPr>
            <a:lvl8pPr marL="3429000" indent="-228600" eaLnBrk="0" fontAlgn="base" hangingPunct="0">
              <a:spcBef>
                <a:spcPct val="0"/>
              </a:spcBef>
              <a:spcAft>
                <a:spcPct val="0"/>
              </a:spcAft>
              <a:defRPr sz="3600" b="1">
                <a:solidFill>
                  <a:schemeClr val="tx1"/>
                </a:solidFill>
                <a:latin typeface="Times New Roman" pitchFamily="18" charset="0"/>
              </a:defRPr>
            </a:lvl8pPr>
            <a:lvl9pPr marL="3886200" indent="-228600" eaLnBrk="0" fontAlgn="base" hangingPunct="0">
              <a:spcBef>
                <a:spcPct val="0"/>
              </a:spcBef>
              <a:spcAft>
                <a:spcPct val="0"/>
              </a:spcAft>
              <a:defRPr sz="3600" b="1">
                <a:solidFill>
                  <a:schemeClr val="tx1"/>
                </a:solidFill>
                <a:latin typeface="Times New Roman" pitchFamily="18" charset="0"/>
              </a:defRPr>
            </a:lvl9pPr>
          </a:lstStyle>
          <a:p>
            <a:pPr eaLnBrk="1" hangingPunct="1"/>
            <a:fld id="{AA57F004-0F19-41EB-8F89-E75EC0871241}" type="slidenum">
              <a:rPr lang="en-US" sz="1200" b="0" smtClean="0"/>
              <a:pPr eaLnBrk="1" hangingPunct="1"/>
              <a:t>14</a:t>
            </a:fld>
            <a:endParaRPr lang="en-US" sz="1200" b="0"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r>
              <a:rPr lang="en-US" dirty="0" smtClean="0"/>
              <a:t>A more</a:t>
            </a:r>
            <a:r>
              <a:rPr lang="en-US" baseline="0" dirty="0" smtClean="0"/>
              <a:t> general presentation of the same data slide on student learning</a:t>
            </a:r>
            <a:endParaRPr lang="en-US" dirty="0" smtClean="0"/>
          </a:p>
          <a:p>
            <a:pPr eaLnBrk="1" hangingPunct="1"/>
            <a:endParaRPr lang="en-US" dirty="0" smtClean="0"/>
          </a:p>
          <a:p>
            <a:pPr eaLnBrk="1" hangingPunct="1"/>
            <a:r>
              <a:rPr lang="en-US" dirty="0" smtClean="0"/>
              <a:t>Follow this with a presentation</a:t>
            </a:r>
            <a:r>
              <a:rPr lang="en-US" baseline="0" dirty="0" smtClean="0"/>
              <a:t> of the data from Hake:  “A six-thousand student survey…,” R. Hake, Am. J. </a:t>
            </a:r>
            <a:r>
              <a:rPr lang="en-US" baseline="0" dirty="0" err="1" smtClean="0"/>
              <a:t>Phys</a:t>
            </a:r>
            <a:r>
              <a:rPr lang="en-US" baseline="0" dirty="0" smtClean="0"/>
              <a:t>, 6, 74-74.</a:t>
            </a:r>
          </a:p>
          <a:p>
            <a:pPr eaLnBrk="1" hangingPunct="1"/>
            <a:r>
              <a:rPr lang="en-US" baseline="0" dirty="0" smtClean="0"/>
              <a:t>You can contact Doug with questions at </a:t>
            </a:r>
            <a:r>
              <a:rPr lang="en-US" sz="1200" b="1" kern="1200" dirty="0" smtClean="0">
                <a:solidFill>
                  <a:schemeClr val="tx1"/>
                </a:solidFill>
                <a:latin typeface="+mn-lt"/>
                <a:ea typeface="+mn-ea"/>
                <a:cs typeface="+mn-cs"/>
              </a:rPr>
              <a:t>Douglas K Duncan &lt;</a:t>
            </a:r>
            <a:r>
              <a:rPr lang="en-US" sz="1200" b="1" kern="1200" dirty="0" err="1" smtClean="0">
                <a:solidFill>
                  <a:schemeClr val="tx1"/>
                </a:solidFill>
                <a:latin typeface="+mn-lt"/>
                <a:ea typeface="+mn-ea"/>
                <a:cs typeface="+mn-cs"/>
              </a:rPr>
              <a:t>dduncan@colorado.edu</a:t>
            </a:r>
            <a:r>
              <a:rPr lang="en-US" sz="1200" b="1" kern="1200" dirty="0" smtClean="0">
                <a:solidFill>
                  <a:schemeClr val="tx1"/>
                </a:solidFill>
                <a:latin typeface="+mn-lt"/>
                <a:ea typeface="+mn-ea"/>
                <a:cs typeface="+mn-cs"/>
              </a:rPr>
              <a:t>&gt;</a:t>
            </a:r>
          </a:p>
          <a:p>
            <a:pPr eaLnBrk="1" hangingPunct="1"/>
            <a:r>
              <a:rPr lang="en-US" sz="1200" b="1" kern="1200" dirty="0" smtClean="0">
                <a:solidFill>
                  <a:schemeClr val="tx1"/>
                </a:solidFill>
                <a:latin typeface="+mn-lt"/>
                <a:ea typeface="+mn-ea"/>
                <a:cs typeface="+mn-cs"/>
              </a:rPr>
              <a:t>Answer is 25%.</a:t>
            </a:r>
            <a:endParaRPr lang="en-US" dirty="0" smtClean="0"/>
          </a:p>
        </p:txBody>
      </p:sp>
    </p:spTree>
    <p:extLst>
      <p:ext uri="{BB962C8B-B14F-4D97-AF65-F5344CB8AC3E}">
        <p14:creationId xmlns:p14="http://schemas.microsoft.com/office/powerpoint/2010/main" val="960173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43A4A1-1A64-C247-8F8E-BA2493D59EBE}"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3916624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3A4A1-1A64-C247-8F8E-BA2493D59EBE}"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517487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3A4A1-1A64-C247-8F8E-BA2493D59EBE}"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36185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3A4A1-1A64-C247-8F8E-BA2493D59EBE}"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446060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43A4A1-1A64-C247-8F8E-BA2493D59EBE}" type="datetimeFigureOut">
              <a:rPr lang="en-US" smtClean="0"/>
              <a:t>7/14/17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2033872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43A4A1-1A64-C247-8F8E-BA2493D59EBE}"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1477842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43A4A1-1A64-C247-8F8E-BA2493D59EBE}" type="datetimeFigureOut">
              <a:rPr lang="en-US" smtClean="0"/>
              <a:t>7/14/17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1037212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43A4A1-1A64-C247-8F8E-BA2493D59EBE}" type="datetimeFigureOut">
              <a:rPr lang="en-US" smtClean="0"/>
              <a:t>7/14/17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1857150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3A4A1-1A64-C247-8F8E-BA2493D59EBE}" type="datetimeFigureOut">
              <a:rPr lang="en-US" smtClean="0"/>
              <a:t>7/14/17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1032810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43A4A1-1A64-C247-8F8E-BA2493D59EBE}"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184424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43A4A1-1A64-C247-8F8E-BA2493D59EBE}" type="datetimeFigureOut">
              <a:rPr lang="en-US" smtClean="0"/>
              <a:t>7/14/17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EAC757-5045-3947-9582-8278C4F9E3E6}" type="slidenum">
              <a:rPr lang="en-US" smtClean="0"/>
              <a:t>‹#›</a:t>
            </a:fld>
            <a:endParaRPr lang="en-US"/>
          </a:p>
        </p:txBody>
      </p:sp>
    </p:spTree>
    <p:extLst>
      <p:ext uri="{BB962C8B-B14F-4D97-AF65-F5344CB8AC3E}">
        <p14:creationId xmlns:p14="http://schemas.microsoft.com/office/powerpoint/2010/main" val="227470362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3A4A1-1A64-C247-8F8E-BA2493D59EBE}" type="datetimeFigureOut">
              <a:rPr lang="en-US" smtClean="0"/>
              <a:t>7/14/17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EAC757-5045-3947-9582-8278C4F9E3E6}" type="slidenum">
              <a:rPr lang="en-US" smtClean="0"/>
              <a:t>‹#›</a:t>
            </a:fld>
            <a:endParaRPr lang="en-US"/>
          </a:p>
        </p:txBody>
      </p:sp>
    </p:spTree>
    <p:extLst>
      <p:ext uri="{BB962C8B-B14F-4D97-AF65-F5344CB8AC3E}">
        <p14:creationId xmlns:p14="http://schemas.microsoft.com/office/powerpoint/2010/main" val="4260944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olorado.edu/sei/fac-resource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4.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5.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7.e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8.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Framing the Active Learning Classroom		</a:t>
            </a:r>
            <a:endParaRPr lang="en-US" dirty="0"/>
          </a:p>
        </p:txBody>
      </p:sp>
      <p:sp>
        <p:nvSpPr>
          <p:cNvPr id="3" name="Subtitle 2"/>
          <p:cNvSpPr>
            <a:spLocks noGrp="1"/>
          </p:cNvSpPr>
          <p:nvPr>
            <p:ph type="subTitle" idx="1"/>
          </p:nvPr>
        </p:nvSpPr>
        <p:spPr/>
        <p:txBody>
          <a:bodyPr/>
          <a:lstStyle/>
          <a:p>
            <a:r>
              <a:rPr lang="en-US" dirty="0" smtClean="0"/>
              <a:t>Clicker Questions</a:t>
            </a:r>
          </a:p>
          <a:p>
            <a:r>
              <a:rPr lang="en-US" dirty="0" smtClean="0"/>
              <a:t>To motivate students to engage in active learning</a:t>
            </a:r>
            <a:endParaRPr lang="en-US" dirty="0"/>
          </a:p>
        </p:txBody>
      </p:sp>
    </p:spTree>
    <p:extLst>
      <p:ext uri="{BB962C8B-B14F-4D97-AF65-F5344CB8AC3E}">
        <p14:creationId xmlns:p14="http://schemas.microsoft.com/office/powerpoint/2010/main" val="1816487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“knowing fluid mechanics” mean:</a:t>
            </a:r>
            <a:endParaRPr lang="en-US" dirty="0"/>
          </a:p>
        </p:txBody>
      </p:sp>
      <p:sp>
        <p:nvSpPr>
          <p:cNvPr id="3" name="Content Placeholder 2"/>
          <p:cNvSpPr>
            <a:spLocks noGrp="1"/>
          </p:cNvSpPr>
          <p:nvPr>
            <p:ph idx="1"/>
          </p:nvPr>
        </p:nvSpPr>
        <p:spPr/>
        <p:txBody>
          <a:bodyPr/>
          <a:lstStyle/>
          <a:p>
            <a:pPr marL="0" indent="0">
              <a:buNone/>
            </a:pPr>
            <a:r>
              <a:rPr lang="en-US" dirty="0" smtClean="0"/>
              <a:t>A  				B				C				D				E</a:t>
            </a:r>
            <a:endParaRPr lang="en-US" dirty="0"/>
          </a:p>
          <a:p>
            <a:pPr marL="0" indent="0">
              <a:buNone/>
            </a:pPr>
            <a:r>
              <a:rPr lang="en-US" sz="2400" dirty="0" smtClean="0"/>
              <a:t>Getting the right answer   			Understanding concepts</a:t>
            </a:r>
            <a:endParaRPr lang="en-US" sz="2400" dirty="0"/>
          </a:p>
        </p:txBody>
      </p:sp>
      <p:sp>
        <p:nvSpPr>
          <p:cNvPr id="4" name="TextBox 3"/>
          <p:cNvSpPr txBox="1"/>
          <p:nvPr/>
        </p:nvSpPr>
        <p:spPr>
          <a:xfrm>
            <a:off x="0" y="6217323"/>
            <a:ext cx="9144000" cy="369332"/>
          </a:xfrm>
          <a:prstGeom prst="rect">
            <a:avLst/>
          </a:prstGeom>
          <a:noFill/>
        </p:spPr>
        <p:txBody>
          <a:bodyPr wrap="square" rtlCol="0">
            <a:spAutoFit/>
          </a:bodyPr>
          <a:lstStyle/>
          <a:p>
            <a:r>
              <a:rPr lang="en-US" i="1" dirty="0" smtClean="0">
                <a:solidFill>
                  <a:schemeClr val="tx1">
                    <a:lumMod val="65000"/>
                    <a:lumOff val="35000"/>
                  </a:schemeClr>
                </a:solidFill>
              </a:rPr>
              <a:t>Jean Hertzberg, Mechanical Engineering,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9517393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BA0AE80-5C58-3A4F-8D9C-3AAA253E73EB}" type="slidenum">
              <a:rPr lang="en-US"/>
              <a:pPr>
                <a:defRPr/>
              </a:pPr>
              <a:t>11</a:t>
            </a:fld>
            <a:endParaRPr lang="en-US"/>
          </a:p>
        </p:txBody>
      </p:sp>
      <p:sp>
        <p:nvSpPr>
          <p:cNvPr id="58370" name="Rectangle 2"/>
          <p:cNvSpPr>
            <a:spLocks noGrp="1" noChangeArrowheads="1"/>
          </p:cNvSpPr>
          <p:nvPr>
            <p:ph type="title"/>
          </p:nvPr>
        </p:nvSpPr>
        <p:spPr/>
        <p:txBody>
          <a:bodyPr/>
          <a:lstStyle/>
          <a:p>
            <a:pPr eaLnBrk="1" hangingPunct="1">
              <a:defRPr/>
            </a:pPr>
            <a:r>
              <a:rPr lang="en-US" smtClean="0">
                <a:cs typeface="+mj-cs"/>
              </a:rPr>
              <a:t>Why are you in this class?</a:t>
            </a:r>
          </a:p>
        </p:txBody>
      </p:sp>
      <p:sp>
        <p:nvSpPr>
          <p:cNvPr id="58371" name="Rectangle 3"/>
          <p:cNvSpPr>
            <a:spLocks noGrp="1" noChangeArrowheads="1"/>
          </p:cNvSpPr>
          <p:nvPr>
            <p:ph type="body" idx="1"/>
          </p:nvPr>
        </p:nvSpPr>
        <p:spPr/>
        <p:txBody>
          <a:bodyPr/>
          <a:lstStyle/>
          <a:p>
            <a:pPr marL="609600" indent="-609600" eaLnBrk="1" hangingPunct="1">
              <a:buFontTx/>
              <a:buAutoNum type="alphaLcParenR"/>
              <a:defRPr/>
            </a:pPr>
            <a:r>
              <a:rPr lang="en-US">
                <a:latin typeface="Arial" charset="0"/>
                <a:ea typeface="ＭＳ Ｐゴシック" charset="0"/>
              </a:rPr>
              <a:t>I</a:t>
            </a:r>
            <a:r>
              <a:rPr lang="ja-JP" altLang="en-US">
                <a:latin typeface="Arial" charset="0"/>
                <a:ea typeface="ＭＳ Ｐゴシック" charset="0"/>
              </a:rPr>
              <a:t>’</a:t>
            </a:r>
            <a:r>
              <a:rPr lang="en-US" altLang="ja-JP">
                <a:latin typeface="Arial" charset="0"/>
                <a:ea typeface="ＭＳ Ｐゴシック" charset="0"/>
              </a:rPr>
              <a:t>m interested in learning more modern physics - not required</a:t>
            </a:r>
          </a:p>
          <a:p>
            <a:pPr marL="609600" indent="-609600" eaLnBrk="1" hangingPunct="1">
              <a:buFontTx/>
              <a:buAutoNum type="alphaLcParenR"/>
              <a:defRPr/>
            </a:pPr>
            <a:r>
              <a:rPr lang="en-US">
                <a:latin typeface="Arial" charset="0"/>
                <a:ea typeface="ＭＳ Ｐゴシック" charset="0"/>
              </a:rPr>
              <a:t>I</a:t>
            </a:r>
            <a:r>
              <a:rPr lang="ja-JP" altLang="en-US">
                <a:latin typeface="Arial" charset="0"/>
                <a:ea typeface="ＭＳ Ｐゴシック" charset="0"/>
              </a:rPr>
              <a:t>’</a:t>
            </a:r>
            <a:r>
              <a:rPr lang="en-US" altLang="ja-JP">
                <a:latin typeface="Arial" charset="0"/>
                <a:ea typeface="ＭＳ Ｐゴシック" charset="0"/>
              </a:rPr>
              <a:t>m interested, but it</a:t>
            </a:r>
            <a:r>
              <a:rPr lang="ja-JP" altLang="en-US">
                <a:latin typeface="Arial" charset="0"/>
                <a:ea typeface="ＭＳ Ｐゴシック" charset="0"/>
              </a:rPr>
              <a:t>’</a:t>
            </a:r>
            <a:r>
              <a:rPr lang="en-US" altLang="ja-JP">
                <a:latin typeface="Arial" charset="0"/>
                <a:ea typeface="ＭＳ Ｐゴシック" charset="0"/>
              </a:rPr>
              <a:t>s also required</a:t>
            </a:r>
          </a:p>
          <a:p>
            <a:pPr marL="609600" indent="-609600" eaLnBrk="1" hangingPunct="1">
              <a:buFontTx/>
              <a:buAutoNum type="alphaLcParenR"/>
              <a:defRPr/>
            </a:pPr>
            <a:r>
              <a:rPr lang="en-US">
                <a:latin typeface="Arial" charset="0"/>
                <a:ea typeface="ＭＳ Ｐゴシック" charset="0"/>
              </a:rPr>
              <a:t>Only because the class is required</a:t>
            </a:r>
          </a:p>
          <a:p>
            <a:pPr marL="609600" indent="-609600" eaLnBrk="1" hangingPunct="1">
              <a:buFontTx/>
              <a:buAutoNum type="alphaLcParenR"/>
              <a:defRPr/>
            </a:pPr>
            <a:r>
              <a:rPr lang="en-US">
                <a:latin typeface="Arial" charset="0"/>
                <a:ea typeface="ＭＳ Ｐゴシック" charset="0"/>
              </a:rPr>
              <a:t>I</a:t>
            </a:r>
            <a:r>
              <a:rPr lang="ja-JP" altLang="en-US">
                <a:latin typeface="Arial" charset="0"/>
                <a:ea typeface="ＭＳ Ｐゴシック" charset="0"/>
              </a:rPr>
              <a:t>’</a:t>
            </a:r>
            <a:r>
              <a:rPr lang="en-US" altLang="ja-JP">
                <a:latin typeface="Arial" charset="0"/>
                <a:ea typeface="ＭＳ Ｐゴシック" charset="0"/>
              </a:rPr>
              <a:t>m not really interested but I heard this class was better than </a:t>
            </a:r>
            <a:r>
              <a:rPr lang="en-US" altLang="ja-JP" i="1">
                <a:latin typeface="Arial" charset="0"/>
                <a:ea typeface="ＭＳ Ｐゴシック" charset="0"/>
              </a:rPr>
              <a:t>Deal or No Deal</a:t>
            </a:r>
            <a:endParaRPr lang="en-US" altLang="ja-JP">
              <a:latin typeface="Arial" charset="0"/>
              <a:ea typeface="ＭＳ Ｐゴシック" charset="0"/>
            </a:endParaRPr>
          </a:p>
          <a:p>
            <a:pPr marL="609600" indent="-609600" eaLnBrk="1" hangingPunct="1">
              <a:buFontTx/>
              <a:buAutoNum type="alphaLcParenR"/>
              <a:defRPr/>
            </a:pPr>
            <a:r>
              <a:rPr lang="en-US">
                <a:latin typeface="Arial" charset="0"/>
                <a:ea typeface="ＭＳ Ｐゴシック" charset="0"/>
              </a:rPr>
              <a:t>Other / multiple reasons</a:t>
            </a:r>
          </a:p>
        </p:txBody>
      </p:sp>
      <p:sp>
        <p:nvSpPr>
          <p:cNvPr id="6" name="TextBox 5"/>
          <p:cNvSpPr txBox="1"/>
          <p:nvPr/>
        </p:nvSpPr>
        <p:spPr>
          <a:xfrm>
            <a:off x="0" y="6471734"/>
            <a:ext cx="5727249" cy="369332"/>
          </a:xfrm>
          <a:prstGeom prst="rect">
            <a:avLst/>
          </a:prstGeom>
          <a:noFill/>
        </p:spPr>
        <p:txBody>
          <a:bodyPr wrap="none" rtlCol="0">
            <a:spAutoFit/>
          </a:bodyPr>
          <a:lstStyle/>
          <a:p>
            <a:r>
              <a:rPr lang="en-US" i="1" dirty="0" smtClean="0">
                <a:solidFill>
                  <a:schemeClr val="tx1">
                    <a:lumMod val="65000"/>
                    <a:lumOff val="35000"/>
                  </a:schemeClr>
                </a:solidFill>
              </a:rPr>
              <a:t>Courtesy Noah Finkelstein,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333075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1708584"/>
            <a:ext cx="8229600" cy="1143000"/>
          </a:xfrm>
        </p:spPr>
        <p:txBody>
          <a:bodyPr>
            <a:noAutofit/>
          </a:bodyPr>
          <a:lstStyle/>
          <a:p>
            <a:r>
              <a:rPr lang="en-US" sz="5400" dirty="0" smtClean="0"/>
              <a:t>Clickers:</a:t>
            </a:r>
            <a:br>
              <a:rPr lang="en-US" sz="5400" dirty="0" smtClean="0"/>
            </a:br>
            <a:r>
              <a:rPr lang="en-US" sz="5400" b="1" dirty="0" smtClean="0"/>
              <a:t>How do you learn?</a:t>
            </a:r>
            <a:endParaRPr lang="en-US" sz="5400" b="1" dirty="0"/>
          </a:p>
        </p:txBody>
      </p:sp>
    </p:spTree>
    <p:extLst>
      <p:ext uri="{BB962C8B-B14F-4D97-AF65-F5344CB8AC3E}">
        <p14:creationId xmlns:p14="http://schemas.microsoft.com/office/powerpoint/2010/main" val="1367763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Learning from listening?</a:t>
            </a:r>
            <a:endParaRPr lang="en-US" dirty="0"/>
          </a:p>
        </p:txBody>
      </p:sp>
      <p:sp>
        <p:nvSpPr>
          <p:cNvPr id="3" name="Content Placeholder 2"/>
          <p:cNvSpPr>
            <a:spLocks noGrp="1"/>
          </p:cNvSpPr>
          <p:nvPr>
            <p:ph idx="1"/>
          </p:nvPr>
        </p:nvSpPr>
        <p:spPr>
          <a:xfrm>
            <a:off x="457199" y="1600200"/>
            <a:ext cx="8539067" cy="4525963"/>
          </a:xfrm>
        </p:spPr>
        <p:txBody>
          <a:bodyPr/>
          <a:lstStyle/>
          <a:p>
            <a:pPr marL="0" indent="0">
              <a:buFontTx/>
              <a:buNone/>
              <a:defRPr/>
            </a:pPr>
            <a:r>
              <a:rPr lang="en-US" dirty="0" smtClean="0"/>
              <a:t>How much do students, on average, learn (measured by performance on conceptual survey) in traditional physics classes?</a:t>
            </a:r>
            <a:br>
              <a:rPr lang="en-US" dirty="0" smtClean="0"/>
            </a:br>
            <a:r>
              <a:rPr lang="en-US" dirty="0" smtClean="0"/>
              <a:t>a) 90% or more of material</a:t>
            </a:r>
          </a:p>
          <a:p>
            <a:pPr marL="0" indent="0">
              <a:buFontTx/>
              <a:buNone/>
              <a:defRPr/>
            </a:pPr>
            <a:r>
              <a:rPr lang="en-US" dirty="0" smtClean="0"/>
              <a:t>b) 75% of material</a:t>
            </a:r>
          </a:p>
          <a:p>
            <a:pPr marL="0" indent="0">
              <a:buFontTx/>
              <a:buNone/>
              <a:defRPr/>
            </a:pPr>
            <a:r>
              <a:rPr lang="en-US" dirty="0" smtClean="0"/>
              <a:t>c) 50% of material</a:t>
            </a:r>
          </a:p>
          <a:p>
            <a:pPr marL="0" indent="0">
              <a:buFontTx/>
              <a:buNone/>
              <a:defRPr/>
            </a:pPr>
            <a:r>
              <a:rPr lang="en-US" dirty="0" smtClean="0"/>
              <a:t>d) 25% of material</a:t>
            </a:r>
          </a:p>
          <a:p>
            <a:pPr marL="0" indent="0">
              <a:buFontTx/>
              <a:buNone/>
              <a:defRPr/>
            </a:pPr>
            <a:r>
              <a:rPr lang="en-US" dirty="0" smtClean="0"/>
              <a:t>e) 10 % or less of material</a:t>
            </a:r>
            <a:endParaRPr lang="en-US" dirty="0"/>
          </a:p>
        </p:txBody>
      </p:sp>
      <p:sp>
        <p:nvSpPr>
          <p:cNvPr id="4" name="Slide Number Placeholder 3"/>
          <p:cNvSpPr>
            <a:spLocks noGrp="1"/>
          </p:cNvSpPr>
          <p:nvPr>
            <p:ph type="sldNum" sz="quarter" idx="12"/>
          </p:nvPr>
        </p:nvSpPr>
        <p:spPr/>
        <p:txBody>
          <a:bodyPr/>
          <a:lstStyle/>
          <a:p>
            <a:pPr>
              <a:defRPr/>
            </a:pPr>
            <a:fld id="{400C9B1B-C11E-8142-A73D-5B869D532DF2}" type="slidenum">
              <a:rPr lang="en-US" smtClean="0"/>
              <a:pPr>
                <a:defRPr/>
              </a:pPr>
              <a:t>13</a:t>
            </a:fld>
            <a:endParaRPr lang="en-US"/>
          </a:p>
        </p:txBody>
      </p:sp>
      <p:sp>
        <p:nvSpPr>
          <p:cNvPr id="5" name="TextBox 4"/>
          <p:cNvSpPr txBox="1"/>
          <p:nvPr/>
        </p:nvSpPr>
        <p:spPr>
          <a:xfrm>
            <a:off x="0" y="6471734"/>
            <a:ext cx="7610539" cy="369332"/>
          </a:xfrm>
          <a:prstGeom prst="rect">
            <a:avLst/>
          </a:prstGeom>
          <a:noFill/>
        </p:spPr>
        <p:txBody>
          <a:bodyPr wrap="none" rtlCol="0">
            <a:spAutoFit/>
          </a:bodyPr>
          <a:lstStyle/>
          <a:p>
            <a:r>
              <a:rPr lang="en-US" i="1" dirty="0" smtClean="0">
                <a:solidFill>
                  <a:schemeClr val="tx1">
                    <a:lumMod val="65000"/>
                    <a:lumOff val="35000"/>
                  </a:schemeClr>
                </a:solidFill>
              </a:rPr>
              <a:t>Courtesy Douglas Duncan, and Noah </a:t>
            </a:r>
            <a:r>
              <a:rPr lang="en-US" i="1" dirty="0" err="1" smtClean="0">
                <a:solidFill>
                  <a:schemeClr val="tx1">
                    <a:lumMod val="65000"/>
                    <a:lumOff val="35000"/>
                  </a:schemeClr>
                </a:solidFill>
              </a:rPr>
              <a:t>FInkelstien</a:t>
            </a:r>
            <a:r>
              <a:rPr lang="en-US" i="1" dirty="0" smtClean="0">
                <a:solidFill>
                  <a:schemeClr val="tx1">
                    <a:lumMod val="65000"/>
                    <a:lumOff val="35000"/>
                  </a:schemeClr>
                </a:solidFill>
              </a:rPr>
              <a:t>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113173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81000" y="381000"/>
            <a:ext cx="8686800" cy="1905000"/>
          </a:xfrm>
        </p:spPr>
        <p:txBody>
          <a:bodyPr/>
          <a:lstStyle/>
          <a:p>
            <a:pPr algn="l" eaLnBrk="1" hangingPunct="1"/>
            <a:r>
              <a:rPr lang="en-US" sz="2800" dirty="0" smtClean="0"/>
              <a:t>In a lecture class with an interesting, clear, engaging teacher, what fraction of the material presented during the semester does a student typically learn </a:t>
            </a:r>
            <a:r>
              <a:rPr lang="en-US" sz="2800" b="1" dirty="0" smtClean="0">
                <a:solidFill>
                  <a:srgbClr val="FF0000"/>
                </a:solidFill>
              </a:rPr>
              <a:t>well</a:t>
            </a:r>
            <a:r>
              <a:rPr lang="en-US" sz="2800" dirty="0" smtClean="0"/>
              <a:t>?  (well enough to explain to someone else)</a:t>
            </a:r>
          </a:p>
        </p:txBody>
      </p:sp>
      <p:sp>
        <p:nvSpPr>
          <p:cNvPr id="37891" name="Rectangle 3"/>
          <p:cNvSpPr>
            <a:spLocks noGrp="1" noChangeArrowheads="1"/>
          </p:cNvSpPr>
          <p:nvPr>
            <p:ph type="body" idx="1"/>
          </p:nvPr>
        </p:nvSpPr>
        <p:spPr>
          <a:xfrm>
            <a:off x="457200" y="2514600"/>
            <a:ext cx="8229600" cy="3611563"/>
          </a:xfrm>
        </p:spPr>
        <p:txBody>
          <a:bodyPr/>
          <a:lstStyle/>
          <a:p>
            <a:pPr marL="609600" indent="-609600" eaLnBrk="1" hangingPunct="1">
              <a:buFontTx/>
              <a:buAutoNum type="alphaUcPeriod"/>
            </a:pPr>
            <a:r>
              <a:rPr lang="en-US" smtClean="0"/>
              <a:t>90%</a:t>
            </a:r>
          </a:p>
          <a:p>
            <a:pPr marL="609600" indent="-609600" eaLnBrk="1" hangingPunct="1">
              <a:buFontTx/>
              <a:buAutoNum type="alphaUcPeriod"/>
            </a:pPr>
            <a:r>
              <a:rPr lang="en-US" smtClean="0"/>
              <a:t>70%</a:t>
            </a:r>
          </a:p>
          <a:p>
            <a:pPr marL="609600" indent="-609600" eaLnBrk="1" hangingPunct="1">
              <a:buFontTx/>
              <a:buAutoNum type="alphaUcPeriod"/>
            </a:pPr>
            <a:r>
              <a:rPr lang="en-US" smtClean="0"/>
              <a:t>50%</a:t>
            </a:r>
          </a:p>
          <a:p>
            <a:pPr marL="609600" indent="-609600" eaLnBrk="1" hangingPunct="1">
              <a:buFontTx/>
              <a:buAutoNum type="alphaUcPeriod"/>
            </a:pPr>
            <a:r>
              <a:rPr lang="en-US" smtClean="0"/>
              <a:t>25%</a:t>
            </a:r>
          </a:p>
          <a:p>
            <a:pPr marL="609600" indent="-609600" eaLnBrk="1" hangingPunct="1">
              <a:buFontTx/>
              <a:buAutoNum type="alphaUcPeriod"/>
            </a:pPr>
            <a:r>
              <a:rPr lang="en-US" smtClean="0"/>
              <a:t>15%</a:t>
            </a:r>
          </a:p>
        </p:txBody>
      </p:sp>
      <p:sp>
        <p:nvSpPr>
          <p:cNvPr id="4" name="TextBox 3"/>
          <p:cNvSpPr txBox="1"/>
          <p:nvPr/>
        </p:nvSpPr>
        <p:spPr>
          <a:xfrm>
            <a:off x="0" y="6471734"/>
            <a:ext cx="5594926" cy="369332"/>
          </a:xfrm>
          <a:prstGeom prst="rect">
            <a:avLst/>
          </a:prstGeom>
          <a:noFill/>
        </p:spPr>
        <p:txBody>
          <a:bodyPr wrap="none" rtlCol="0">
            <a:spAutoFit/>
          </a:bodyPr>
          <a:lstStyle/>
          <a:p>
            <a:r>
              <a:rPr lang="en-US" i="1" dirty="0" smtClean="0">
                <a:solidFill>
                  <a:schemeClr val="tx1">
                    <a:lumMod val="65000"/>
                    <a:lumOff val="35000"/>
                  </a:schemeClr>
                </a:solidFill>
              </a:rPr>
              <a:t>Courtesy Douglas Duncan,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0038431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03" y="274638"/>
            <a:ext cx="8690003" cy="2644608"/>
          </a:xfrm>
        </p:spPr>
        <p:txBody>
          <a:bodyPr>
            <a:normAutofit/>
          </a:bodyPr>
          <a:lstStyle/>
          <a:p>
            <a:r>
              <a:rPr lang="en-US" sz="3600" dirty="0" smtClean="0"/>
              <a:t>Thinking of what you want to get out of your college education and this course, which of the following is most important to you?</a:t>
            </a:r>
            <a:endParaRPr lang="en-US" sz="3600" dirty="0"/>
          </a:p>
        </p:txBody>
      </p:sp>
      <p:sp>
        <p:nvSpPr>
          <p:cNvPr id="3" name="Content Placeholder 2"/>
          <p:cNvSpPr>
            <a:spLocks noGrp="1"/>
          </p:cNvSpPr>
          <p:nvPr>
            <p:ph idx="1"/>
          </p:nvPr>
        </p:nvSpPr>
        <p:spPr>
          <a:xfrm>
            <a:off x="705506" y="3020539"/>
            <a:ext cx="8229600" cy="3018512"/>
          </a:xfrm>
        </p:spPr>
        <p:txBody>
          <a:bodyPr>
            <a:normAutofit/>
          </a:bodyPr>
          <a:lstStyle/>
          <a:p>
            <a:pPr marL="514350" indent="-514350">
              <a:buFont typeface="+mj-lt"/>
              <a:buAutoNum type="alphaUcPeriod"/>
            </a:pPr>
            <a:r>
              <a:rPr lang="en-US" dirty="0" smtClean="0"/>
              <a:t>Acquiring information (facts, principles, concepts)</a:t>
            </a:r>
          </a:p>
          <a:p>
            <a:pPr marL="514350" indent="-514350">
              <a:buFont typeface="+mj-lt"/>
              <a:buAutoNum type="alphaUcPeriod"/>
            </a:pPr>
            <a:r>
              <a:rPr lang="en-US" dirty="0" smtClean="0"/>
              <a:t>Learning how to use information and knowledge in new situations</a:t>
            </a:r>
          </a:p>
          <a:p>
            <a:pPr marL="514350" indent="-514350">
              <a:buFont typeface="+mj-lt"/>
              <a:buAutoNum type="alphaUcPeriod"/>
            </a:pPr>
            <a:r>
              <a:rPr lang="en-US" dirty="0" smtClean="0"/>
              <a:t>Developing lifelong learning skills</a:t>
            </a:r>
            <a:endParaRPr lang="en-US" dirty="0"/>
          </a:p>
        </p:txBody>
      </p:sp>
      <p:sp>
        <p:nvSpPr>
          <p:cNvPr id="4" name="TextBox 3"/>
          <p:cNvSpPr txBox="1"/>
          <p:nvPr/>
        </p:nvSpPr>
        <p:spPr>
          <a:xfrm>
            <a:off x="0" y="6217323"/>
            <a:ext cx="9144000" cy="646331"/>
          </a:xfrm>
          <a:prstGeom prst="rect">
            <a:avLst/>
          </a:prstGeom>
          <a:noFill/>
        </p:spPr>
        <p:txBody>
          <a:bodyPr wrap="square" rtlCol="0">
            <a:spAutoFit/>
          </a:bodyPr>
          <a:lstStyle/>
          <a:p>
            <a:r>
              <a:rPr lang="en-US" i="1" dirty="0" smtClean="0">
                <a:solidFill>
                  <a:schemeClr val="tx1">
                    <a:lumMod val="65000"/>
                    <a:lumOff val="35000"/>
                  </a:schemeClr>
                </a:solidFill>
              </a:rPr>
              <a:t>First Day Questions for a Learner Centered Classroom, Gary A. Smith, National Teaching &amp; Learning Forum, 17(5), 2008.</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44505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3999" cy="2644608"/>
          </a:xfrm>
        </p:spPr>
        <p:txBody>
          <a:bodyPr>
            <a:normAutofit fontScale="90000"/>
          </a:bodyPr>
          <a:lstStyle/>
          <a:p>
            <a:r>
              <a:rPr lang="en-US" sz="2800" dirty="0" smtClean="0"/>
              <a:t>All </a:t>
            </a:r>
            <a:r>
              <a:rPr lang="en-US" sz="2800" dirty="0"/>
              <a:t>three of these goals are clearly important. However, let’s think for a moment of how best to accomplish these goals. Learning is not a spectator sport—it takes work; that includes work in the classroom and work that you do outside of the classroom. </a:t>
            </a:r>
            <a:r>
              <a:rPr lang="en-US" sz="2800" dirty="0" smtClean="0"/>
              <a:t>  </a:t>
            </a:r>
            <a:r>
              <a:rPr lang="en-US" sz="2800" dirty="0"/>
              <a:t/>
            </a:r>
            <a:br>
              <a:rPr lang="en-US" sz="2800" dirty="0"/>
            </a:br>
            <a:r>
              <a:rPr lang="en-US" sz="3100" b="1" dirty="0" smtClean="0"/>
              <a:t>So, which of these do you think you can make headway on outside of class (by doing your own reading and studying)?</a:t>
            </a:r>
            <a:endParaRPr lang="en-US" sz="3100" b="1" dirty="0"/>
          </a:p>
        </p:txBody>
      </p:sp>
      <p:sp>
        <p:nvSpPr>
          <p:cNvPr id="3" name="Content Placeholder 2"/>
          <p:cNvSpPr>
            <a:spLocks noGrp="1"/>
          </p:cNvSpPr>
          <p:nvPr>
            <p:ph idx="1"/>
          </p:nvPr>
        </p:nvSpPr>
        <p:spPr>
          <a:xfrm>
            <a:off x="705506" y="3020539"/>
            <a:ext cx="8229600" cy="3018512"/>
          </a:xfrm>
        </p:spPr>
        <p:txBody>
          <a:bodyPr>
            <a:normAutofit/>
          </a:bodyPr>
          <a:lstStyle/>
          <a:p>
            <a:pPr marL="514350" indent="-514350">
              <a:buFont typeface="+mj-lt"/>
              <a:buAutoNum type="alphaUcPeriod"/>
            </a:pPr>
            <a:r>
              <a:rPr lang="en-US" dirty="0" smtClean="0"/>
              <a:t>Acquiring information (facts, principles, concepts)</a:t>
            </a:r>
          </a:p>
          <a:p>
            <a:pPr marL="514350" indent="-514350">
              <a:buFont typeface="+mj-lt"/>
              <a:buAutoNum type="alphaUcPeriod"/>
            </a:pPr>
            <a:r>
              <a:rPr lang="en-US" dirty="0" smtClean="0"/>
              <a:t>Learning how to use information and knowledge in new situations</a:t>
            </a:r>
          </a:p>
          <a:p>
            <a:pPr marL="514350" indent="-514350">
              <a:buFont typeface="+mj-lt"/>
              <a:buAutoNum type="alphaUcPeriod"/>
            </a:pPr>
            <a:r>
              <a:rPr lang="en-US" dirty="0" smtClean="0"/>
              <a:t>Developing lifelong learning skills</a:t>
            </a:r>
            <a:endParaRPr lang="en-US" dirty="0"/>
          </a:p>
        </p:txBody>
      </p:sp>
      <p:sp>
        <p:nvSpPr>
          <p:cNvPr id="4" name="TextBox 3"/>
          <p:cNvSpPr txBox="1"/>
          <p:nvPr/>
        </p:nvSpPr>
        <p:spPr>
          <a:xfrm>
            <a:off x="0" y="6217323"/>
            <a:ext cx="9144000" cy="646331"/>
          </a:xfrm>
          <a:prstGeom prst="rect">
            <a:avLst/>
          </a:prstGeom>
          <a:noFill/>
        </p:spPr>
        <p:txBody>
          <a:bodyPr wrap="square" rtlCol="0">
            <a:spAutoFit/>
          </a:bodyPr>
          <a:lstStyle/>
          <a:p>
            <a:r>
              <a:rPr lang="en-US" i="1" dirty="0" smtClean="0">
                <a:solidFill>
                  <a:schemeClr val="tx1">
                    <a:lumMod val="65000"/>
                    <a:lumOff val="35000"/>
                  </a:schemeClr>
                </a:solidFill>
              </a:rPr>
              <a:t>First Day Questions for a Learner Centered Classroom, Gary A. Smith, National Teaching &amp; Learning Forum, 17(5), 2008.</a:t>
            </a:r>
            <a:endParaRPr lang="en-US" i="1" dirty="0">
              <a:solidFill>
                <a:schemeClr val="tx1">
                  <a:lumMod val="65000"/>
                  <a:lumOff val="35000"/>
                </a:schemeClr>
              </a:solidFill>
            </a:endParaRPr>
          </a:p>
        </p:txBody>
      </p:sp>
    </p:spTree>
    <p:extLst>
      <p:ext uri="{BB962C8B-B14F-4D97-AF65-F5344CB8AC3E}">
        <p14:creationId xmlns:p14="http://schemas.microsoft.com/office/powerpoint/2010/main" val="2077475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3999" cy="2644608"/>
          </a:xfrm>
        </p:spPr>
        <p:txBody>
          <a:bodyPr>
            <a:normAutofit fontScale="90000"/>
          </a:bodyPr>
          <a:lstStyle/>
          <a:p>
            <a:r>
              <a:rPr lang="en-US" sz="2800" dirty="0" smtClean="0"/>
              <a:t>All </a:t>
            </a:r>
            <a:r>
              <a:rPr lang="en-US" sz="2800" dirty="0"/>
              <a:t>three of these goals are clearly important. However, let’s think for a moment of how best to accomplish these goals. Learning is not a spectator sport—it takes work; that includes work in the classroom and work that you do outside of the classroom. </a:t>
            </a:r>
            <a:r>
              <a:rPr lang="en-US" sz="2800" dirty="0" smtClean="0"/>
              <a:t>  </a:t>
            </a:r>
            <a:r>
              <a:rPr lang="en-US" sz="2800" dirty="0"/>
              <a:t/>
            </a:r>
            <a:br>
              <a:rPr lang="en-US" sz="2800" dirty="0"/>
            </a:br>
            <a:r>
              <a:rPr lang="en-US" sz="3100" b="1" dirty="0" smtClean="0"/>
              <a:t>Which of these would be best achieved in class, working with your classmates and me?</a:t>
            </a:r>
            <a:endParaRPr lang="en-US" sz="3100" b="1" dirty="0"/>
          </a:p>
        </p:txBody>
      </p:sp>
      <p:sp>
        <p:nvSpPr>
          <p:cNvPr id="3" name="Content Placeholder 2"/>
          <p:cNvSpPr>
            <a:spLocks noGrp="1"/>
          </p:cNvSpPr>
          <p:nvPr>
            <p:ph idx="1"/>
          </p:nvPr>
        </p:nvSpPr>
        <p:spPr>
          <a:xfrm>
            <a:off x="705506" y="3020539"/>
            <a:ext cx="8229600" cy="3018512"/>
          </a:xfrm>
        </p:spPr>
        <p:txBody>
          <a:bodyPr>
            <a:normAutofit/>
          </a:bodyPr>
          <a:lstStyle/>
          <a:p>
            <a:pPr marL="514350" indent="-514350">
              <a:buFont typeface="+mj-lt"/>
              <a:buAutoNum type="alphaUcPeriod"/>
            </a:pPr>
            <a:r>
              <a:rPr lang="en-US" dirty="0" smtClean="0"/>
              <a:t>Acquiring information (facts, principles, concepts)</a:t>
            </a:r>
          </a:p>
          <a:p>
            <a:pPr marL="514350" indent="-514350">
              <a:buFont typeface="+mj-lt"/>
              <a:buAutoNum type="alphaUcPeriod"/>
            </a:pPr>
            <a:r>
              <a:rPr lang="en-US" dirty="0" smtClean="0"/>
              <a:t>Learning how to use information and knowledge in new situations</a:t>
            </a:r>
          </a:p>
          <a:p>
            <a:pPr marL="514350" indent="-514350">
              <a:buFont typeface="+mj-lt"/>
              <a:buAutoNum type="alphaUcPeriod"/>
            </a:pPr>
            <a:r>
              <a:rPr lang="en-US" dirty="0" smtClean="0"/>
              <a:t>Developing lifelong learning skills</a:t>
            </a:r>
            <a:endParaRPr lang="en-US" dirty="0"/>
          </a:p>
        </p:txBody>
      </p:sp>
      <p:sp>
        <p:nvSpPr>
          <p:cNvPr id="4" name="TextBox 3"/>
          <p:cNvSpPr txBox="1"/>
          <p:nvPr/>
        </p:nvSpPr>
        <p:spPr>
          <a:xfrm>
            <a:off x="0" y="6217323"/>
            <a:ext cx="9144000" cy="646331"/>
          </a:xfrm>
          <a:prstGeom prst="rect">
            <a:avLst/>
          </a:prstGeom>
          <a:noFill/>
        </p:spPr>
        <p:txBody>
          <a:bodyPr wrap="square" rtlCol="0">
            <a:spAutoFit/>
          </a:bodyPr>
          <a:lstStyle/>
          <a:p>
            <a:r>
              <a:rPr lang="en-US" i="1" dirty="0" smtClean="0">
                <a:solidFill>
                  <a:schemeClr val="tx1">
                    <a:lumMod val="65000"/>
                    <a:lumOff val="35000"/>
                  </a:schemeClr>
                </a:solidFill>
              </a:rPr>
              <a:t>First Day Questions for a Learner Centered Classroom, Gary A. Smith, National Teaching &amp; Learning Forum, 17(5), 2008.</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701478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
          <p:cNvSpPr txBox="1">
            <a:spLocks noChangeArrowheads="1"/>
          </p:cNvSpPr>
          <p:nvPr/>
        </p:nvSpPr>
        <p:spPr bwMode="auto">
          <a:xfrm>
            <a:off x="500063" y="830263"/>
            <a:ext cx="8215312"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b="1" u="sng" dirty="0" smtClean="0">
                <a:latin typeface="Verdana" charset="0"/>
              </a:rPr>
              <a:t>How </a:t>
            </a:r>
            <a:r>
              <a:rPr lang="en-US" b="1" u="sng" dirty="0">
                <a:latin typeface="Verdana" charset="0"/>
              </a:rPr>
              <a:t>to Learn</a:t>
            </a:r>
          </a:p>
          <a:p>
            <a:pPr eaLnBrk="1" hangingPunct="1"/>
            <a:endParaRPr lang="en-US" dirty="0">
              <a:latin typeface="Verdana" charset="0"/>
            </a:endParaRPr>
          </a:p>
        </p:txBody>
      </p:sp>
      <p:sp>
        <p:nvSpPr>
          <p:cNvPr id="4" name="TextBox 3"/>
          <p:cNvSpPr txBox="1">
            <a:spLocks noChangeArrowheads="1"/>
          </p:cNvSpPr>
          <p:nvPr/>
        </p:nvSpPr>
        <p:spPr bwMode="auto">
          <a:xfrm>
            <a:off x="500063" y="1922096"/>
            <a:ext cx="7585075" cy="1938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Verdana" charset="0"/>
              </a:rPr>
              <a:t>What matters most for learning?  Why?</a:t>
            </a:r>
          </a:p>
          <a:p>
            <a:pPr eaLnBrk="1" hangingPunct="1"/>
            <a:r>
              <a:rPr lang="en-US" dirty="0">
                <a:latin typeface="Verdana" charset="0"/>
              </a:rPr>
              <a:t>a. start intelligent</a:t>
            </a:r>
          </a:p>
          <a:p>
            <a:pPr eaLnBrk="1" hangingPunct="1"/>
            <a:r>
              <a:rPr lang="en-US" dirty="0">
                <a:latin typeface="Verdana" charset="0"/>
              </a:rPr>
              <a:t>b. think about, test understanding, discuss.</a:t>
            </a:r>
            <a:endParaRPr lang="en-CA" dirty="0">
              <a:latin typeface="Verdana" charset="0"/>
            </a:endParaRPr>
          </a:p>
          <a:p>
            <a:pPr eaLnBrk="1" hangingPunct="1"/>
            <a:r>
              <a:rPr lang="en-US" dirty="0">
                <a:latin typeface="Verdana" charset="0"/>
              </a:rPr>
              <a:t>c. spend a lot of time reviewing notes and book</a:t>
            </a:r>
          </a:p>
          <a:p>
            <a:pPr eaLnBrk="1" hangingPunct="1"/>
            <a:r>
              <a:rPr lang="en-US" dirty="0">
                <a:latin typeface="Verdana" charset="0"/>
              </a:rPr>
              <a:t>d. work out problems</a:t>
            </a:r>
          </a:p>
        </p:txBody>
      </p:sp>
      <p:sp>
        <p:nvSpPr>
          <p:cNvPr id="5" name="Rectangle 4"/>
          <p:cNvSpPr/>
          <p:nvPr/>
        </p:nvSpPr>
        <p:spPr>
          <a:xfrm>
            <a:off x="500063" y="2629755"/>
            <a:ext cx="7143750" cy="4286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CA"/>
          </a:p>
        </p:txBody>
      </p:sp>
      <p:sp>
        <p:nvSpPr>
          <p:cNvPr id="6" name="TextBox 5"/>
          <p:cNvSpPr txBox="1"/>
          <p:nvPr/>
        </p:nvSpPr>
        <p:spPr>
          <a:xfrm>
            <a:off x="4572000" y="6217323"/>
            <a:ext cx="9144000" cy="369332"/>
          </a:xfrm>
          <a:prstGeom prst="rect">
            <a:avLst/>
          </a:prstGeom>
          <a:noFill/>
        </p:spPr>
        <p:txBody>
          <a:bodyPr wrap="square" rtlCol="0">
            <a:spAutoFit/>
          </a:bodyPr>
          <a:lstStyle/>
          <a:p>
            <a:r>
              <a:rPr lang="en-US" i="1" dirty="0" smtClean="0">
                <a:solidFill>
                  <a:schemeClr val="tx1">
                    <a:lumMod val="65000"/>
                    <a:lumOff val="35000"/>
                  </a:schemeClr>
                </a:solidFill>
              </a:rPr>
              <a:t>Carl </a:t>
            </a:r>
            <a:r>
              <a:rPr lang="en-US" i="1" dirty="0" err="1" smtClean="0">
                <a:solidFill>
                  <a:schemeClr val="tx1">
                    <a:lumMod val="65000"/>
                    <a:lumOff val="35000"/>
                  </a:schemeClr>
                </a:solidFill>
              </a:rPr>
              <a:t>Wieman</a:t>
            </a:r>
            <a:r>
              <a:rPr lang="en-US" i="1" dirty="0" smtClean="0">
                <a:solidFill>
                  <a:schemeClr val="tx1">
                    <a:lumMod val="65000"/>
                    <a:lumOff val="35000"/>
                  </a:schemeClr>
                </a:solidFill>
              </a:rPr>
              <a:t>,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135984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1708584"/>
            <a:ext cx="8229600" cy="1143000"/>
          </a:xfrm>
        </p:spPr>
        <p:txBody>
          <a:bodyPr>
            <a:noAutofit/>
          </a:bodyPr>
          <a:lstStyle/>
          <a:p>
            <a:r>
              <a:rPr lang="en-US" sz="5400" dirty="0" smtClean="0"/>
              <a:t>Clickers:</a:t>
            </a:r>
            <a:br>
              <a:rPr lang="en-US" sz="5400" dirty="0" smtClean="0"/>
            </a:br>
            <a:r>
              <a:rPr lang="en-US" sz="5400" b="1" dirty="0" smtClean="0"/>
              <a:t>Metacognition and reflecting on learning</a:t>
            </a:r>
            <a:endParaRPr lang="en-US" sz="5400" b="1" dirty="0"/>
          </a:p>
        </p:txBody>
      </p:sp>
    </p:spTree>
    <p:extLst>
      <p:ext uri="{BB962C8B-B14F-4D97-AF65-F5344CB8AC3E}">
        <p14:creationId xmlns:p14="http://schemas.microsoft.com/office/powerpoint/2010/main" val="909230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this project</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This is one items in a </a:t>
            </a:r>
            <a:r>
              <a:rPr lang="en-US" dirty="0"/>
              <a:t>set of materials is compiled for instructors to draw upon in order to frame non-traditional modes of classroom teaching.  Our hope is that these materials can enhance student enthusiasm for and reduce student resistance to such techniques, thus improving the experience of instructors and students and supporting student learning.  These materials are </a:t>
            </a:r>
            <a:r>
              <a:rPr lang="en-US" u="sng" dirty="0"/>
              <a:t>not</a:t>
            </a:r>
            <a:r>
              <a:rPr lang="en-US" dirty="0"/>
              <a:t> research-tested; rather, they represent the wisdom and experience of practitioners who are using research-based instructional techniques.  These materials have been shared by members of the science education community, primarily in physics.  If you re-use these materials, please be sure to attribute the author (see </a:t>
            </a:r>
            <a:r>
              <a:rPr lang="en-US" dirty="0" smtClean="0"/>
              <a:t>License, previous slide).</a:t>
            </a:r>
          </a:p>
          <a:p>
            <a:pPr marL="0" indent="0">
              <a:buNone/>
            </a:pPr>
            <a:endParaRPr lang="en-US" dirty="0"/>
          </a:p>
          <a:p>
            <a:pPr marL="0" indent="0">
              <a:buNone/>
            </a:pPr>
            <a:r>
              <a:rPr lang="en-US" dirty="0" smtClean="0"/>
              <a:t>You can find the rest of these materials (slides, activities, </a:t>
            </a:r>
            <a:r>
              <a:rPr lang="en-US" smtClean="0"/>
              <a:t>etc.) at </a:t>
            </a:r>
            <a:r>
              <a:rPr lang="en-US" dirty="0" smtClean="0">
                <a:hlinkClick r:id="rId2"/>
              </a:rPr>
              <a:t>http://colorado.edu/sei/fac-resources</a:t>
            </a:r>
            <a:r>
              <a:rPr lang="en-US" dirty="0" smtClean="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379704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a:xfrm>
            <a:off x="914400" y="1066800"/>
            <a:ext cx="7772400" cy="1143000"/>
          </a:xfrm>
        </p:spPr>
        <p:txBody>
          <a:bodyPr>
            <a:normAutofit fontScale="90000"/>
          </a:bodyPr>
          <a:lstStyle/>
          <a:p>
            <a:r>
              <a:rPr lang="en-US"/>
              <a:t>How do my clicker questions compare, on the average, to other classes you’ve taken that use clickers ?</a:t>
            </a:r>
          </a:p>
        </p:txBody>
      </p:sp>
      <p:sp>
        <p:nvSpPr>
          <p:cNvPr id="224259" name="Rectangle 3"/>
          <p:cNvSpPr>
            <a:spLocks noGrp="1" noChangeArrowheads="1"/>
          </p:cNvSpPr>
          <p:nvPr>
            <p:ph type="body" idx="1"/>
          </p:nvPr>
        </p:nvSpPr>
        <p:spPr>
          <a:xfrm>
            <a:off x="685800" y="2594919"/>
            <a:ext cx="7772400" cy="3272481"/>
          </a:xfrm>
        </p:spPr>
        <p:txBody>
          <a:bodyPr>
            <a:normAutofit lnSpcReduction="10000"/>
          </a:bodyPr>
          <a:lstStyle/>
          <a:p>
            <a:pPr marL="533400" indent="-533400">
              <a:buFont typeface="Arial" pitchFamily="8" charset="0"/>
              <a:buAutoNum type="alphaLcPeriod"/>
            </a:pPr>
            <a:r>
              <a:rPr lang="en-US"/>
              <a:t>Similar</a:t>
            </a:r>
          </a:p>
          <a:p>
            <a:pPr marL="533400" indent="-533400">
              <a:buFont typeface="Arial" pitchFamily="8" charset="0"/>
              <a:buAutoNum type="alphaLcPeriod"/>
            </a:pPr>
            <a:r>
              <a:rPr lang="en-US" dirty="0"/>
              <a:t>Easier</a:t>
            </a:r>
          </a:p>
          <a:p>
            <a:pPr marL="533400" indent="-533400">
              <a:buFont typeface="Arial" pitchFamily="8" charset="0"/>
              <a:buAutoNum type="alphaLcPeriod"/>
            </a:pPr>
            <a:r>
              <a:rPr lang="en-US" dirty="0"/>
              <a:t>Harder</a:t>
            </a:r>
          </a:p>
          <a:p>
            <a:pPr marL="533400" indent="-533400">
              <a:buFont typeface="Arial" pitchFamily="8" charset="0"/>
              <a:buAutoNum type="alphaLcPeriod"/>
            </a:pPr>
            <a:r>
              <a:rPr lang="en-US" dirty="0"/>
              <a:t>Not necessarily easier or harder, but really different.</a:t>
            </a:r>
          </a:p>
          <a:p>
            <a:pPr marL="533400" indent="-533400">
              <a:buFont typeface="Arial" pitchFamily="8" charset="0"/>
              <a:buAutoNum type="alphaLcPeriod"/>
            </a:pPr>
            <a:r>
              <a:rPr lang="en-US" dirty="0"/>
              <a:t>I’ve never taken a clicker class before.</a:t>
            </a:r>
          </a:p>
        </p:txBody>
      </p:sp>
      <p:sp>
        <p:nvSpPr>
          <p:cNvPr id="5" name="TextBox 4"/>
          <p:cNvSpPr txBox="1"/>
          <p:nvPr/>
        </p:nvSpPr>
        <p:spPr>
          <a:xfrm>
            <a:off x="3386413" y="6488668"/>
            <a:ext cx="5563511" cy="369332"/>
          </a:xfrm>
          <a:prstGeom prst="rect">
            <a:avLst/>
          </a:prstGeom>
          <a:noFill/>
        </p:spPr>
        <p:txBody>
          <a:bodyPr wrap="none" rtlCol="0">
            <a:spAutoFit/>
          </a:bodyPr>
          <a:lstStyle/>
          <a:p>
            <a:r>
              <a:rPr lang="en-US" i="1" dirty="0" smtClean="0">
                <a:solidFill>
                  <a:schemeClr val="tx1">
                    <a:lumMod val="50000"/>
                    <a:lumOff val="50000"/>
                  </a:schemeClr>
                </a:solidFill>
              </a:rPr>
              <a:t>Courtesy of Robert Parson, University of </a:t>
            </a:r>
            <a:r>
              <a:rPr lang="en-US" i="1" smtClean="0">
                <a:solidFill>
                  <a:schemeClr val="tx1">
                    <a:lumMod val="50000"/>
                    <a:lumOff val="50000"/>
                  </a:schemeClr>
                </a:solidFill>
              </a:rPr>
              <a:t>Colorado Boulder</a:t>
            </a:r>
            <a:endParaRPr lang="en-US" i="1" dirty="0">
              <a:solidFill>
                <a:schemeClr val="tx1">
                  <a:lumMod val="50000"/>
                  <a:lumOff val="50000"/>
                </a:schemeClr>
              </a:solidFill>
            </a:endParaRPr>
          </a:p>
        </p:txBody>
      </p:sp>
    </p:spTree>
    <p:extLst>
      <p:ext uri="{BB962C8B-B14F-4D97-AF65-F5344CB8AC3E}">
        <p14:creationId xmlns:p14="http://schemas.microsoft.com/office/powerpoint/2010/main" val="351365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a:xfrm>
            <a:off x="914400" y="1066800"/>
            <a:ext cx="7772400" cy="1143000"/>
          </a:xfrm>
        </p:spPr>
        <p:txBody>
          <a:bodyPr>
            <a:normAutofit fontScale="90000"/>
          </a:bodyPr>
          <a:lstStyle/>
          <a:p>
            <a:r>
              <a:rPr lang="en-US"/>
              <a:t>Which activity best corresponds to a what people with real jobs do ?</a:t>
            </a:r>
          </a:p>
        </p:txBody>
      </p:sp>
      <p:sp>
        <p:nvSpPr>
          <p:cNvPr id="230403" name="Rectangle 3"/>
          <p:cNvSpPr>
            <a:spLocks noGrp="1" noChangeArrowheads="1"/>
          </p:cNvSpPr>
          <p:nvPr>
            <p:ph type="body" idx="1"/>
          </p:nvPr>
        </p:nvSpPr>
        <p:spPr>
          <a:xfrm>
            <a:off x="685800" y="2743200"/>
            <a:ext cx="7772400" cy="3124200"/>
          </a:xfrm>
        </p:spPr>
        <p:txBody>
          <a:bodyPr>
            <a:normAutofit lnSpcReduction="10000"/>
          </a:bodyPr>
          <a:lstStyle/>
          <a:p>
            <a:pPr marL="533400" indent="-533400">
              <a:buFont typeface="Arial" pitchFamily="8" charset="0"/>
              <a:buAutoNum type="alphaLcPeriod"/>
            </a:pPr>
            <a:r>
              <a:rPr lang="en-US"/>
              <a:t>Multiple choice exams.</a:t>
            </a:r>
          </a:p>
          <a:p>
            <a:pPr marL="533400" indent="-533400">
              <a:buFont typeface="Arial" pitchFamily="8" charset="0"/>
              <a:buAutoNum type="alphaLcPeriod"/>
            </a:pPr>
            <a:r>
              <a:rPr lang="en-US"/>
              <a:t>CAPA or WebAssign electronic homework.</a:t>
            </a:r>
          </a:p>
          <a:p>
            <a:pPr marL="533400" indent="-533400">
              <a:buFont typeface="Arial" pitchFamily="8" charset="0"/>
              <a:buAutoNum type="alphaLcPeriod"/>
            </a:pPr>
            <a:r>
              <a:rPr lang="en-US"/>
              <a:t>Clicker questions.</a:t>
            </a:r>
          </a:p>
          <a:p>
            <a:pPr marL="533400" indent="-533400">
              <a:buFont typeface="Arial" pitchFamily="8" charset="0"/>
              <a:buAutoNum type="alphaLcPeriod"/>
            </a:pPr>
            <a:r>
              <a:rPr lang="en-US"/>
              <a:t>Working with others in small groups to solve problems that aren’t usually clearly stated. </a:t>
            </a:r>
          </a:p>
        </p:txBody>
      </p:sp>
      <p:sp>
        <p:nvSpPr>
          <p:cNvPr id="5" name="TextBox 4"/>
          <p:cNvSpPr txBox="1"/>
          <p:nvPr/>
        </p:nvSpPr>
        <p:spPr>
          <a:xfrm>
            <a:off x="3386413" y="6488668"/>
            <a:ext cx="5563511" cy="369332"/>
          </a:xfrm>
          <a:prstGeom prst="rect">
            <a:avLst/>
          </a:prstGeom>
          <a:noFill/>
        </p:spPr>
        <p:txBody>
          <a:bodyPr wrap="none" rtlCol="0">
            <a:spAutoFit/>
          </a:bodyPr>
          <a:lstStyle/>
          <a:p>
            <a:r>
              <a:rPr lang="en-US" i="1" dirty="0" smtClean="0">
                <a:solidFill>
                  <a:schemeClr val="tx1">
                    <a:lumMod val="50000"/>
                    <a:lumOff val="50000"/>
                  </a:schemeClr>
                </a:solidFill>
              </a:rPr>
              <a:t>Courtesy of Robert Parson, University of </a:t>
            </a:r>
            <a:r>
              <a:rPr lang="en-US" i="1" smtClean="0">
                <a:solidFill>
                  <a:schemeClr val="tx1">
                    <a:lumMod val="50000"/>
                    <a:lumOff val="50000"/>
                  </a:schemeClr>
                </a:solidFill>
              </a:rPr>
              <a:t>Colorado Boulder</a:t>
            </a:r>
            <a:endParaRPr lang="en-US" i="1" dirty="0">
              <a:solidFill>
                <a:schemeClr val="tx1">
                  <a:lumMod val="50000"/>
                  <a:lumOff val="50000"/>
                </a:schemeClr>
              </a:solidFill>
            </a:endParaRPr>
          </a:p>
        </p:txBody>
      </p:sp>
    </p:spTree>
    <p:extLst>
      <p:ext uri="{BB962C8B-B14F-4D97-AF65-F5344CB8AC3E}">
        <p14:creationId xmlns:p14="http://schemas.microsoft.com/office/powerpoint/2010/main" val="21013852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ChangeArrowheads="1"/>
          </p:cNvSpPr>
          <p:nvPr>
            <p:ph type="title"/>
          </p:nvPr>
        </p:nvSpPr>
        <p:spPr>
          <a:xfrm>
            <a:off x="914400" y="1066800"/>
            <a:ext cx="7772400" cy="1143000"/>
          </a:xfrm>
        </p:spPr>
        <p:txBody>
          <a:bodyPr>
            <a:normAutofit fontScale="90000"/>
          </a:bodyPr>
          <a:lstStyle/>
          <a:p>
            <a:r>
              <a:rPr lang="en-US"/>
              <a:t>Which statement best describes your reaction to the way we do Recitation ? </a:t>
            </a:r>
          </a:p>
        </p:txBody>
      </p:sp>
      <p:sp>
        <p:nvSpPr>
          <p:cNvPr id="225283" name="Rectangle 3"/>
          <p:cNvSpPr>
            <a:spLocks noGrp="1" noChangeArrowheads="1"/>
          </p:cNvSpPr>
          <p:nvPr>
            <p:ph type="body" idx="1"/>
          </p:nvPr>
        </p:nvSpPr>
        <p:spPr>
          <a:xfrm>
            <a:off x="685800" y="2743200"/>
            <a:ext cx="7772400" cy="3124200"/>
          </a:xfrm>
        </p:spPr>
        <p:txBody>
          <a:bodyPr>
            <a:normAutofit lnSpcReduction="10000"/>
          </a:bodyPr>
          <a:lstStyle/>
          <a:p>
            <a:pPr marL="533400" indent="-533400">
              <a:buFont typeface="Arial" pitchFamily="8" charset="0"/>
              <a:buAutoNum type="alphaLcPeriod"/>
            </a:pPr>
            <a:r>
              <a:rPr lang="en-US" dirty="0"/>
              <a:t>I’ve done something like this in another class (at CU or elsewhere.)</a:t>
            </a:r>
          </a:p>
          <a:p>
            <a:pPr marL="533400" indent="-533400">
              <a:buFont typeface="Arial" pitchFamily="8" charset="0"/>
              <a:buAutoNum type="alphaLcPeriod"/>
            </a:pPr>
            <a:r>
              <a:rPr lang="en-US" dirty="0"/>
              <a:t>I’ve never had a class period like this, but I like it.</a:t>
            </a:r>
          </a:p>
          <a:p>
            <a:pPr marL="533400" indent="-533400">
              <a:buFont typeface="Arial" pitchFamily="8" charset="0"/>
              <a:buAutoNum type="alphaLcPeriod"/>
            </a:pPr>
            <a:r>
              <a:rPr lang="en-US" dirty="0"/>
              <a:t>I’ve never had a class period like this, and I didn’t like it. </a:t>
            </a:r>
          </a:p>
          <a:p>
            <a:pPr marL="533400" indent="-533400">
              <a:buFont typeface="Arial" pitchFamily="8" charset="0"/>
              <a:buNone/>
            </a:pPr>
            <a:endParaRPr lang="en-US" dirty="0"/>
          </a:p>
          <a:p>
            <a:pPr marL="533400" indent="-533400">
              <a:buFont typeface="Arial" pitchFamily="8" charset="0"/>
              <a:buAutoNum type="alphaLcPeriod"/>
            </a:pPr>
            <a:endParaRPr lang="en-US" dirty="0"/>
          </a:p>
        </p:txBody>
      </p:sp>
      <p:sp>
        <p:nvSpPr>
          <p:cNvPr id="5" name="TextBox 4"/>
          <p:cNvSpPr txBox="1"/>
          <p:nvPr/>
        </p:nvSpPr>
        <p:spPr>
          <a:xfrm>
            <a:off x="3386413" y="6488668"/>
            <a:ext cx="5563511" cy="369332"/>
          </a:xfrm>
          <a:prstGeom prst="rect">
            <a:avLst/>
          </a:prstGeom>
          <a:noFill/>
        </p:spPr>
        <p:txBody>
          <a:bodyPr wrap="none" rtlCol="0">
            <a:spAutoFit/>
          </a:bodyPr>
          <a:lstStyle/>
          <a:p>
            <a:r>
              <a:rPr lang="en-US" i="1" dirty="0" smtClean="0">
                <a:solidFill>
                  <a:schemeClr val="tx1">
                    <a:lumMod val="50000"/>
                    <a:lumOff val="50000"/>
                  </a:schemeClr>
                </a:solidFill>
              </a:rPr>
              <a:t>Courtesy of Robert Parson, University of </a:t>
            </a:r>
            <a:r>
              <a:rPr lang="en-US" i="1" smtClean="0">
                <a:solidFill>
                  <a:schemeClr val="tx1">
                    <a:lumMod val="50000"/>
                    <a:lumOff val="50000"/>
                  </a:schemeClr>
                </a:solidFill>
              </a:rPr>
              <a:t>Colorado Boulder</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1995819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from Ian Beatty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These questions are from Ian Beatty, UNC Greensboro</a:t>
            </a:r>
          </a:p>
          <a:p>
            <a:r>
              <a:rPr lang="en-US" dirty="0" smtClean="0"/>
              <a:t>While they are content questions, they all include some “meta discussion” of what learning physics is about</a:t>
            </a:r>
          </a:p>
          <a:p>
            <a:r>
              <a:rPr lang="en-US" dirty="0" smtClean="0"/>
              <a:t>These are used throughout the term, not just on the first </a:t>
            </a:r>
            <a:r>
              <a:rPr lang="en-US" dirty="0" smtClean="0"/>
              <a:t>day</a:t>
            </a:r>
          </a:p>
          <a:p>
            <a:r>
              <a:rPr lang="en-US" dirty="0" smtClean="0"/>
              <a:t>In the </a:t>
            </a:r>
            <a:r>
              <a:rPr lang="en-US" dirty="0" err="1" smtClean="0"/>
              <a:t>Powerpoint</a:t>
            </a:r>
            <a:r>
              <a:rPr lang="en-US" dirty="0" smtClean="0"/>
              <a:t> version of these slides, notes about the usage of the questions is in the “notes” area.</a:t>
            </a:r>
            <a:endParaRPr lang="en-US" dirty="0"/>
          </a:p>
        </p:txBody>
      </p:sp>
    </p:spTree>
    <p:extLst>
      <p:ext uri="{BB962C8B-B14F-4D97-AF65-F5344CB8AC3E}">
        <p14:creationId xmlns:p14="http://schemas.microsoft.com/office/powerpoint/2010/main" val="4664123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1"/>
          <p:cNvSpPr>
            <a:spLocks noGrp="1" noChangeArrowheads="1"/>
          </p:cNvSpPr>
          <p:nvPr>
            <p:ph type="title"/>
          </p:nvPr>
        </p:nvSpPr>
        <p:spPr>
          <a:xfrm>
            <a:off x="651867" y="1044774"/>
            <a:ext cx="7840266" cy="651867"/>
          </a:xfrm>
          <a:ln/>
        </p:spPr>
        <p:txBody>
          <a:bodyPr>
            <a:normAutofit fontScale="90000"/>
          </a:bodyPr>
          <a:lstStyle/>
          <a:p>
            <a:r>
              <a:rPr lang="en-US"/>
              <a:t>The exam was…</a:t>
            </a:r>
          </a:p>
        </p:txBody>
      </p:sp>
      <p:sp>
        <p:nvSpPr>
          <p:cNvPr id="84994" name="Rectangle 2"/>
          <p:cNvSpPr>
            <a:spLocks noGrp="1" noChangeArrowheads="1"/>
          </p:cNvSpPr>
          <p:nvPr>
            <p:ph type="body" idx="1"/>
          </p:nvPr>
        </p:nvSpPr>
        <p:spPr>
          <a:xfrm>
            <a:off x="651867" y="2116336"/>
            <a:ext cx="7840266" cy="4268391"/>
          </a:xfrm>
          <a:ln/>
        </p:spPr>
        <p:txBody>
          <a:bodyPr>
            <a:normAutofit lnSpcReduction="10000"/>
          </a:bodyPr>
          <a:lstStyle/>
          <a:p>
            <a:pPr>
              <a:buSzPct val="99000"/>
              <a:buFont typeface="Gill Sans" charset="0"/>
              <a:buAutoNum type="arabicPeriod"/>
            </a:pPr>
            <a:r>
              <a:rPr lang="en-US" sz="3500"/>
              <a:t>very easy.</a:t>
            </a:r>
          </a:p>
          <a:p>
            <a:pPr>
              <a:spcBef>
                <a:spcPts val="1828"/>
              </a:spcBef>
              <a:buSzPct val="99000"/>
              <a:buFont typeface="Gill Sans" charset="0"/>
              <a:buAutoNum type="arabicPeriod"/>
            </a:pPr>
            <a:r>
              <a:rPr lang="en-US" sz="3500"/>
              <a:t>easy.</a:t>
            </a:r>
          </a:p>
          <a:p>
            <a:pPr>
              <a:spcBef>
                <a:spcPts val="1828"/>
              </a:spcBef>
              <a:buSzPct val="99000"/>
              <a:buFont typeface="Gill Sans" charset="0"/>
              <a:buAutoNum type="arabicPeriod"/>
            </a:pPr>
            <a:r>
              <a:rPr lang="en-US" sz="3500"/>
              <a:t>about the right level of difficulty.</a:t>
            </a:r>
          </a:p>
          <a:p>
            <a:pPr>
              <a:spcBef>
                <a:spcPts val="1828"/>
              </a:spcBef>
              <a:buSzPct val="99000"/>
              <a:buFont typeface="Gill Sans" charset="0"/>
              <a:buAutoNum type="arabicPeriod"/>
            </a:pPr>
            <a:r>
              <a:rPr lang="en-US" sz="3500"/>
              <a:t>difficult.</a:t>
            </a:r>
          </a:p>
          <a:p>
            <a:pPr>
              <a:spcBef>
                <a:spcPts val="1828"/>
              </a:spcBef>
              <a:buSzPct val="99000"/>
              <a:buFont typeface="Gill Sans" charset="0"/>
              <a:buAutoNum type="arabicPeriod"/>
            </a:pPr>
            <a:r>
              <a:rPr lang="en-US" sz="3500"/>
              <a:t>very difficult.</a:t>
            </a:r>
          </a:p>
          <a:p>
            <a:pPr>
              <a:spcBef>
                <a:spcPts val="1828"/>
              </a:spcBef>
              <a:buSzPct val="99000"/>
              <a:buFont typeface="Gill Sans" charset="0"/>
              <a:buAutoNum type="arabicPeriod"/>
            </a:pPr>
            <a:r>
              <a:rPr lang="en-US" sz="3500"/>
              <a:t>not sure yet — I</a:t>
            </a:r>
            <a:r>
              <a:rPr lang="ja-JP" altLang="en-US" sz="3500">
                <a:latin typeface="Arial"/>
              </a:rPr>
              <a:t>’</a:t>
            </a:r>
            <a:r>
              <a:rPr lang="en-US" sz="3500"/>
              <a:t>m still in shock.</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677844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1"/>
          <p:cNvSpPr>
            <a:spLocks noGrp="1" noChangeArrowheads="1"/>
          </p:cNvSpPr>
          <p:nvPr>
            <p:ph type="title"/>
          </p:nvPr>
        </p:nvSpPr>
        <p:spPr>
          <a:xfrm>
            <a:off x="651867" y="759023"/>
            <a:ext cx="7840266" cy="1723430"/>
          </a:xfrm>
          <a:ln/>
        </p:spPr>
        <p:txBody>
          <a:bodyPr>
            <a:normAutofit fontScale="90000"/>
          </a:bodyPr>
          <a:lstStyle/>
          <a:p>
            <a:r>
              <a:rPr lang="en-US"/>
              <a:t>Which of the following </a:t>
            </a:r>
            <a:r>
              <a:rPr lang="en-US">
                <a:solidFill>
                  <a:srgbClr val="FF0000"/>
                </a:solidFill>
              </a:rPr>
              <a:t>overall</a:t>
            </a:r>
            <a:r>
              <a:rPr lang="en-US"/>
              <a:t> statements about the exam do you agree with?</a:t>
            </a:r>
          </a:p>
        </p:txBody>
      </p:sp>
      <p:sp>
        <p:nvSpPr>
          <p:cNvPr id="87042" name="Rectangle 2"/>
          <p:cNvSpPr>
            <a:spLocks noGrp="1" noChangeArrowheads="1"/>
          </p:cNvSpPr>
          <p:nvPr>
            <p:ph type="body" idx="1"/>
          </p:nvPr>
        </p:nvSpPr>
        <p:spPr>
          <a:xfrm>
            <a:off x="651867" y="2732484"/>
            <a:ext cx="7840266" cy="3670102"/>
          </a:xfrm>
          <a:ln/>
        </p:spPr>
        <p:txBody>
          <a:bodyPr/>
          <a:lstStyle/>
          <a:p>
            <a:pPr>
              <a:buSzPct val="99000"/>
              <a:buFont typeface="Gill Sans" charset="0"/>
              <a:buAutoNum type="arabicPeriod"/>
            </a:pPr>
            <a:r>
              <a:rPr lang="en-US" sz="2500"/>
              <a:t>Questions were </a:t>
            </a:r>
            <a:r>
              <a:rPr lang="en-US" sz="2500">
                <a:solidFill>
                  <a:srgbClr val="FF0000"/>
                </a:solidFill>
              </a:rPr>
              <a:t>easy</a:t>
            </a:r>
            <a:endParaRPr lang="en-US" sz="2500"/>
          </a:p>
          <a:p>
            <a:pPr>
              <a:buSzPct val="99000"/>
              <a:buFont typeface="Gill Sans" charset="0"/>
              <a:buAutoNum type="arabicPeriod"/>
            </a:pPr>
            <a:r>
              <a:rPr lang="en-US" sz="2500"/>
              <a:t>Questions were </a:t>
            </a:r>
            <a:r>
              <a:rPr lang="en-US" sz="2500">
                <a:solidFill>
                  <a:srgbClr val="FF0000"/>
                </a:solidFill>
              </a:rPr>
              <a:t>challenging but reasonable</a:t>
            </a:r>
            <a:endParaRPr lang="en-US" sz="2500"/>
          </a:p>
          <a:p>
            <a:pPr>
              <a:buSzPct val="99000"/>
              <a:buFont typeface="Gill Sans" charset="0"/>
              <a:buAutoNum type="arabicPeriod"/>
            </a:pPr>
            <a:r>
              <a:rPr lang="en-US" sz="2500"/>
              <a:t>Questions were </a:t>
            </a:r>
            <a:r>
              <a:rPr lang="en-US" sz="2500">
                <a:solidFill>
                  <a:srgbClr val="FF0000"/>
                </a:solidFill>
              </a:rPr>
              <a:t>too hard</a:t>
            </a:r>
            <a:endParaRPr lang="en-US" sz="2500"/>
          </a:p>
          <a:p>
            <a:pPr>
              <a:buSzPct val="99000"/>
              <a:buFont typeface="Gill Sans" charset="0"/>
              <a:buAutoNum type="arabicPeriod"/>
            </a:pPr>
            <a:r>
              <a:rPr lang="en-US" sz="2500">
                <a:solidFill>
                  <a:srgbClr val="0000FF"/>
                </a:solidFill>
              </a:rPr>
              <a:t>Content was appropriate</a:t>
            </a:r>
            <a:r>
              <a:rPr lang="en-US" sz="2500"/>
              <a:t> for what we</a:t>
            </a:r>
            <a:r>
              <a:rPr lang="ja-JP" altLang="en-US" sz="2500">
                <a:latin typeface="Arial"/>
              </a:rPr>
              <a:t>’</a:t>
            </a:r>
            <a:r>
              <a:rPr lang="en-US" sz="2500"/>
              <a:t>d covered</a:t>
            </a:r>
          </a:p>
          <a:p>
            <a:pPr>
              <a:buSzPct val="99000"/>
              <a:buFont typeface="Gill Sans" charset="0"/>
              <a:buAutoNum type="arabicPeriod"/>
            </a:pPr>
            <a:r>
              <a:rPr lang="en-US" sz="2500">
                <a:solidFill>
                  <a:srgbClr val="0000FF"/>
                </a:solidFill>
              </a:rPr>
              <a:t>Content was inappropriate</a:t>
            </a:r>
            <a:r>
              <a:rPr lang="en-US" sz="2500"/>
              <a:t> for what we</a:t>
            </a:r>
            <a:r>
              <a:rPr lang="ja-JP" altLang="en-US" sz="2500">
                <a:latin typeface="Arial"/>
              </a:rPr>
              <a:t>’</a:t>
            </a:r>
            <a:r>
              <a:rPr lang="en-US" sz="2500"/>
              <a:t>d covered.</a:t>
            </a:r>
          </a:p>
          <a:p>
            <a:pPr>
              <a:buSzPct val="99000"/>
              <a:buFont typeface="Gill Sans" charset="0"/>
              <a:buAutoNum type="arabicPeriod"/>
            </a:pPr>
            <a:r>
              <a:rPr lang="en-US" sz="2500"/>
              <a:t>Exam was </a:t>
            </a:r>
            <a:r>
              <a:rPr lang="en-US" sz="2500">
                <a:solidFill>
                  <a:srgbClr val="007F00"/>
                </a:solidFill>
              </a:rPr>
              <a:t>reasonable length</a:t>
            </a:r>
            <a:endParaRPr lang="en-US" sz="2500"/>
          </a:p>
          <a:p>
            <a:pPr>
              <a:buSzPct val="99000"/>
              <a:buFont typeface="Gill Sans" charset="0"/>
              <a:buAutoNum type="arabicPeriod"/>
            </a:pPr>
            <a:r>
              <a:rPr lang="en-US" sz="2500"/>
              <a:t>Exam was </a:t>
            </a:r>
            <a:r>
              <a:rPr lang="en-US" sz="2500">
                <a:solidFill>
                  <a:srgbClr val="007F00"/>
                </a:solidFill>
              </a:rPr>
              <a:t>too long</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0972411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Rectangle 1"/>
          <p:cNvSpPr>
            <a:spLocks noGrp="1" noChangeArrowheads="1"/>
          </p:cNvSpPr>
          <p:nvPr>
            <p:ph type="title"/>
          </p:nvPr>
        </p:nvSpPr>
        <p:spPr>
          <a:ln/>
        </p:spPr>
        <p:txBody>
          <a:bodyPr>
            <a:normAutofit fontScale="90000"/>
          </a:bodyPr>
          <a:lstStyle/>
          <a:p>
            <a:r>
              <a:rPr lang="en-US"/>
              <a:t>What did you think of the </a:t>
            </a:r>
            <a:r>
              <a:rPr lang="en-US">
                <a:solidFill>
                  <a:srgbClr val="800080"/>
                </a:solidFill>
              </a:rPr>
              <a:t>group portion</a:t>
            </a:r>
            <a:r>
              <a:rPr lang="en-US"/>
              <a:t> of the exam?</a:t>
            </a:r>
          </a:p>
        </p:txBody>
      </p:sp>
      <p:sp>
        <p:nvSpPr>
          <p:cNvPr id="89090" name="Rectangle 2"/>
          <p:cNvSpPr>
            <a:spLocks noGrp="1" noChangeArrowheads="1"/>
          </p:cNvSpPr>
          <p:nvPr>
            <p:ph type="body" idx="1"/>
          </p:nvPr>
        </p:nvSpPr>
        <p:spPr>
          <a:ln/>
        </p:spPr>
        <p:txBody>
          <a:bodyPr/>
          <a:lstStyle/>
          <a:p>
            <a:pPr>
              <a:buSzPct val="99000"/>
              <a:buFont typeface="Gill Sans" charset="0"/>
              <a:buAutoNum type="arabicPeriod"/>
            </a:pPr>
            <a:r>
              <a:rPr lang="en-US"/>
              <a:t>It rocked.</a:t>
            </a:r>
          </a:p>
          <a:p>
            <a:pPr>
              <a:buSzPct val="99000"/>
              <a:buFont typeface="Gill Sans" charset="0"/>
              <a:buAutoNum type="arabicPeriod"/>
            </a:pPr>
            <a:r>
              <a:rPr lang="en-US"/>
              <a:t>I kinda liked it.</a:t>
            </a:r>
          </a:p>
          <a:p>
            <a:pPr>
              <a:buSzPct val="99000"/>
              <a:buFont typeface="Gill Sans" charset="0"/>
              <a:buAutoNum type="arabicPeriod"/>
            </a:pPr>
            <a:r>
              <a:rPr lang="en-US"/>
              <a:t>Eh. Could take it or leave it.</a:t>
            </a:r>
          </a:p>
          <a:p>
            <a:pPr>
              <a:buSzPct val="99000"/>
              <a:buFont typeface="Gill Sans" charset="0"/>
              <a:buAutoNum type="arabicPeriod"/>
            </a:pPr>
            <a:r>
              <a:rPr lang="en-US"/>
              <a:t>I kinda disliked it.</a:t>
            </a:r>
          </a:p>
          <a:p>
            <a:pPr>
              <a:buSzPct val="99000"/>
              <a:buFont typeface="Gill Sans" charset="0"/>
              <a:buAutoNum type="arabicPeriod"/>
            </a:pPr>
            <a:r>
              <a:rPr lang="en-US"/>
              <a:t>I never ever want to live through something like that again.</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525012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1"/>
          <p:cNvSpPr>
            <a:spLocks noGrp="1" noChangeArrowheads="1"/>
          </p:cNvSpPr>
          <p:nvPr>
            <p:ph type="title"/>
          </p:nvPr>
        </p:nvSpPr>
        <p:spPr>
          <a:xfrm>
            <a:off x="651867" y="321469"/>
            <a:ext cx="7840266" cy="1134070"/>
          </a:xfrm>
          <a:ln/>
        </p:spPr>
        <p:txBody>
          <a:bodyPr>
            <a:normAutofit fontScale="90000"/>
          </a:bodyPr>
          <a:lstStyle/>
          <a:p>
            <a:r>
              <a:rPr lang="en-US"/>
              <a:t>Did you do the </a:t>
            </a:r>
            <a:r>
              <a:rPr lang="en-US">
                <a:solidFill>
                  <a:srgbClr val="FF0000"/>
                </a:solidFill>
              </a:rPr>
              <a:t>workbook</a:t>
            </a:r>
            <a:r>
              <a:rPr lang="en-US"/>
              <a:t> (26.1–4) for today?</a:t>
            </a:r>
          </a:p>
        </p:txBody>
      </p:sp>
      <p:sp>
        <p:nvSpPr>
          <p:cNvPr id="72706" name="Rectangle 2"/>
          <p:cNvSpPr>
            <a:spLocks noGrp="1" noChangeArrowheads="1"/>
          </p:cNvSpPr>
          <p:nvPr>
            <p:ph type="body" idx="1"/>
          </p:nvPr>
        </p:nvSpPr>
        <p:spPr>
          <a:xfrm>
            <a:off x="651867" y="2286000"/>
            <a:ext cx="7840266" cy="3429000"/>
          </a:xfrm>
          <a:ln/>
        </p:spPr>
        <p:txBody>
          <a:bodyPr/>
          <a:lstStyle/>
          <a:p>
            <a:pPr>
              <a:buSzPct val="99000"/>
              <a:buFont typeface="Gill Sans" charset="0"/>
              <a:buAutoNum type="arabicPeriod"/>
            </a:pPr>
            <a:r>
              <a:rPr lang="en-US" dirty="0"/>
              <a:t>Darn right I did!</a:t>
            </a:r>
          </a:p>
          <a:p>
            <a:pPr>
              <a:buSzPct val="99000"/>
              <a:buFont typeface="Gill Sans" charset="0"/>
              <a:buAutoNum type="arabicPeriod"/>
            </a:pPr>
            <a:r>
              <a:rPr lang="en-US" dirty="0"/>
              <a:t>Hey, I got through most of it.</a:t>
            </a:r>
          </a:p>
          <a:p>
            <a:pPr>
              <a:buSzPct val="99000"/>
              <a:buFont typeface="Gill Sans" charset="0"/>
              <a:buAutoNum type="arabicPeriod"/>
            </a:pPr>
            <a:r>
              <a:rPr lang="en-US" dirty="0"/>
              <a:t>I tried some.</a:t>
            </a:r>
          </a:p>
          <a:p>
            <a:pPr>
              <a:buSzPct val="99000"/>
              <a:buFont typeface="Gill Sans" charset="0"/>
              <a:buAutoNum type="arabicPeriod"/>
            </a:pPr>
            <a:r>
              <a:rPr lang="en-US" dirty="0"/>
              <a:t>Well, no, but you see, I</a:t>
            </a:r>
            <a:r>
              <a:rPr lang="ja-JP" altLang="en-US" dirty="0">
                <a:latin typeface="Arial"/>
              </a:rPr>
              <a:t>’</a:t>
            </a:r>
            <a:r>
              <a:rPr lang="en-US" dirty="0"/>
              <a:t>m really busy right now and we</a:t>
            </a:r>
            <a:r>
              <a:rPr lang="ja-JP" altLang="en-US" dirty="0">
                <a:latin typeface="Arial"/>
              </a:rPr>
              <a:t>’</a:t>
            </a:r>
            <a:r>
              <a:rPr lang="en-US" dirty="0" err="1"/>
              <a:t>ve</a:t>
            </a:r>
            <a:r>
              <a:rPr lang="en-US" dirty="0"/>
              <a:t> got this take-home exam to do by Monday, plus there</a:t>
            </a:r>
            <a:r>
              <a:rPr lang="ja-JP" altLang="en-US" dirty="0">
                <a:latin typeface="Arial"/>
              </a:rPr>
              <a:t>’</a:t>
            </a:r>
            <a:r>
              <a:rPr lang="en-US" dirty="0"/>
              <a:t>s this other thing</a:t>
            </a:r>
          </a:p>
        </p:txBody>
      </p:sp>
      <p:sp>
        <p:nvSpPr>
          <p:cNvPr id="5" name="TextBox 4"/>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460728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Grp="1" noChangeArrowheads="1"/>
          </p:cNvSpPr>
          <p:nvPr>
            <p:ph type="title"/>
          </p:nvPr>
        </p:nvSpPr>
        <p:spPr>
          <a:xfrm>
            <a:off x="651867" y="437555"/>
            <a:ext cx="7840266" cy="598289"/>
          </a:xfrm>
          <a:ln/>
        </p:spPr>
        <p:txBody>
          <a:bodyPr>
            <a:normAutofit fontScale="90000"/>
          </a:bodyPr>
          <a:lstStyle/>
          <a:p>
            <a:r>
              <a:rPr lang="en-US"/>
              <a:t>Do you </a:t>
            </a:r>
            <a:r>
              <a:rPr lang="en-US" i="1" u="sng">
                <a:solidFill>
                  <a:srgbClr val="FF0000"/>
                </a:solidFill>
              </a:rPr>
              <a:t>like</a:t>
            </a:r>
            <a:r>
              <a:rPr lang="en-US"/>
              <a:t> math?</a:t>
            </a:r>
          </a:p>
        </p:txBody>
      </p:sp>
      <p:sp>
        <p:nvSpPr>
          <p:cNvPr id="74754" name="Rectangle 2"/>
          <p:cNvSpPr>
            <a:spLocks noGrp="1" noChangeArrowheads="1"/>
          </p:cNvSpPr>
          <p:nvPr>
            <p:ph type="body" idx="1"/>
          </p:nvPr>
        </p:nvSpPr>
        <p:spPr>
          <a:xfrm>
            <a:off x="651867" y="1598414"/>
            <a:ext cx="7840266" cy="4714875"/>
          </a:xfrm>
          <a:ln/>
        </p:spPr>
        <p:txBody>
          <a:bodyPr/>
          <a:lstStyle/>
          <a:p>
            <a:pPr>
              <a:buSzPct val="99000"/>
              <a:buFont typeface="Gill Sans" charset="0"/>
              <a:buAutoNum type="arabicPeriod"/>
            </a:pPr>
            <a:r>
              <a:rPr lang="en-US"/>
              <a:t>Massively!</a:t>
            </a:r>
          </a:p>
          <a:p>
            <a:pPr>
              <a:buSzPct val="99000"/>
              <a:buFont typeface="Gill Sans" charset="0"/>
              <a:buAutoNum type="arabicPeriod"/>
            </a:pPr>
            <a:r>
              <a:rPr lang="en-US"/>
              <a:t>Yeah, kinda.</a:t>
            </a:r>
          </a:p>
          <a:p>
            <a:pPr>
              <a:buSzPct val="99000"/>
              <a:buFont typeface="Gill Sans" charset="0"/>
              <a:buAutoNum type="arabicPeriod"/>
            </a:pPr>
            <a:r>
              <a:rPr lang="en-US"/>
              <a:t>Eh.</a:t>
            </a:r>
          </a:p>
          <a:p>
            <a:pPr>
              <a:buSzPct val="99000"/>
              <a:buFont typeface="Gill Sans" charset="0"/>
              <a:buAutoNum type="arabicPeriod"/>
            </a:pPr>
            <a:r>
              <a:rPr lang="en-US"/>
              <a:t>Not really.</a:t>
            </a:r>
          </a:p>
          <a:p>
            <a:pPr>
              <a:buSzPct val="99000"/>
              <a:buFont typeface="Gill Sans" charset="0"/>
              <a:buAutoNum type="arabicPeriod"/>
            </a:pPr>
            <a:r>
              <a:rPr lang="en-US"/>
              <a:t>Yuck!</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975124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1"/>
          <p:cNvSpPr>
            <a:spLocks noGrp="1" noChangeArrowheads="1"/>
          </p:cNvSpPr>
          <p:nvPr>
            <p:ph type="title"/>
          </p:nvPr>
        </p:nvSpPr>
        <p:spPr>
          <a:ln/>
        </p:spPr>
        <p:txBody>
          <a:bodyPr>
            <a:normAutofit fontScale="90000"/>
          </a:bodyPr>
          <a:lstStyle/>
          <a:p>
            <a:r>
              <a:rPr lang="en-US"/>
              <a:t>Which of the following are you </a:t>
            </a:r>
            <a:r>
              <a:rPr lang="en-US">
                <a:solidFill>
                  <a:srgbClr val="800080"/>
                </a:solidFill>
              </a:rPr>
              <a:t>least comfortable</a:t>
            </a:r>
            <a:r>
              <a:rPr lang="en-US"/>
              <a:t> using to solve problems?</a:t>
            </a:r>
          </a:p>
        </p:txBody>
      </p:sp>
      <p:sp>
        <p:nvSpPr>
          <p:cNvPr id="76802" name="Rectangle 2"/>
          <p:cNvSpPr>
            <a:spLocks noGrp="1" noChangeArrowheads="1"/>
          </p:cNvSpPr>
          <p:nvPr>
            <p:ph type="body" idx="1"/>
          </p:nvPr>
        </p:nvSpPr>
        <p:spPr>
          <a:xfrm>
            <a:off x="419696" y="1946672"/>
            <a:ext cx="8304609" cy="4473773"/>
          </a:xfrm>
          <a:ln/>
        </p:spPr>
        <p:txBody>
          <a:bodyPr/>
          <a:lstStyle/>
          <a:p>
            <a:pPr>
              <a:buSzPct val="99000"/>
              <a:buFont typeface="Gill Sans" charset="0"/>
              <a:buAutoNum type="arabicPeriod"/>
            </a:pPr>
            <a:r>
              <a:rPr lang="en-US"/>
              <a:t>Kinematics.</a:t>
            </a:r>
          </a:p>
          <a:p>
            <a:pPr>
              <a:buSzPct val="99000"/>
              <a:buFont typeface="Gill Sans" charset="0"/>
              <a:buAutoNum type="arabicPeriod"/>
            </a:pPr>
            <a:r>
              <a:rPr lang="en-US"/>
              <a:t>Newton</a:t>
            </a:r>
            <a:r>
              <a:rPr lang="ja-JP" altLang="en-US">
                <a:latin typeface="Arial"/>
              </a:rPr>
              <a:t>’</a:t>
            </a:r>
            <a:r>
              <a:rPr lang="en-US"/>
              <a:t>s laws.</a:t>
            </a:r>
          </a:p>
          <a:p>
            <a:pPr>
              <a:buSzPct val="99000"/>
              <a:buFont typeface="Gill Sans" charset="0"/>
              <a:buAutoNum type="arabicPeriod"/>
            </a:pPr>
            <a:r>
              <a:rPr lang="en-US"/>
              <a:t>The work-energy theorem.</a:t>
            </a:r>
          </a:p>
          <a:p>
            <a:pPr>
              <a:buSzPct val="99000"/>
              <a:buFont typeface="Gill Sans" charset="0"/>
              <a:buAutoNum type="arabicPeriod"/>
            </a:pPr>
            <a:r>
              <a:rPr lang="en-US"/>
              <a:t>The impulse-momentum theorem.</a:t>
            </a:r>
          </a:p>
          <a:p>
            <a:pPr>
              <a:buSzPct val="99000"/>
              <a:buFont typeface="Gill Sans" charset="0"/>
              <a:buAutoNum type="arabicPeriod"/>
            </a:pPr>
            <a:r>
              <a:rPr lang="en-US"/>
              <a:t>The angular momentum-angular impulse theorem.</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4649840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Subtitle 2"/>
          <p:cNvSpPr>
            <a:spLocks noGrp="1"/>
          </p:cNvSpPr>
          <p:nvPr>
            <p:ph type="subTitle" idx="4294967295"/>
          </p:nvPr>
        </p:nvSpPr>
        <p:spPr>
          <a:xfrm>
            <a:off x="0" y="1697038"/>
            <a:ext cx="9144000" cy="5397500"/>
          </a:xfrm>
        </p:spPr>
        <p:txBody>
          <a:bodyPr>
            <a:normAutofit fontScale="70000" lnSpcReduction="20000"/>
          </a:bodyPr>
          <a:lstStyle/>
          <a:p>
            <a:pPr marL="0" indent="0" algn="ctr">
              <a:buNone/>
            </a:pPr>
            <a:r>
              <a:rPr lang="en-US" dirty="0" smtClean="0">
                <a:solidFill>
                  <a:schemeClr val="bg1">
                    <a:lumMod val="85000"/>
                  </a:schemeClr>
                </a:solidFill>
              </a:rPr>
              <a:t>This presentation is copyrighted under the Creative Commons License</a:t>
            </a:r>
          </a:p>
          <a:p>
            <a:pPr marL="0" indent="0" algn="ctr">
              <a:buNone/>
            </a:pPr>
            <a:r>
              <a:rPr lang="en-US" i="1" dirty="0" smtClean="0">
                <a:solidFill>
                  <a:schemeClr val="bg1">
                    <a:lumMod val="85000"/>
                  </a:schemeClr>
                </a:solidFill>
              </a:rPr>
              <a:t>Attribution Non-Commercial Share-Alike</a:t>
            </a:r>
          </a:p>
          <a:p>
            <a:pPr marL="0" indent="0" algn="ctr">
              <a:buNone/>
            </a:pPr>
            <a:endParaRPr lang="en-US" dirty="0" smtClean="0">
              <a:solidFill>
                <a:schemeClr val="bg1">
                  <a:lumMod val="85000"/>
                </a:schemeClr>
              </a:solidFill>
            </a:endParaRPr>
          </a:p>
          <a:p>
            <a:pPr marL="0" indent="0" algn="ctr">
              <a:buNone/>
            </a:pPr>
            <a:endParaRPr lang="en-US" dirty="0" smtClean="0">
              <a:solidFill>
                <a:schemeClr val="bg1">
                  <a:lumMod val="85000"/>
                </a:schemeClr>
              </a:solidFill>
            </a:endParaRPr>
          </a:p>
          <a:p>
            <a:pPr marL="0" indent="0" algn="ctr">
              <a:buNone/>
            </a:pPr>
            <a:r>
              <a:rPr lang="en-US" dirty="0" smtClean="0">
                <a:solidFill>
                  <a:schemeClr val="bg1">
                    <a:lumMod val="85000"/>
                  </a:schemeClr>
                </a:solidFill>
              </a:rPr>
              <a:t>That means:  Please watch it, share it, and use it in your presentations.  Just give us credit, don’t make money from it, and use the same kind of license on the works that you create from it.</a:t>
            </a:r>
          </a:p>
          <a:p>
            <a:pPr marL="0" indent="0" algn="ctr">
              <a:buNone/>
            </a:pPr>
            <a:endParaRPr lang="en-US" dirty="0" smtClean="0">
              <a:solidFill>
                <a:schemeClr val="bg1">
                  <a:lumMod val="85000"/>
                </a:schemeClr>
              </a:solidFill>
            </a:endParaRPr>
          </a:p>
          <a:p>
            <a:pPr marL="0" indent="0" algn="ctr">
              <a:buNone/>
            </a:pPr>
            <a:r>
              <a:rPr lang="en-US" dirty="0" smtClean="0">
                <a:solidFill>
                  <a:schemeClr val="bg1">
                    <a:lumMod val="85000"/>
                  </a:schemeClr>
                </a:solidFill>
              </a:rPr>
              <a:t>More information about Creative Commons licenses here:  </a:t>
            </a:r>
          </a:p>
          <a:p>
            <a:pPr marL="0" indent="0" algn="ctr">
              <a:buNone/>
            </a:pPr>
            <a:r>
              <a:rPr lang="en-US" dirty="0" smtClean="0">
                <a:solidFill>
                  <a:schemeClr val="bg1">
                    <a:lumMod val="85000"/>
                  </a:schemeClr>
                </a:solidFill>
              </a:rPr>
              <a:t>http://</a:t>
            </a:r>
            <a:r>
              <a:rPr lang="en-US" dirty="0" err="1" smtClean="0">
                <a:solidFill>
                  <a:schemeClr val="bg1">
                    <a:lumMod val="85000"/>
                  </a:schemeClr>
                </a:solidFill>
              </a:rPr>
              <a:t>creativecommons.org</a:t>
            </a:r>
            <a:r>
              <a:rPr lang="en-US" dirty="0" smtClean="0">
                <a:solidFill>
                  <a:schemeClr val="bg1">
                    <a:lumMod val="85000"/>
                  </a:schemeClr>
                </a:solidFill>
              </a:rPr>
              <a:t>/licenses/</a:t>
            </a:r>
          </a:p>
          <a:p>
            <a:pPr marL="0" indent="0" algn="ctr">
              <a:buNone/>
            </a:pPr>
            <a:endParaRPr lang="en-US" dirty="0" smtClean="0">
              <a:solidFill>
                <a:schemeClr val="bg1">
                  <a:lumMod val="85000"/>
                </a:schemeClr>
              </a:solidFill>
            </a:endParaRPr>
          </a:p>
          <a:p>
            <a:pPr marL="0" indent="0" algn="ctr">
              <a:buNone/>
            </a:pPr>
            <a:r>
              <a:rPr lang="en-US" i="1" dirty="0" smtClean="0">
                <a:solidFill>
                  <a:schemeClr val="bg1">
                    <a:lumMod val="85000"/>
                  </a:schemeClr>
                </a:solidFill>
              </a:rPr>
              <a:t>Credit should be given to the author as indicated on each slide set.</a:t>
            </a:r>
          </a:p>
          <a:p>
            <a:pPr marL="0" indent="0" algn="ctr">
              <a:buNone/>
            </a:pPr>
            <a:r>
              <a:rPr lang="en-US" i="1" dirty="0" smtClean="0">
                <a:solidFill>
                  <a:schemeClr val="bg1">
                    <a:lumMod val="85000"/>
                  </a:schemeClr>
                </a:solidFill>
              </a:rPr>
              <a:t>For more information, contact Stephanie Chasteen, </a:t>
            </a:r>
            <a:r>
              <a:rPr lang="en-US" i="1" dirty="0" err="1" smtClean="0">
                <a:solidFill>
                  <a:schemeClr val="bg1">
                    <a:lumMod val="85000"/>
                  </a:schemeClr>
                </a:solidFill>
              </a:rPr>
              <a:t>stephanie.chasteen@colorado.edu</a:t>
            </a:r>
            <a:r>
              <a:rPr lang="en-US" i="1" dirty="0" smtClean="0">
                <a:solidFill>
                  <a:schemeClr val="bg1">
                    <a:lumMod val="85000"/>
                  </a:schemeClr>
                </a:solidFill>
              </a:rPr>
              <a:t>.</a:t>
            </a:r>
          </a:p>
          <a:p>
            <a:pPr marL="0" indent="0" algn="ctr">
              <a:buNone/>
            </a:pPr>
            <a:r>
              <a:rPr lang="en-US" i="1" dirty="0" smtClean="0">
                <a:solidFill>
                  <a:schemeClr val="bg1">
                    <a:lumMod val="85000"/>
                  </a:schemeClr>
                </a:solidFill>
              </a:rPr>
              <a:t>http://</a:t>
            </a:r>
            <a:r>
              <a:rPr lang="en-US" i="1" dirty="0" err="1" smtClean="0">
                <a:solidFill>
                  <a:schemeClr val="bg1">
                    <a:lumMod val="85000"/>
                  </a:schemeClr>
                </a:solidFill>
              </a:rPr>
              <a:t>colorado.edu/sei</a:t>
            </a:r>
            <a:endParaRPr lang="en-US" i="1" dirty="0" smtClean="0">
              <a:solidFill>
                <a:schemeClr val="bg1">
                  <a:lumMod val="85000"/>
                </a:schemeClr>
              </a:solidFill>
            </a:endParaRPr>
          </a:p>
          <a:p>
            <a:pPr algn="ctr"/>
            <a:endParaRPr lang="en-US" dirty="0">
              <a:solidFill>
                <a:schemeClr val="bg1">
                  <a:lumMod val="85000"/>
                </a:schemeClr>
              </a:solidFill>
            </a:endParaRPr>
          </a:p>
          <a:p>
            <a:pPr marL="0" indent="0" algn="ctr">
              <a:buNone/>
            </a:pPr>
            <a:endParaRPr lang="en-US" dirty="0" smtClean="0">
              <a:solidFill>
                <a:schemeClr val="bg1">
                  <a:lumMod val="85000"/>
                </a:schemeClr>
              </a:solidFill>
            </a:endParaRPr>
          </a:p>
          <a:p>
            <a:pPr algn="ctr"/>
            <a:endParaRPr lang="en-US" dirty="0">
              <a:solidFill>
                <a:schemeClr val="bg1">
                  <a:lumMod val="85000"/>
                </a:schemeClr>
              </a:solidFill>
            </a:endParaRPr>
          </a:p>
        </p:txBody>
      </p:sp>
      <p:pic>
        <p:nvPicPr>
          <p:cNvPr id="4" name="Picture 3"/>
          <p:cNvPicPr>
            <a:picLocks noChangeAspect="1"/>
          </p:cNvPicPr>
          <p:nvPr/>
        </p:nvPicPr>
        <p:blipFill>
          <a:blip r:embed="rId2"/>
          <a:stretch>
            <a:fillRect/>
          </a:stretch>
        </p:blipFill>
        <p:spPr>
          <a:xfrm>
            <a:off x="4001726" y="2411680"/>
            <a:ext cx="1117600" cy="393700"/>
          </a:xfrm>
          <a:prstGeom prst="rect">
            <a:avLst/>
          </a:prstGeom>
        </p:spPr>
      </p:pic>
      <p:pic>
        <p:nvPicPr>
          <p:cNvPr id="5" name="Picture 4"/>
          <p:cNvPicPr>
            <a:picLocks noChangeAspect="1"/>
          </p:cNvPicPr>
          <p:nvPr/>
        </p:nvPicPr>
        <p:blipFill>
          <a:blip r:embed="rId3"/>
          <a:stretch>
            <a:fillRect/>
          </a:stretch>
        </p:blipFill>
        <p:spPr>
          <a:xfrm>
            <a:off x="3200877" y="600267"/>
            <a:ext cx="2400300" cy="584200"/>
          </a:xfrm>
          <a:prstGeom prst="rect">
            <a:avLst/>
          </a:prstGeom>
        </p:spPr>
      </p:pic>
    </p:spTree>
    <p:extLst>
      <p:ext uri="{BB962C8B-B14F-4D97-AF65-F5344CB8AC3E}">
        <p14:creationId xmlns:p14="http://schemas.microsoft.com/office/powerpoint/2010/main" val="34395228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1"/>
          <p:cNvSpPr>
            <a:spLocks noGrp="1" noChangeArrowheads="1"/>
          </p:cNvSpPr>
          <p:nvPr>
            <p:ph type="title"/>
          </p:nvPr>
        </p:nvSpPr>
        <p:spPr>
          <a:ln/>
        </p:spPr>
        <p:txBody>
          <a:bodyPr>
            <a:normAutofit fontScale="90000"/>
          </a:bodyPr>
          <a:lstStyle/>
          <a:p>
            <a:r>
              <a:rPr lang="en-US"/>
              <a:t>How comfortable are you with the concept and use of </a:t>
            </a:r>
            <a:r>
              <a:rPr lang="en-US">
                <a:solidFill>
                  <a:srgbClr val="FF0000"/>
                </a:solidFill>
              </a:rPr>
              <a:t>electric forces</a:t>
            </a:r>
            <a:r>
              <a:rPr lang="en-US"/>
              <a:t>?</a:t>
            </a:r>
          </a:p>
        </p:txBody>
      </p:sp>
      <p:sp>
        <p:nvSpPr>
          <p:cNvPr id="78850" name="Rectangle 2"/>
          <p:cNvSpPr>
            <a:spLocks noGrp="1" noChangeArrowheads="1"/>
          </p:cNvSpPr>
          <p:nvPr>
            <p:ph type="body" idx="1"/>
          </p:nvPr>
        </p:nvSpPr>
        <p:spPr>
          <a:xfrm>
            <a:off x="651867" y="2143125"/>
            <a:ext cx="7840266" cy="4170164"/>
          </a:xfrm>
          <a:ln/>
        </p:spPr>
        <p:txBody>
          <a:bodyPr/>
          <a:lstStyle/>
          <a:p>
            <a:pPr>
              <a:buSzPct val="99000"/>
              <a:buFont typeface="Gill Sans" charset="0"/>
              <a:buAutoNum type="arabicPeriod"/>
            </a:pPr>
            <a:r>
              <a:rPr lang="en-US"/>
              <a:t>Clueless.</a:t>
            </a:r>
          </a:p>
          <a:p>
            <a:pPr>
              <a:buSzPct val="99000"/>
              <a:buFont typeface="Gill Sans" charset="0"/>
              <a:buAutoNum type="arabicPeriod"/>
            </a:pPr>
            <a:r>
              <a:rPr lang="en-US"/>
              <a:t>I sorta kinda think I get it, a little.</a:t>
            </a:r>
          </a:p>
          <a:p>
            <a:pPr>
              <a:buSzPct val="99000"/>
              <a:buFont typeface="Gill Sans" charset="0"/>
              <a:buAutoNum type="arabicPeriod"/>
            </a:pPr>
            <a:r>
              <a:rPr lang="en-US"/>
              <a:t>Doin</a:t>
            </a:r>
            <a:r>
              <a:rPr lang="ja-JP" altLang="en-US">
                <a:latin typeface="Arial"/>
              </a:rPr>
              <a:t>’</a:t>
            </a:r>
            <a:r>
              <a:rPr lang="en-US"/>
              <a:t> pretty well.</a:t>
            </a:r>
          </a:p>
          <a:p>
            <a:pPr>
              <a:buSzPct val="99000"/>
              <a:buFont typeface="Gill Sans" charset="0"/>
              <a:buAutoNum type="arabicPeriod"/>
            </a:pPr>
            <a:r>
              <a:rPr lang="en-US"/>
              <a:t>Rock solid.</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941761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1"/>
          <p:cNvSpPr>
            <a:spLocks noGrp="1" noChangeArrowheads="1"/>
          </p:cNvSpPr>
          <p:nvPr>
            <p:ph type="title"/>
          </p:nvPr>
        </p:nvSpPr>
        <p:spPr>
          <a:ln/>
        </p:spPr>
        <p:txBody>
          <a:bodyPr>
            <a:normAutofit fontScale="90000"/>
          </a:bodyPr>
          <a:lstStyle/>
          <a:p>
            <a:r>
              <a:rPr lang="en-US"/>
              <a:t>How comfortable are you with the concept and use of </a:t>
            </a:r>
            <a:r>
              <a:rPr lang="en-US">
                <a:solidFill>
                  <a:srgbClr val="FF0000"/>
                </a:solidFill>
              </a:rPr>
              <a:t>electric fields</a:t>
            </a:r>
            <a:r>
              <a:rPr lang="en-US"/>
              <a:t>?</a:t>
            </a:r>
          </a:p>
        </p:txBody>
      </p:sp>
      <p:sp>
        <p:nvSpPr>
          <p:cNvPr id="80898" name="Rectangle 2"/>
          <p:cNvSpPr>
            <a:spLocks noGrp="1" noChangeArrowheads="1"/>
          </p:cNvSpPr>
          <p:nvPr>
            <p:ph type="body" idx="1"/>
          </p:nvPr>
        </p:nvSpPr>
        <p:spPr>
          <a:xfrm>
            <a:off x="651867" y="2143125"/>
            <a:ext cx="7840266" cy="4170164"/>
          </a:xfrm>
          <a:ln/>
        </p:spPr>
        <p:txBody>
          <a:bodyPr/>
          <a:lstStyle/>
          <a:p>
            <a:pPr>
              <a:buSzPct val="99000"/>
              <a:buFont typeface="Gill Sans" charset="0"/>
              <a:buAutoNum type="arabicPeriod"/>
            </a:pPr>
            <a:r>
              <a:rPr lang="en-US"/>
              <a:t>Clueless.</a:t>
            </a:r>
          </a:p>
          <a:p>
            <a:pPr>
              <a:buSzPct val="99000"/>
              <a:buFont typeface="Gill Sans" charset="0"/>
              <a:buAutoNum type="arabicPeriod"/>
            </a:pPr>
            <a:r>
              <a:rPr lang="en-US"/>
              <a:t>I sorta kinda think I get it, a little.</a:t>
            </a:r>
          </a:p>
          <a:p>
            <a:pPr>
              <a:buSzPct val="99000"/>
              <a:buFont typeface="Gill Sans" charset="0"/>
              <a:buAutoNum type="arabicPeriod"/>
            </a:pPr>
            <a:r>
              <a:rPr lang="en-US"/>
              <a:t>Doin</a:t>
            </a:r>
            <a:r>
              <a:rPr lang="ja-JP" altLang="en-US">
                <a:latin typeface="Arial"/>
              </a:rPr>
              <a:t>’</a:t>
            </a:r>
            <a:r>
              <a:rPr lang="en-US"/>
              <a:t> pretty well.</a:t>
            </a:r>
          </a:p>
          <a:p>
            <a:pPr>
              <a:buSzPct val="99000"/>
              <a:buFont typeface="Gill Sans" charset="0"/>
              <a:buAutoNum type="arabicPeriod"/>
            </a:pPr>
            <a:r>
              <a:rPr lang="en-US"/>
              <a:t>Rock solid.</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7487334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1"/>
          <p:cNvSpPr>
            <a:spLocks noGrp="1" noChangeArrowheads="1"/>
          </p:cNvSpPr>
          <p:nvPr>
            <p:ph type="title"/>
          </p:nvPr>
        </p:nvSpPr>
        <p:spPr>
          <a:ln/>
        </p:spPr>
        <p:txBody>
          <a:bodyPr>
            <a:normAutofit fontScale="90000"/>
          </a:bodyPr>
          <a:lstStyle/>
          <a:p>
            <a:r>
              <a:rPr lang="en-US"/>
              <a:t>How comfortable are you with the concept and use of </a:t>
            </a:r>
            <a:r>
              <a:rPr lang="en-US">
                <a:solidFill>
                  <a:srgbClr val="FF0000"/>
                </a:solidFill>
              </a:rPr>
              <a:t>electric potential</a:t>
            </a:r>
            <a:r>
              <a:rPr lang="en-US"/>
              <a:t>?</a:t>
            </a:r>
          </a:p>
        </p:txBody>
      </p:sp>
      <p:sp>
        <p:nvSpPr>
          <p:cNvPr id="82946" name="Rectangle 2"/>
          <p:cNvSpPr>
            <a:spLocks noGrp="1" noChangeArrowheads="1"/>
          </p:cNvSpPr>
          <p:nvPr>
            <p:ph type="body" idx="1"/>
          </p:nvPr>
        </p:nvSpPr>
        <p:spPr>
          <a:xfrm>
            <a:off x="651867" y="2143125"/>
            <a:ext cx="7840266" cy="4170164"/>
          </a:xfrm>
          <a:ln/>
        </p:spPr>
        <p:txBody>
          <a:bodyPr/>
          <a:lstStyle/>
          <a:p>
            <a:pPr>
              <a:buSzPct val="99000"/>
              <a:buFont typeface="Gill Sans" charset="0"/>
              <a:buAutoNum type="arabicPeriod"/>
            </a:pPr>
            <a:r>
              <a:rPr lang="en-US"/>
              <a:t>Clueless.</a:t>
            </a:r>
          </a:p>
          <a:p>
            <a:pPr>
              <a:buSzPct val="99000"/>
              <a:buFont typeface="Gill Sans" charset="0"/>
              <a:buAutoNum type="arabicPeriod"/>
            </a:pPr>
            <a:r>
              <a:rPr lang="en-US"/>
              <a:t>I sorta kinda think I get it, a little.</a:t>
            </a:r>
          </a:p>
          <a:p>
            <a:pPr>
              <a:buSzPct val="99000"/>
              <a:buFont typeface="Gill Sans" charset="0"/>
              <a:buAutoNum type="arabicPeriod"/>
            </a:pPr>
            <a:r>
              <a:rPr lang="en-US"/>
              <a:t>Doin</a:t>
            </a:r>
            <a:r>
              <a:rPr lang="ja-JP" altLang="en-US">
                <a:latin typeface="Arial"/>
              </a:rPr>
              <a:t>’</a:t>
            </a:r>
            <a:r>
              <a:rPr lang="en-US"/>
              <a:t> pretty well.</a:t>
            </a:r>
          </a:p>
          <a:p>
            <a:pPr>
              <a:buSzPct val="99000"/>
              <a:buFont typeface="Gill Sans" charset="0"/>
              <a:buAutoNum type="arabicPeriod"/>
            </a:pPr>
            <a:r>
              <a:rPr lang="en-US"/>
              <a:t>Rock solid.</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2088514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5414" y="267891"/>
            <a:ext cx="8224242" cy="3946922"/>
          </a:xfrm>
          <a:ln/>
        </p:spPr>
        <p:txBody>
          <a:bodyPr anchor="t">
            <a:normAutofit fontScale="90000"/>
          </a:bodyPr>
          <a:lstStyle/>
          <a:p>
            <a:r>
              <a:rPr lang="en-US" sz="3000"/>
              <a:t>At 6 AM, a hiker starts up a mountain from the trailhead. At 6 PM she reaches a cabin on the top, and spends the night. At 6 AM the next day she leaves the cabin and descends by a different path, returning to the base at 6 PM.</a:t>
            </a:r>
            <a:br>
              <a:rPr lang="en-US" sz="3000"/>
            </a:br>
            <a:r>
              <a:rPr lang="en-US" sz="3000"/>
              <a:t/>
            </a:r>
            <a:br>
              <a:rPr lang="en-US" sz="3000"/>
            </a:br>
            <a:r>
              <a:rPr lang="en-US" sz="3000"/>
              <a:t>Is there a time on the second day when she is at the </a:t>
            </a:r>
            <a:r>
              <a:rPr lang="en-US" sz="3000">
                <a:solidFill>
                  <a:srgbClr val="FF0000"/>
                </a:solidFill>
              </a:rPr>
              <a:t>same altitude</a:t>
            </a:r>
            <a:r>
              <a:rPr lang="en-US" sz="3000"/>
              <a:t> she was at on the first day </a:t>
            </a:r>
            <a:r>
              <a:rPr lang="en-US" sz="3000">
                <a:solidFill>
                  <a:srgbClr val="FF0000"/>
                </a:solidFill>
              </a:rPr>
              <a:t>at the same time</a:t>
            </a:r>
            <a:r>
              <a:rPr lang="en-US" sz="3000"/>
              <a:t>?</a:t>
            </a:r>
          </a:p>
        </p:txBody>
      </p:sp>
      <p:sp>
        <p:nvSpPr>
          <p:cNvPr id="46083" name="Rectangle 3"/>
          <p:cNvSpPr>
            <a:spLocks noGrp="1" noChangeArrowheads="1"/>
          </p:cNvSpPr>
          <p:nvPr>
            <p:ph type="body" idx="1"/>
          </p:nvPr>
        </p:nvSpPr>
        <p:spPr>
          <a:xfrm>
            <a:off x="892969" y="4384476"/>
            <a:ext cx="7358063" cy="2125266"/>
          </a:xfrm>
          <a:ln/>
        </p:spPr>
        <p:txBody>
          <a:bodyPr>
            <a:normAutofit fontScale="92500" lnSpcReduction="20000"/>
          </a:bodyPr>
          <a:lstStyle/>
          <a:p>
            <a:pPr>
              <a:spcBef>
                <a:spcPct val="0"/>
              </a:spcBef>
              <a:buSzPct val="99000"/>
              <a:buFont typeface="Gill Sans" charset="0"/>
              <a:buAutoNum type="arabicParenR"/>
            </a:pPr>
            <a:r>
              <a:rPr lang="en-US"/>
              <a:t>Yes, there is </a:t>
            </a:r>
            <a:r>
              <a:rPr lang="en-US" u="sng"/>
              <a:t>always</a:t>
            </a:r>
            <a:r>
              <a:rPr lang="en-US"/>
              <a:t> at least one time.</a:t>
            </a:r>
          </a:p>
          <a:p>
            <a:pPr>
              <a:spcBef>
                <a:spcPts val="1125"/>
              </a:spcBef>
              <a:buSzPct val="99000"/>
              <a:buFont typeface="Gill Sans" charset="0"/>
              <a:buAutoNum type="arabicParenR"/>
            </a:pPr>
            <a:r>
              <a:rPr lang="en-US"/>
              <a:t>Yes, there is </a:t>
            </a:r>
            <a:r>
              <a:rPr lang="en-US" u="sng"/>
              <a:t>possibly</a:t>
            </a:r>
            <a:r>
              <a:rPr lang="en-US"/>
              <a:t> one time.</a:t>
            </a:r>
          </a:p>
          <a:p>
            <a:pPr>
              <a:spcBef>
                <a:spcPts val="1125"/>
              </a:spcBef>
              <a:buSzPct val="99000"/>
              <a:buFont typeface="Gill Sans" charset="0"/>
              <a:buAutoNum type="arabicParenR"/>
            </a:pPr>
            <a:r>
              <a:rPr lang="en-US"/>
              <a:t>No, there is </a:t>
            </a:r>
            <a:r>
              <a:rPr lang="en-US" u="sng"/>
              <a:t>never</a:t>
            </a:r>
            <a:r>
              <a:rPr lang="en-US"/>
              <a:t> a time.</a:t>
            </a:r>
          </a:p>
          <a:p>
            <a:pPr>
              <a:spcBef>
                <a:spcPts val="1125"/>
              </a:spcBef>
              <a:buSzPct val="99000"/>
              <a:buFont typeface="Gill Sans" charset="0"/>
              <a:buAutoNum type="arabicParenR"/>
            </a:pPr>
            <a:r>
              <a:rPr lang="en-US"/>
              <a:t>Not enough information.</a:t>
            </a:r>
          </a:p>
        </p:txBody>
      </p:sp>
      <p:sp>
        <p:nvSpPr>
          <p:cNvPr id="5" name="TextBox 4"/>
          <p:cNvSpPr txBox="1"/>
          <p:nvPr/>
        </p:nvSpPr>
        <p:spPr>
          <a:xfrm>
            <a:off x="2124405" y="6488668"/>
            <a:ext cx="7019595"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  Originally by Bill </a:t>
            </a:r>
            <a:r>
              <a:rPr lang="en-US" i="1" dirty="0" err="1" smtClean="0">
                <a:solidFill>
                  <a:schemeClr val="tx1">
                    <a:lumMod val="50000"/>
                    <a:lumOff val="50000"/>
                  </a:schemeClr>
                </a:solidFill>
              </a:rPr>
              <a:t>Gerace</a:t>
            </a:r>
            <a:r>
              <a:rPr lang="en-US" i="1" dirty="0" smtClean="0">
                <a:solidFill>
                  <a:schemeClr val="tx1">
                    <a:lumMod val="50000"/>
                    <a:lumOff val="50000"/>
                  </a:schemeClr>
                </a:solidFill>
              </a:rPr>
              <a:t>, AFAIK</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304520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p:cNvSpPr>
          <p:nvPr/>
        </p:nvSpPr>
        <p:spPr bwMode="auto">
          <a:xfrm>
            <a:off x="607219" y="303609"/>
            <a:ext cx="7938492" cy="43755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38" bIns="0"/>
          <a:lstStyle/>
          <a:p>
            <a:pPr marL="40182">
              <a:spcBef>
                <a:spcPts val="1441"/>
              </a:spcBef>
            </a:pPr>
            <a:r>
              <a:rPr lang="en-US" sz="2400" b="1">
                <a:latin typeface="Helvetica" charset="0"/>
                <a:ea typeface="ＭＳ Ｐゴシック" charset="0"/>
                <a:cs typeface="Helvetica" charset="0"/>
                <a:sym typeface="Helvetica" charset="0"/>
              </a:rPr>
              <a:t>We start with one cup of water and one cup of wine.</a:t>
            </a:r>
          </a:p>
        </p:txBody>
      </p:sp>
      <p:sp>
        <p:nvSpPr>
          <p:cNvPr id="48131" name="Rectangle 3"/>
          <p:cNvSpPr>
            <a:spLocks/>
          </p:cNvSpPr>
          <p:nvPr/>
        </p:nvSpPr>
        <p:spPr bwMode="auto">
          <a:xfrm>
            <a:off x="687586" y="2286000"/>
            <a:ext cx="7634883" cy="25092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38" bIns="0"/>
          <a:lstStyle/>
          <a:p>
            <a:pPr marL="40182">
              <a:spcBef>
                <a:spcPts val="633"/>
              </a:spcBef>
            </a:pPr>
            <a:r>
              <a:rPr lang="en-US" sz="2400" b="1">
                <a:latin typeface="Helvetica" charset="0"/>
                <a:ea typeface="ＭＳ Ｐゴシック" charset="0"/>
                <a:cs typeface="Helvetica" charset="0"/>
                <a:sym typeface="Helvetica" charset="0"/>
              </a:rPr>
              <a:t>One teaspoon of water is moved to the wine.</a:t>
            </a:r>
          </a:p>
          <a:p>
            <a:pPr marL="40182">
              <a:spcBef>
                <a:spcPts val="633"/>
              </a:spcBef>
            </a:pPr>
            <a:r>
              <a:rPr lang="en-US" sz="2400" b="1">
                <a:latin typeface="Helvetica" charset="0"/>
                <a:ea typeface="ＭＳ Ｐゴシック" charset="0"/>
                <a:cs typeface="Helvetica" charset="0"/>
                <a:sym typeface="Helvetica" charset="0"/>
              </a:rPr>
              <a:t>Then one teaspoon of the mixture </a:t>
            </a:r>
            <a:br>
              <a:rPr lang="en-US" sz="2400" b="1">
                <a:latin typeface="Helvetica" charset="0"/>
                <a:ea typeface="ＭＳ Ｐゴシック" charset="0"/>
                <a:cs typeface="Helvetica" charset="0"/>
                <a:sym typeface="Helvetica" charset="0"/>
              </a:rPr>
            </a:br>
            <a:r>
              <a:rPr lang="en-US" sz="2400" b="1">
                <a:latin typeface="Helvetica" charset="0"/>
                <a:ea typeface="ＭＳ Ｐゴシック" charset="0"/>
                <a:cs typeface="Helvetica" charset="0"/>
                <a:sym typeface="Helvetica" charset="0"/>
              </a:rPr>
              <a:t>is returned to the water.</a:t>
            </a:r>
          </a:p>
          <a:p>
            <a:pPr marL="40182">
              <a:spcBef>
                <a:spcPts val="633"/>
              </a:spcBef>
            </a:pPr>
            <a:r>
              <a:rPr lang="en-US" sz="2400" b="1">
                <a:latin typeface="Helvetica" charset="0"/>
                <a:ea typeface="ＭＳ Ｐゴシック" charset="0"/>
                <a:cs typeface="Helvetica" charset="0"/>
                <a:sym typeface="Helvetica" charset="0"/>
              </a:rPr>
              <a:t>Is there more water in the wine, </a:t>
            </a:r>
            <a:br>
              <a:rPr lang="en-US" sz="2400" b="1">
                <a:latin typeface="Helvetica" charset="0"/>
                <a:ea typeface="ＭＳ Ｐゴシック" charset="0"/>
                <a:cs typeface="Helvetica" charset="0"/>
                <a:sym typeface="Helvetica" charset="0"/>
              </a:rPr>
            </a:br>
            <a:r>
              <a:rPr lang="en-US" sz="2400" b="1">
                <a:latin typeface="Helvetica" charset="0"/>
                <a:ea typeface="ＭＳ Ｐゴシック" charset="0"/>
                <a:cs typeface="Helvetica" charset="0"/>
                <a:sym typeface="Helvetica" charset="0"/>
              </a:rPr>
              <a:t>or more wine in the water?</a:t>
            </a:r>
          </a:p>
          <a:p>
            <a:pPr marL="40182">
              <a:spcBef>
                <a:spcPts val="633"/>
              </a:spcBef>
            </a:pPr>
            <a:r>
              <a:rPr lang="en-US" sz="2400" b="1">
                <a:latin typeface="Helvetica" charset="0"/>
                <a:ea typeface="ＭＳ Ｐゴシック" charset="0"/>
                <a:cs typeface="Helvetica" charset="0"/>
                <a:sym typeface="Helvetica" charset="0"/>
              </a:rPr>
              <a:t>Input your answer.  Be prepared to explain it.</a:t>
            </a:r>
          </a:p>
        </p:txBody>
      </p:sp>
      <p:sp>
        <p:nvSpPr>
          <p:cNvPr id="48132" name="Rectangle 4"/>
          <p:cNvSpPr>
            <a:spLocks/>
          </p:cNvSpPr>
          <p:nvPr/>
        </p:nvSpPr>
        <p:spPr bwMode="auto">
          <a:xfrm>
            <a:off x="1062633" y="5027414"/>
            <a:ext cx="6947297" cy="169664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40638" bIns="0"/>
          <a:lstStyle/>
          <a:p>
            <a:pPr marL="40182">
              <a:spcBef>
                <a:spcPts val="633"/>
              </a:spcBef>
            </a:pPr>
            <a:r>
              <a:rPr lang="en-US" sz="2400" b="1">
                <a:latin typeface="Helvetica" charset="0"/>
                <a:ea typeface="ＭＳ Ｐゴシック" charset="0"/>
                <a:cs typeface="Helvetica" charset="0"/>
                <a:sym typeface="Helvetica" charset="0"/>
              </a:rPr>
              <a:t>(1) There</a:t>
            </a:r>
            <a:r>
              <a:rPr lang="ja-JP" altLang="en-US" sz="2400" b="1">
                <a:latin typeface="Arial"/>
                <a:ea typeface="ＭＳ Ｐゴシック" charset="0"/>
                <a:cs typeface="Helvetica" charset="0"/>
                <a:sym typeface="Helvetica" charset="0"/>
              </a:rPr>
              <a:t>’</a:t>
            </a:r>
            <a:r>
              <a:rPr lang="en-US" sz="2400" b="1">
                <a:latin typeface="Helvetica" charset="0"/>
                <a:ea typeface="ＭＳ Ｐゴシック" charset="0"/>
                <a:cs typeface="Helvetica" charset="0"/>
                <a:sym typeface="Helvetica" charset="0"/>
              </a:rPr>
              <a:t>s more water in the wine.</a:t>
            </a:r>
          </a:p>
          <a:p>
            <a:pPr marL="40182">
              <a:spcBef>
                <a:spcPts val="633"/>
              </a:spcBef>
            </a:pPr>
            <a:r>
              <a:rPr lang="en-US" sz="2400" b="1">
                <a:latin typeface="Helvetica" charset="0"/>
                <a:ea typeface="ＭＳ Ｐゴシック" charset="0"/>
                <a:cs typeface="Helvetica" charset="0"/>
                <a:sym typeface="Helvetica" charset="0"/>
              </a:rPr>
              <a:t>(2) There</a:t>
            </a:r>
            <a:r>
              <a:rPr lang="ja-JP" altLang="en-US" sz="2400" b="1">
                <a:latin typeface="Arial"/>
                <a:ea typeface="ＭＳ Ｐゴシック" charset="0"/>
                <a:cs typeface="Helvetica" charset="0"/>
                <a:sym typeface="Helvetica" charset="0"/>
              </a:rPr>
              <a:t>’</a:t>
            </a:r>
            <a:r>
              <a:rPr lang="en-US" sz="2400" b="1">
                <a:latin typeface="Helvetica" charset="0"/>
                <a:ea typeface="ＭＳ Ｐゴシック" charset="0"/>
                <a:cs typeface="Helvetica" charset="0"/>
                <a:sym typeface="Helvetica" charset="0"/>
              </a:rPr>
              <a:t>s more wine in the water.</a:t>
            </a:r>
          </a:p>
          <a:p>
            <a:pPr marL="40182">
              <a:spcBef>
                <a:spcPts val="633"/>
              </a:spcBef>
            </a:pPr>
            <a:r>
              <a:rPr lang="en-US" sz="2400" b="1">
                <a:latin typeface="Helvetica" charset="0"/>
                <a:ea typeface="ＭＳ Ｐゴシック" charset="0"/>
                <a:cs typeface="Helvetica" charset="0"/>
                <a:sym typeface="Helvetica" charset="0"/>
              </a:rPr>
              <a:t>(3) Neither; they are the same.</a:t>
            </a:r>
          </a:p>
          <a:p>
            <a:pPr marL="40182"/>
            <a:r>
              <a:rPr lang="en-US" sz="2400" b="1">
                <a:latin typeface="Helvetica" charset="0"/>
                <a:ea typeface="ＭＳ Ｐゴシック" charset="0"/>
                <a:cs typeface="Helvetica" charset="0"/>
                <a:sym typeface="Helvetica" charset="0"/>
              </a:rPr>
              <a:t>(4) I don</a:t>
            </a:r>
            <a:r>
              <a:rPr lang="ja-JP" altLang="en-US" sz="2400" b="1">
                <a:latin typeface="Arial"/>
                <a:ea typeface="ＭＳ Ｐゴシック" charset="0"/>
                <a:cs typeface="Helvetica" charset="0"/>
                <a:sym typeface="Helvetica" charset="0"/>
              </a:rPr>
              <a:t>’</a:t>
            </a:r>
            <a:r>
              <a:rPr lang="en-US" sz="2400" b="1">
                <a:latin typeface="Helvetica" charset="0"/>
                <a:ea typeface="ＭＳ Ｐゴシック" charset="0"/>
                <a:cs typeface="Helvetica" charset="0"/>
                <a:sym typeface="Helvetica" charset="0"/>
              </a:rPr>
              <a:t>t know.</a:t>
            </a:r>
          </a:p>
        </p:txBody>
      </p:sp>
      <p:sp>
        <p:nvSpPr>
          <p:cNvPr id="7" name="TextBox 6"/>
          <p:cNvSpPr txBox="1"/>
          <p:nvPr/>
        </p:nvSpPr>
        <p:spPr>
          <a:xfrm>
            <a:off x="2124405" y="6488668"/>
            <a:ext cx="7019595"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  Originally by Bill </a:t>
            </a:r>
            <a:r>
              <a:rPr lang="en-US" i="1" dirty="0" err="1" smtClean="0">
                <a:solidFill>
                  <a:schemeClr val="tx1">
                    <a:lumMod val="50000"/>
                    <a:lumOff val="50000"/>
                  </a:schemeClr>
                </a:solidFill>
              </a:rPr>
              <a:t>Gerace</a:t>
            </a:r>
            <a:r>
              <a:rPr lang="en-US" i="1" dirty="0" smtClean="0">
                <a:solidFill>
                  <a:schemeClr val="tx1">
                    <a:lumMod val="50000"/>
                    <a:lumOff val="50000"/>
                  </a:schemeClr>
                </a:solidFill>
              </a:rPr>
              <a:t>, AFAIK</a:t>
            </a:r>
            <a:endParaRPr lang="en-US" i="1" dirty="0">
              <a:solidFill>
                <a:schemeClr val="tx1">
                  <a:lumMod val="50000"/>
                  <a:lumOff val="50000"/>
                </a:schemeClr>
              </a:solidFill>
            </a:endParaRPr>
          </a:p>
        </p:txBody>
      </p:sp>
      <p:pic>
        <p:nvPicPr>
          <p:cNvPr id="2" name="Picture 1"/>
          <p:cNvPicPr>
            <a:picLocks noChangeAspect="1"/>
          </p:cNvPicPr>
          <p:nvPr/>
        </p:nvPicPr>
        <p:blipFill>
          <a:blip r:embed="rId3"/>
          <a:stretch>
            <a:fillRect/>
          </a:stretch>
        </p:blipFill>
        <p:spPr>
          <a:xfrm>
            <a:off x="1454574" y="886164"/>
            <a:ext cx="4987790" cy="1444634"/>
          </a:xfrm>
          <a:prstGeom prst="rect">
            <a:avLst/>
          </a:prstGeom>
        </p:spPr>
      </p:pic>
    </p:spTree>
    <p:extLst>
      <p:ext uri="{BB962C8B-B14F-4D97-AF65-F5344CB8AC3E}">
        <p14:creationId xmlns:p14="http://schemas.microsoft.com/office/powerpoint/2010/main" val="1657570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51867" y="473273"/>
            <a:ext cx="7840266" cy="2384227"/>
          </a:xfrm>
          <a:ln/>
        </p:spPr>
        <p:txBody>
          <a:bodyPr/>
          <a:lstStyle/>
          <a:p>
            <a:r>
              <a:rPr lang="en-US" sz="3400"/>
              <a:t>A marble rolls onto a piece of felt 30cm long. </a:t>
            </a:r>
            <a:r>
              <a:rPr lang="en-US" sz="3400">
                <a:solidFill>
                  <a:srgbClr val="FF0000"/>
                </a:solidFill>
              </a:rPr>
              <a:t>20 cm in, its speed has dropped to half</a:t>
            </a:r>
            <a:r>
              <a:rPr lang="en-US" sz="3400"/>
              <a:t> its initial value. Assuming constant acceleration on the felt, which is true?</a:t>
            </a:r>
          </a:p>
        </p:txBody>
      </p:sp>
      <p:sp>
        <p:nvSpPr>
          <p:cNvPr id="50179" name="Rectangle 3"/>
          <p:cNvSpPr>
            <a:spLocks noGrp="1" noChangeArrowheads="1"/>
          </p:cNvSpPr>
          <p:nvPr>
            <p:ph type="body" idx="1"/>
          </p:nvPr>
        </p:nvSpPr>
        <p:spPr>
          <a:xfrm>
            <a:off x="651867" y="4580930"/>
            <a:ext cx="7840266" cy="1839516"/>
          </a:xfrm>
          <a:ln/>
        </p:spPr>
        <p:txBody>
          <a:bodyPr/>
          <a:lstStyle/>
          <a:p>
            <a:pPr>
              <a:buSzPct val="99000"/>
              <a:buFont typeface="Gill Sans" charset="0"/>
              <a:buAutoNum type="arabicPeriod"/>
            </a:pPr>
            <a:r>
              <a:rPr lang="en-US"/>
              <a:t>The marble will </a:t>
            </a:r>
            <a:r>
              <a:rPr lang="en-US">
                <a:solidFill>
                  <a:srgbClr val="FF0000"/>
                </a:solidFill>
              </a:rPr>
              <a:t>stop</a:t>
            </a:r>
            <a:r>
              <a:rPr lang="en-US"/>
              <a:t> on the felt.</a:t>
            </a:r>
          </a:p>
          <a:p>
            <a:pPr>
              <a:buSzPct val="99000"/>
              <a:buFont typeface="Gill Sans" charset="0"/>
              <a:buAutoNum type="arabicPeriod"/>
            </a:pPr>
            <a:r>
              <a:rPr lang="en-US"/>
              <a:t>The marble will </a:t>
            </a:r>
            <a:r>
              <a:rPr lang="en-US">
                <a:solidFill>
                  <a:srgbClr val="FF0000"/>
                </a:solidFill>
              </a:rPr>
              <a:t>go past</a:t>
            </a:r>
            <a:r>
              <a:rPr lang="en-US"/>
              <a:t> the end of the felt.</a:t>
            </a:r>
          </a:p>
          <a:p>
            <a:pPr>
              <a:buSzPct val="99000"/>
              <a:buFont typeface="Gill Sans" charset="0"/>
              <a:buAutoNum type="arabicPeriod"/>
            </a:pPr>
            <a:r>
              <a:rPr lang="en-US"/>
              <a:t>Cannot be determined.</a:t>
            </a:r>
          </a:p>
        </p:txBody>
      </p:sp>
      <p:sp>
        <p:nvSpPr>
          <p:cNvPr id="7" name="TextBox 6"/>
          <p:cNvSpPr txBox="1"/>
          <p:nvPr/>
        </p:nvSpPr>
        <p:spPr>
          <a:xfrm>
            <a:off x="2124405" y="6488668"/>
            <a:ext cx="7019595"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  Originally by Bill </a:t>
            </a:r>
            <a:r>
              <a:rPr lang="en-US" i="1" dirty="0" err="1" smtClean="0">
                <a:solidFill>
                  <a:schemeClr val="tx1">
                    <a:lumMod val="50000"/>
                    <a:lumOff val="50000"/>
                  </a:schemeClr>
                </a:solidFill>
              </a:rPr>
              <a:t>Gerace</a:t>
            </a:r>
            <a:r>
              <a:rPr lang="en-US" i="1" dirty="0" smtClean="0">
                <a:solidFill>
                  <a:schemeClr val="tx1">
                    <a:lumMod val="50000"/>
                    <a:lumOff val="50000"/>
                  </a:schemeClr>
                </a:solidFill>
              </a:rPr>
              <a:t>, AFAIK</a:t>
            </a:r>
            <a:endParaRPr lang="en-US" i="1" dirty="0">
              <a:solidFill>
                <a:schemeClr val="tx1">
                  <a:lumMod val="50000"/>
                  <a:lumOff val="50000"/>
                </a:schemeClr>
              </a:solidFill>
            </a:endParaRPr>
          </a:p>
        </p:txBody>
      </p:sp>
      <p:pic>
        <p:nvPicPr>
          <p:cNvPr id="2" name="Picture 1"/>
          <p:cNvPicPr>
            <a:picLocks noChangeAspect="1"/>
          </p:cNvPicPr>
          <p:nvPr/>
        </p:nvPicPr>
        <p:blipFill>
          <a:blip r:embed="rId3"/>
          <a:stretch>
            <a:fillRect/>
          </a:stretch>
        </p:blipFill>
        <p:spPr>
          <a:xfrm>
            <a:off x="651867" y="2676161"/>
            <a:ext cx="7045036" cy="1904769"/>
          </a:xfrm>
          <a:prstGeom prst="rect">
            <a:avLst/>
          </a:prstGeom>
        </p:spPr>
      </p:pic>
    </p:spTree>
    <p:extLst>
      <p:ext uri="{BB962C8B-B14F-4D97-AF65-F5344CB8AC3E}">
        <p14:creationId xmlns:p14="http://schemas.microsoft.com/office/powerpoint/2010/main" val="1426229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0" y="52827"/>
            <a:ext cx="9144000" cy="6752345"/>
          </a:xfrm>
          <a:prstGeom prst="rect">
            <a:avLst/>
          </a:prstGeom>
        </p:spPr>
      </p:pic>
    </p:spTree>
    <p:extLst>
      <p:ext uri="{BB962C8B-B14F-4D97-AF65-F5344CB8AC3E}">
        <p14:creationId xmlns:p14="http://schemas.microsoft.com/office/powerpoint/2010/main" val="9875319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Grp="1" noChangeArrowheads="1"/>
          </p:cNvSpPr>
          <p:nvPr>
            <p:ph type="title"/>
          </p:nvPr>
        </p:nvSpPr>
        <p:spPr>
          <a:xfrm>
            <a:off x="651867" y="875109"/>
            <a:ext cx="7840266" cy="3348633"/>
          </a:xfrm>
          <a:ln/>
        </p:spPr>
        <p:txBody>
          <a:bodyPr>
            <a:normAutofit fontScale="90000"/>
          </a:bodyPr>
          <a:lstStyle/>
          <a:p>
            <a:r>
              <a:rPr lang="en-US" sz="3700"/>
              <a:t>Runner A runs </a:t>
            </a:r>
            <a:r>
              <a:rPr lang="en-US" sz="3700">
                <a:solidFill>
                  <a:srgbClr val="FF0000"/>
                </a:solidFill>
              </a:rPr>
              <a:t>clockwise</a:t>
            </a:r>
            <a:r>
              <a:rPr lang="en-US" sz="3700"/>
              <a:t> around an 8-mile oval track </a:t>
            </a:r>
            <a:r>
              <a:rPr lang="en-US" sz="3700">
                <a:solidFill>
                  <a:srgbClr val="FF0000"/>
                </a:solidFill>
              </a:rPr>
              <a:t>at 4 mph</a:t>
            </a:r>
            <a:r>
              <a:rPr lang="en-US" sz="3700"/>
              <a:t>.  A half-hour later, runner B starts at the same point and and wants to intercept runner A as soon as possible. If B can run </a:t>
            </a:r>
            <a:r>
              <a:rPr lang="en-US" sz="3700">
                <a:solidFill>
                  <a:srgbClr val="FF0000"/>
                </a:solidFill>
              </a:rPr>
              <a:t>at 6 mph</a:t>
            </a:r>
            <a:r>
              <a:rPr lang="en-US" sz="3700"/>
              <a:t>, </a:t>
            </a:r>
            <a:r>
              <a:rPr lang="en-US" sz="3700">
                <a:solidFill>
                  <a:srgbClr val="0000FF"/>
                </a:solidFill>
              </a:rPr>
              <a:t>which way should she head</a:t>
            </a:r>
            <a:r>
              <a:rPr lang="en-US" sz="3700"/>
              <a:t>? </a:t>
            </a:r>
          </a:p>
        </p:txBody>
      </p:sp>
      <p:sp>
        <p:nvSpPr>
          <p:cNvPr id="54274" name="Rectangle 2"/>
          <p:cNvSpPr>
            <a:spLocks noGrp="1" noChangeArrowheads="1"/>
          </p:cNvSpPr>
          <p:nvPr>
            <p:ph type="body" idx="1"/>
          </p:nvPr>
        </p:nvSpPr>
        <p:spPr>
          <a:xfrm>
            <a:off x="651867" y="4777383"/>
            <a:ext cx="7840266" cy="1446609"/>
          </a:xfrm>
          <a:ln/>
        </p:spPr>
        <p:txBody>
          <a:bodyPr/>
          <a:lstStyle/>
          <a:p>
            <a:pPr>
              <a:buSzPct val="99000"/>
              <a:buFont typeface="Gill Sans" charset="0"/>
              <a:buAutoNum type="arabicPeriod"/>
            </a:pPr>
            <a:r>
              <a:rPr lang="en-US" sz="3700"/>
              <a:t>Also clockwise.</a:t>
            </a:r>
          </a:p>
          <a:p>
            <a:pPr>
              <a:buSzPct val="99000"/>
              <a:buFont typeface="Gill Sans" charset="0"/>
              <a:buAutoNum type="arabicPeriod"/>
            </a:pPr>
            <a:r>
              <a:rPr lang="en-US" sz="3700"/>
              <a:t>Counter-clockwise.</a:t>
            </a:r>
          </a:p>
        </p:txBody>
      </p:sp>
      <p:sp>
        <p:nvSpPr>
          <p:cNvPr id="5" name="TextBox 4"/>
          <p:cNvSpPr txBox="1"/>
          <p:nvPr/>
        </p:nvSpPr>
        <p:spPr>
          <a:xfrm>
            <a:off x="2124405" y="6488668"/>
            <a:ext cx="7019595"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  Originally by Bill </a:t>
            </a:r>
            <a:r>
              <a:rPr lang="en-US" i="1" dirty="0" err="1" smtClean="0">
                <a:solidFill>
                  <a:schemeClr val="tx1">
                    <a:lumMod val="50000"/>
                    <a:lumOff val="50000"/>
                  </a:schemeClr>
                </a:solidFill>
              </a:rPr>
              <a:t>Gerace</a:t>
            </a:r>
            <a:r>
              <a:rPr lang="en-US" i="1" dirty="0" smtClean="0">
                <a:solidFill>
                  <a:schemeClr val="tx1">
                    <a:lumMod val="50000"/>
                    <a:lumOff val="50000"/>
                  </a:schemeClr>
                </a:solidFill>
              </a:rPr>
              <a:t>, AFAIK</a:t>
            </a:r>
            <a:endParaRPr lang="en-US" i="1" dirty="0">
              <a:solidFill>
                <a:schemeClr val="tx1">
                  <a:lumMod val="50000"/>
                  <a:lumOff val="50000"/>
                </a:schemeClr>
              </a:solidFill>
            </a:endParaRPr>
          </a:p>
        </p:txBody>
      </p:sp>
    </p:spTree>
    <p:extLst>
      <p:ext uri="{BB962C8B-B14F-4D97-AF65-F5344CB8AC3E}">
        <p14:creationId xmlns:p14="http://schemas.microsoft.com/office/powerpoint/2010/main" val="385096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6321" name="Group 1"/>
          <p:cNvGraphicFramePr>
            <a:graphicFrameLocks noGrp="1"/>
          </p:cNvGraphicFramePr>
          <p:nvPr/>
        </p:nvGraphicFramePr>
        <p:xfrm>
          <a:off x="1044774" y="660797"/>
          <a:ext cx="7134820" cy="4902400"/>
        </p:xfrm>
        <a:graphic>
          <a:graphicData uri="http://schemas.openxmlformats.org/drawingml/2006/table">
            <a:tbl>
              <a:tblPr/>
              <a:tblGrid>
                <a:gridCol w="1783705"/>
                <a:gridCol w="1783705"/>
                <a:gridCol w="1783705"/>
                <a:gridCol w="1783705"/>
              </a:tblGrid>
              <a:tr h="12256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2256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2256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r h="12256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78" name="Rectangle 58"/>
          <p:cNvSpPr>
            <a:spLocks/>
          </p:cNvSpPr>
          <p:nvPr/>
        </p:nvSpPr>
        <p:spPr bwMode="auto">
          <a:xfrm>
            <a:off x="889621" y="5607471"/>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0</a:t>
            </a:r>
          </a:p>
        </p:txBody>
      </p:sp>
      <p:sp>
        <p:nvSpPr>
          <p:cNvPr id="56379" name="Rectangle 59"/>
          <p:cNvSpPr>
            <a:spLocks/>
          </p:cNvSpPr>
          <p:nvPr/>
        </p:nvSpPr>
        <p:spPr bwMode="auto">
          <a:xfrm>
            <a:off x="2536031" y="5607471"/>
            <a:ext cx="506887"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0.5</a:t>
            </a:r>
          </a:p>
        </p:txBody>
      </p:sp>
      <p:sp>
        <p:nvSpPr>
          <p:cNvPr id="56380" name="Rectangle 60"/>
          <p:cNvSpPr>
            <a:spLocks/>
          </p:cNvSpPr>
          <p:nvPr/>
        </p:nvSpPr>
        <p:spPr bwMode="auto">
          <a:xfrm>
            <a:off x="4481587" y="5607471"/>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1</a:t>
            </a:r>
          </a:p>
        </p:txBody>
      </p:sp>
      <p:sp>
        <p:nvSpPr>
          <p:cNvPr id="56381" name="Rectangle 61"/>
          <p:cNvSpPr>
            <a:spLocks/>
          </p:cNvSpPr>
          <p:nvPr/>
        </p:nvSpPr>
        <p:spPr bwMode="auto">
          <a:xfrm>
            <a:off x="6125766" y="5607471"/>
            <a:ext cx="506887"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1.5</a:t>
            </a:r>
          </a:p>
        </p:txBody>
      </p:sp>
      <p:sp>
        <p:nvSpPr>
          <p:cNvPr id="56382" name="Rectangle 62"/>
          <p:cNvSpPr>
            <a:spLocks/>
          </p:cNvSpPr>
          <p:nvPr/>
        </p:nvSpPr>
        <p:spPr bwMode="auto">
          <a:xfrm>
            <a:off x="8071322" y="5607471"/>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2</a:t>
            </a:r>
          </a:p>
        </p:txBody>
      </p:sp>
      <p:sp>
        <p:nvSpPr>
          <p:cNvPr id="56383" name="Rectangle 63"/>
          <p:cNvSpPr>
            <a:spLocks/>
          </p:cNvSpPr>
          <p:nvPr/>
        </p:nvSpPr>
        <p:spPr bwMode="auto">
          <a:xfrm>
            <a:off x="3626570" y="5991448"/>
            <a:ext cx="1889947"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time (hours)</a:t>
            </a:r>
          </a:p>
        </p:txBody>
      </p:sp>
      <p:sp>
        <p:nvSpPr>
          <p:cNvPr id="56384" name="Rectangle 64"/>
          <p:cNvSpPr>
            <a:spLocks/>
          </p:cNvSpPr>
          <p:nvPr/>
        </p:nvSpPr>
        <p:spPr bwMode="auto">
          <a:xfrm>
            <a:off x="778000" y="5384229"/>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0</a:t>
            </a:r>
          </a:p>
        </p:txBody>
      </p:sp>
      <p:sp>
        <p:nvSpPr>
          <p:cNvPr id="56385" name="Rectangle 65"/>
          <p:cNvSpPr>
            <a:spLocks/>
          </p:cNvSpPr>
          <p:nvPr/>
        </p:nvSpPr>
        <p:spPr bwMode="auto">
          <a:xfrm>
            <a:off x="778000" y="4143002"/>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2</a:t>
            </a:r>
          </a:p>
        </p:txBody>
      </p:sp>
      <p:sp>
        <p:nvSpPr>
          <p:cNvPr id="56386" name="Rectangle 66"/>
          <p:cNvSpPr>
            <a:spLocks/>
          </p:cNvSpPr>
          <p:nvPr/>
        </p:nvSpPr>
        <p:spPr bwMode="auto">
          <a:xfrm>
            <a:off x="778000" y="2919635"/>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4</a:t>
            </a:r>
          </a:p>
        </p:txBody>
      </p:sp>
      <p:sp>
        <p:nvSpPr>
          <p:cNvPr id="56387" name="Rectangle 67"/>
          <p:cNvSpPr>
            <a:spLocks/>
          </p:cNvSpPr>
          <p:nvPr/>
        </p:nvSpPr>
        <p:spPr bwMode="auto">
          <a:xfrm>
            <a:off x="778000" y="1696268"/>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6</a:t>
            </a:r>
          </a:p>
        </p:txBody>
      </p:sp>
      <p:sp>
        <p:nvSpPr>
          <p:cNvPr id="56388" name="Rectangle 68"/>
          <p:cNvSpPr>
            <a:spLocks/>
          </p:cNvSpPr>
          <p:nvPr/>
        </p:nvSpPr>
        <p:spPr bwMode="auto">
          <a:xfrm>
            <a:off x="778000" y="472901"/>
            <a:ext cx="202724"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a:latin typeface="Lucida Grande" charset="0"/>
                <a:ea typeface="ＭＳ Ｐゴシック" charset="0"/>
                <a:cs typeface="Lucida Grande" charset="0"/>
                <a:sym typeface="Lucida Grande" charset="0"/>
              </a:rPr>
              <a:t>8</a:t>
            </a:r>
          </a:p>
        </p:txBody>
      </p:sp>
      <p:sp>
        <p:nvSpPr>
          <p:cNvPr id="56389" name="Line 69"/>
          <p:cNvSpPr>
            <a:spLocks noChangeShapeType="1"/>
          </p:cNvSpPr>
          <p:nvPr/>
        </p:nvSpPr>
        <p:spPr bwMode="auto">
          <a:xfrm rot="10800000" flipH="1">
            <a:off x="1040308" y="679773"/>
            <a:ext cx="7140402" cy="4878958"/>
          </a:xfrm>
          <a:prstGeom prst="line">
            <a:avLst/>
          </a:prstGeom>
          <a:noFill/>
          <a:ln w="76200" cap="flat">
            <a:solidFill>
              <a:srgbClr val="0000FF"/>
            </a:solidFill>
            <a:prstDash val="solid"/>
            <a:miter lim="800000"/>
            <a:headEnd type="none" w="med" len="med"/>
            <a:tailEnd type="arrow"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56390" name="Line 70"/>
          <p:cNvSpPr>
            <a:spLocks noChangeShapeType="1"/>
          </p:cNvSpPr>
          <p:nvPr/>
        </p:nvSpPr>
        <p:spPr bwMode="auto">
          <a:xfrm rot="10800000" flipH="1">
            <a:off x="2812852" y="658565"/>
            <a:ext cx="4805288" cy="4895701"/>
          </a:xfrm>
          <a:prstGeom prst="line">
            <a:avLst/>
          </a:prstGeom>
          <a:noFill/>
          <a:ln w="76200" cap="flat">
            <a:solidFill>
              <a:srgbClr val="007F00"/>
            </a:solidFill>
            <a:prstDash val="solid"/>
            <a:miter lim="800000"/>
            <a:headEnd type="none" w="med" len="med"/>
            <a:tailEnd type="arrow"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56391" name="Line 71"/>
          <p:cNvSpPr>
            <a:spLocks noChangeShapeType="1"/>
          </p:cNvSpPr>
          <p:nvPr/>
        </p:nvSpPr>
        <p:spPr bwMode="auto">
          <a:xfrm rot="10800000" flipH="1">
            <a:off x="5233913" y="659681"/>
            <a:ext cx="0" cy="4912444"/>
          </a:xfrm>
          <a:prstGeom prst="line">
            <a:avLst/>
          </a:prstGeom>
          <a:noFill/>
          <a:ln w="50800" cap="flat">
            <a:solidFill>
              <a:srgbClr val="007F00"/>
            </a:solidFill>
            <a:prstDash val="sysDot"/>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56392" name="Line 72"/>
          <p:cNvSpPr>
            <a:spLocks noChangeShapeType="1"/>
          </p:cNvSpPr>
          <p:nvPr/>
        </p:nvSpPr>
        <p:spPr bwMode="auto">
          <a:xfrm>
            <a:off x="2803922" y="660797"/>
            <a:ext cx="4813102" cy="4912445"/>
          </a:xfrm>
          <a:prstGeom prst="line">
            <a:avLst/>
          </a:prstGeom>
          <a:noFill/>
          <a:ln w="76200" cap="flat">
            <a:solidFill>
              <a:srgbClr val="FF0000"/>
            </a:solidFill>
            <a:prstDash val="solid"/>
            <a:miter lim="800000"/>
            <a:headEnd type="none" w="med" len="med"/>
            <a:tailEnd type="arrow"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56393" name="Line 73"/>
          <p:cNvSpPr>
            <a:spLocks noChangeShapeType="1"/>
          </p:cNvSpPr>
          <p:nvPr/>
        </p:nvSpPr>
        <p:spPr bwMode="auto">
          <a:xfrm rot="10800000" flipH="1">
            <a:off x="4955977" y="651867"/>
            <a:ext cx="0" cy="4912445"/>
          </a:xfrm>
          <a:prstGeom prst="line">
            <a:avLst/>
          </a:prstGeom>
          <a:noFill/>
          <a:ln w="50800" cap="flat">
            <a:solidFill>
              <a:srgbClr val="FF0000"/>
            </a:solidFill>
            <a:prstDash val="sysDot"/>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9" name="TextBox 18"/>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2621022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6389"/>
                                        </p:tgtEl>
                                        <p:attrNameLst>
                                          <p:attrName>style.visibility</p:attrName>
                                        </p:attrNameLst>
                                      </p:cBhvr>
                                      <p:to>
                                        <p:strVal val="visible"/>
                                      </p:to>
                                    </p:set>
                                    <p:animEffect transition="in" filter="wipe(left)">
                                      <p:cBhvr>
                                        <p:cTn id="7" dur="500"/>
                                        <p:tgtEl>
                                          <p:spTgt spid="563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6390"/>
                                        </p:tgtEl>
                                        <p:attrNameLst>
                                          <p:attrName>style.visibility</p:attrName>
                                        </p:attrNameLst>
                                      </p:cBhvr>
                                      <p:to>
                                        <p:strVal val="visible"/>
                                      </p:to>
                                    </p:set>
                                    <p:animEffect transition="in" filter="wipe(left)">
                                      <p:cBhvr>
                                        <p:cTn id="12" dur="500"/>
                                        <p:tgtEl>
                                          <p:spTgt spid="563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56391"/>
                                        </p:tgtEl>
                                        <p:attrNameLst>
                                          <p:attrName>style.visibility</p:attrName>
                                        </p:attrNameLst>
                                      </p:cBhvr>
                                      <p:to>
                                        <p:strVal val="visible"/>
                                      </p:to>
                                    </p:set>
                                    <p:anim calcmode="lin" valueType="num">
                                      <p:cBhvr>
                                        <p:cTn id="17" dur="500" fill="hold"/>
                                        <p:tgtEl>
                                          <p:spTgt spid="56391"/>
                                        </p:tgtEl>
                                        <p:attrNameLst>
                                          <p:attrName>ppt_w</p:attrName>
                                        </p:attrNameLst>
                                      </p:cBhvr>
                                      <p:tavLst>
                                        <p:tav tm="0">
                                          <p:val>
                                            <p:fltVal val="0"/>
                                          </p:val>
                                        </p:tav>
                                        <p:tav tm="100000">
                                          <p:val>
                                            <p:strVal val="#ppt_w"/>
                                          </p:val>
                                        </p:tav>
                                      </p:tavLst>
                                    </p:anim>
                                    <p:anim calcmode="lin" valueType="num">
                                      <p:cBhvr>
                                        <p:cTn id="18" dur="500" fill="hold"/>
                                        <p:tgtEl>
                                          <p:spTgt spid="56391"/>
                                        </p:tgtEl>
                                        <p:attrNameLst>
                                          <p:attrName>ppt_h</p:attrName>
                                        </p:attrNameLst>
                                      </p:cBhvr>
                                      <p:tavLst>
                                        <p:tav tm="0">
                                          <p:val>
                                            <p:fltVal val="0"/>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56392"/>
                                        </p:tgtEl>
                                        <p:attrNameLst>
                                          <p:attrName>style.visibility</p:attrName>
                                        </p:attrNameLst>
                                      </p:cBhvr>
                                      <p:to>
                                        <p:strVal val="visible"/>
                                      </p:to>
                                    </p:set>
                                    <p:animEffect transition="in" filter="wipe(left)">
                                      <p:cBhvr>
                                        <p:cTn id="23" dur="500"/>
                                        <p:tgtEl>
                                          <p:spTgt spid="5639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grpId="0" nodeType="clickEffect">
                                  <p:stCondLst>
                                    <p:cond delay="0"/>
                                  </p:stCondLst>
                                  <p:childTnLst>
                                    <p:set>
                                      <p:cBhvr>
                                        <p:cTn id="27" dur="1" fill="hold">
                                          <p:stCondLst>
                                            <p:cond delay="0"/>
                                          </p:stCondLst>
                                        </p:cTn>
                                        <p:tgtEl>
                                          <p:spTgt spid="56393"/>
                                        </p:tgtEl>
                                        <p:attrNameLst>
                                          <p:attrName>style.visibility</p:attrName>
                                        </p:attrNameLst>
                                      </p:cBhvr>
                                      <p:to>
                                        <p:strVal val="visible"/>
                                      </p:to>
                                    </p:set>
                                    <p:anim calcmode="lin" valueType="num">
                                      <p:cBhvr>
                                        <p:cTn id="28" dur="500" fill="hold"/>
                                        <p:tgtEl>
                                          <p:spTgt spid="56393"/>
                                        </p:tgtEl>
                                        <p:attrNameLst>
                                          <p:attrName>ppt_w</p:attrName>
                                        </p:attrNameLst>
                                      </p:cBhvr>
                                      <p:tavLst>
                                        <p:tav tm="0">
                                          <p:val>
                                            <p:fltVal val="0"/>
                                          </p:val>
                                        </p:tav>
                                        <p:tav tm="100000">
                                          <p:val>
                                            <p:strVal val="#ppt_w"/>
                                          </p:val>
                                        </p:tav>
                                      </p:tavLst>
                                    </p:anim>
                                    <p:anim calcmode="lin" valueType="num">
                                      <p:cBhvr>
                                        <p:cTn id="29" dur="500" fill="hold"/>
                                        <p:tgtEl>
                                          <p:spTgt spid="5639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89" grpId="0" animBg="1"/>
      <p:bldP spid="56390" grpId="0" animBg="1"/>
      <p:bldP spid="56391" grpId="0" animBg="1"/>
      <p:bldP spid="56392" grpId="0" animBg="1"/>
      <p:bldP spid="5639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ChangeArrowheads="1"/>
          </p:cNvSpPr>
          <p:nvPr>
            <p:ph type="title"/>
          </p:nvPr>
        </p:nvSpPr>
        <p:spPr>
          <a:xfrm>
            <a:off x="651867" y="973336"/>
            <a:ext cx="7840266" cy="5197078"/>
          </a:xfrm>
          <a:ln/>
        </p:spPr>
        <p:txBody>
          <a:bodyPr>
            <a:normAutofit fontScale="90000"/>
          </a:bodyPr>
          <a:lstStyle/>
          <a:p>
            <a:r>
              <a:rPr lang="en-US"/>
              <a:t>Two bicyclists ride towards each other. One travels at 8 mph, and the other at 12 mph. A bee flies back and forth between them. If it starts when they are 2 miles apart, </a:t>
            </a:r>
            <a:r>
              <a:rPr lang="en-US">
                <a:solidFill>
                  <a:srgbClr val="FF0000"/>
                </a:solidFill>
              </a:rPr>
              <a:t>how far has the bee flown</a:t>
            </a:r>
            <a:r>
              <a:rPr lang="en-US"/>
              <a:t> when the cyclists meet?</a:t>
            </a:r>
            <a:br>
              <a:rPr lang="en-US"/>
            </a:br>
            <a:r>
              <a:rPr lang="en-US"/>
              <a:t/>
            </a:r>
            <a:br>
              <a:rPr lang="en-US"/>
            </a:br>
            <a:r>
              <a:rPr lang="en-US" i="1"/>
              <a:t>Enter a number with two digits of precision.</a:t>
            </a:r>
          </a:p>
        </p:txBody>
      </p:sp>
      <p:sp>
        <p:nvSpPr>
          <p:cNvPr id="4" name="TextBox 3"/>
          <p:cNvSpPr txBox="1"/>
          <p:nvPr/>
        </p:nvSpPr>
        <p:spPr>
          <a:xfrm>
            <a:off x="2124405" y="6488668"/>
            <a:ext cx="7019595"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  Originally by Bill </a:t>
            </a:r>
            <a:r>
              <a:rPr lang="en-US" i="1" dirty="0" err="1" smtClean="0">
                <a:solidFill>
                  <a:schemeClr val="tx1">
                    <a:lumMod val="50000"/>
                    <a:lumOff val="50000"/>
                  </a:schemeClr>
                </a:solidFill>
              </a:rPr>
              <a:t>Gerace</a:t>
            </a:r>
            <a:r>
              <a:rPr lang="en-US" i="1" dirty="0" smtClean="0">
                <a:solidFill>
                  <a:schemeClr val="tx1">
                    <a:lumMod val="50000"/>
                    <a:lumOff val="50000"/>
                  </a:schemeClr>
                </a:solidFill>
              </a:rPr>
              <a:t>, AFAIK</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8784714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982" y="1708584"/>
            <a:ext cx="8229600" cy="1143000"/>
          </a:xfrm>
        </p:spPr>
        <p:txBody>
          <a:bodyPr>
            <a:noAutofit/>
          </a:bodyPr>
          <a:lstStyle/>
          <a:p>
            <a:r>
              <a:rPr lang="en-US" sz="5400" dirty="0" smtClean="0"/>
              <a:t>Clickers:</a:t>
            </a:r>
            <a:br>
              <a:rPr lang="en-US" sz="5400" dirty="0" smtClean="0"/>
            </a:br>
            <a:r>
              <a:rPr lang="en-US" sz="5400" b="1" dirty="0" smtClean="0"/>
              <a:t>Why study this course?</a:t>
            </a:r>
            <a:endParaRPr lang="en-US" sz="5400" b="1" dirty="0"/>
          </a:p>
        </p:txBody>
      </p:sp>
      <p:sp>
        <p:nvSpPr>
          <p:cNvPr id="4" name="TextBox 3"/>
          <p:cNvSpPr txBox="1"/>
          <p:nvPr/>
        </p:nvSpPr>
        <p:spPr>
          <a:xfrm>
            <a:off x="955964" y="5465618"/>
            <a:ext cx="6942926" cy="369332"/>
          </a:xfrm>
          <a:prstGeom prst="rect">
            <a:avLst/>
          </a:prstGeom>
          <a:noFill/>
        </p:spPr>
        <p:txBody>
          <a:bodyPr wrap="none" rtlCol="0">
            <a:spAutoFit/>
          </a:bodyPr>
          <a:lstStyle/>
          <a:p>
            <a:r>
              <a:rPr lang="en-US" dirty="0" smtClean="0"/>
              <a:t>These questions are aimed to motivate students to </a:t>
            </a:r>
            <a:r>
              <a:rPr lang="en-US" smtClean="0"/>
              <a:t>engage in the course</a:t>
            </a:r>
            <a:endParaRPr lang="en-US"/>
          </a:p>
        </p:txBody>
      </p:sp>
    </p:spTree>
    <p:extLst>
      <p:ext uri="{BB962C8B-B14F-4D97-AF65-F5344CB8AC3E}">
        <p14:creationId xmlns:p14="http://schemas.microsoft.com/office/powerpoint/2010/main" val="3871969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1"/>
          <p:cNvSpPr>
            <a:spLocks noGrp="1" noChangeArrowheads="1"/>
          </p:cNvSpPr>
          <p:nvPr>
            <p:ph type="title"/>
          </p:nvPr>
        </p:nvSpPr>
        <p:spPr>
          <a:xfrm>
            <a:off x="419695" y="500062"/>
            <a:ext cx="4366617" cy="1071563"/>
          </a:xfrm>
          <a:ln/>
        </p:spPr>
        <p:txBody>
          <a:bodyPr>
            <a:normAutofit fontScale="90000"/>
          </a:bodyPr>
          <a:lstStyle/>
          <a:p>
            <a:r>
              <a:rPr lang="en-US"/>
              <a:t>How many </a:t>
            </a:r>
            <a:r>
              <a:rPr lang="en-US">
                <a:solidFill>
                  <a:srgbClr val="800080"/>
                </a:solidFill>
              </a:rPr>
              <a:t>forces</a:t>
            </a:r>
            <a:r>
              <a:rPr lang="en-US"/>
              <a:t> act on the mass m?</a:t>
            </a:r>
          </a:p>
        </p:txBody>
      </p:sp>
      <p:sp>
        <p:nvSpPr>
          <p:cNvPr id="62466" name="Rectangle 2"/>
          <p:cNvSpPr>
            <a:spLocks noGrp="1" noChangeArrowheads="1"/>
          </p:cNvSpPr>
          <p:nvPr>
            <p:ph type="body" idx="1"/>
          </p:nvPr>
        </p:nvSpPr>
        <p:spPr>
          <a:xfrm>
            <a:off x="419696" y="2777133"/>
            <a:ext cx="8304609" cy="3670102"/>
          </a:xfrm>
          <a:ln/>
        </p:spPr>
        <p:txBody>
          <a:bodyPr>
            <a:normAutofit fontScale="92500" lnSpcReduction="10000"/>
          </a:bodyPr>
          <a:lstStyle/>
          <a:p>
            <a:pPr>
              <a:buSzPct val="99000"/>
              <a:buFont typeface="Gill Sans" charset="0"/>
              <a:buAutoNum type="arabicPeriod"/>
            </a:pPr>
            <a:r>
              <a:rPr lang="en-US"/>
              <a:t>Three forces.</a:t>
            </a:r>
          </a:p>
          <a:p>
            <a:pPr>
              <a:buSzPct val="99000"/>
              <a:buFont typeface="Gill Sans" charset="0"/>
              <a:buAutoNum type="arabicPeriod"/>
            </a:pPr>
            <a:r>
              <a:rPr lang="en-US"/>
              <a:t>Four forces.</a:t>
            </a:r>
          </a:p>
          <a:p>
            <a:pPr>
              <a:buSzPct val="99000"/>
              <a:buFont typeface="Gill Sans" charset="0"/>
              <a:buAutoNum type="arabicPeriod"/>
            </a:pPr>
            <a:r>
              <a:rPr lang="en-US"/>
              <a:t>Five forces.</a:t>
            </a:r>
          </a:p>
          <a:p>
            <a:pPr>
              <a:buSzPct val="99000"/>
              <a:buFont typeface="Gill Sans" charset="0"/>
              <a:buAutoNum type="arabicPeriod"/>
            </a:pPr>
            <a:r>
              <a:rPr lang="en-US"/>
              <a:t>Six forces.</a:t>
            </a:r>
          </a:p>
          <a:p>
            <a:pPr>
              <a:buSzPct val="99000"/>
              <a:buFont typeface="Gill Sans" charset="0"/>
              <a:buAutoNum type="arabicPeriod"/>
            </a:pPr>
            <a:r>
              <a:rPr lang="en-US"/>
              <a:t>None of the above.</a:t>
            </a:r>
          </a:p>
          <a:p>
            <a:pPr>
              <a:buSzPct val="99000"/>
              <a:buFont typeface="Gill Sans" charset="0"/>
              <a:buAutoNum type="arabicPeriod"/>
            </a:pPr>
            <a:r>
              <a:rPr lang="en-US"/>
              <a:t>Too many to count.</a:t>
            </a:r>
          </a:p>
          <a:p>
            <a:pPr>
              <a:buSzPct val="99000"/>
              <a:buFont typeface="Gill Sans" charset="0"/>
              <a:buAutoNum type="arabicPeriod"/>
            </a:pPr>
            <a:r>
              <a:rPr lang="en-US"/>
              <a:t>Cannot be determined.</a:t>
            </a:r>
          </a:p>
        </p:txBody>
      </p:sp>
      <p:sp>
        <p:nvSpPr>
          <p:cNvPr id="5" name="TextBox 4"/>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pic>
        <p:nvPicPr>
          <p:cNvPr id="2" name="Picture 1"/>
          <p:cNvPicPr>
            <a:picLocks noChangeAspect="1"/>
          </p:cNvPicPr>
          <p:nvPr/>
        </p:nvPicPr>
        <p:blipFill>
          <a:blip r:embed="rId3"/>
          <a:stretch>
            <a:fillRect/>
          </a:stretch>
        </p:blipFill>
        <p:spPr>
          <a:xfrm>
            <a:off x="3801952" y="1829449"/>
            <a:ext cx="4922353" cy="3220533"/>
          </a:xfrm>
          <a:prstGeom prst="rect">
            <a:avLst/>
          </a:prstGeom>
        </p:spPr>
      </p:pic>
    </p:spTree>
    <p:extLst>
      <p:ext uri="{BB962C8B-B14F-4D97-AF65-F5344CB8AC3E}">
        <p14:creationId xmlns:p14="http://schemas.microsoft.com/office/powerpoint/2010/main" val="189639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1"/>
          <p:cNvSpPr>
            <a:spLocks noGrp="1" noChangeArrowheads="1"/>
          </p:cNvSpPr>
          <p:nvPr>
            <p:ph type="title"/>
          </p:nvPr>
        </p:nvSpPr>
        <p:spPr>
          <a:xfrm>
            <a:off x="651867" y="473273"/>
            <a:ext cx="7840266" cy="3696891"/>
          </a:xfrm>
          <a:ln/>
        </p:spPr>
        <p:txBody>
          <a:bodyPr>
            <a:normAutofit fontScale="90000"/>
          </a:bodyPr>
          <a:lstStyle/>
          <a:p>
            <a:r>
              <a:rPr lang="en-US"/>
              <a:t>An object of mass </a:t>
            </a:r>
            <a:r>
              <a:rPr lang="en-US" i="1"/>
              <a:t>m</a:t>
            </a:r>
            <a:r>
              <a:rPr lang="en-US" baseline="-6000"/>
              <a:t>1</a:t>
            </a:r>
            <a:r>
              <a:rPr lang="en-US"/>
              <a:t> moving with speed </a:t>
            </a:r>
            <a:r>
              <a:rPr lang="en-US" i="1"/>
              <a:t>v</a:t>
            </a:r>
            <a:r>
              <a:rPr lang="en-US" baseline="-6000"/>
              <a:t>1</a:t>
            </a:r>
            <a:r>
              <a:rPr lang="en-US"/>
              <a:t> in the +</a:t>
            </a:r>
            <a:r>
              <a:rPr lang="en-US" i="1"/>
              <a:t>x</a:t>
            </a:r>
            <a:r>
              <a:rPr lang="en-US"/>
              <a:t>-direction collides with an object of mass </a:t>
            </a:r>
            <a:r>
              <a:rPr lang="en-US" i="1"/>
              <a:t>m</a:t>
            </a:r>
            <a:r>
              <a:rPr lang="en-US" baseline="-6000"/>
              <a:t>2</a:t>
            </a:r>
            <a:r>
              <a:rPr lang="en-US"/>
              <a:t> at rest. What are the speeds and directions of the objects after the collision?</a:t>
            </a:r>
            <a:br>
              <a:rPr lang="en-US"/>
            </a:br>
            <a:r>
              <a:rPr lang="en-US"/>
              <a:t/>
            </a:r>
            <a:br>
              <a:rPr lang="en-US"/>
            </a:br>
            <a:r>
              <a:rPr lang="en-US">
                <a:solidFill>
                  <a:srgbClr val="FF0000"/>
                </a:solidFill>
              </a:rPr>
              <a:t>Is this problem solvable?</a:t>
            </a:r>
          </a:p>
        </p:txBody>
      </p:sp>
      <p:sp>
        <p:nvSpPr>
          <p:cNvPr id="64514" name="Rectangle 2"/>
          <p:cNvSpPr>
            <a:spLocks noGrp="1" noChangeArrowheads="1"/>
          </p:cNvSpPr>
          <p:nvPr>
            <p:ph type="body" idx="1"/>
          </p:nvPr>
        </p:nvSpPr>
        <p:spPr>
          <a:xfrm>
            <a:off x="651867" y="4866680"/>
            <a:ext cx="7840266" cy="1312664"/>
          </a:xfrm>
          <a:ln/>
        </p:spPr>
        <p:txBody>
          <a:bodyPr/>
          <a:lstStyle/>
          <a:p>
            <a:pPr>
              <a:buSzPct val="99000"/>
              <a:buFont typeface="Gill Sans" charset="0"/>
              <a:buAutoNum type="arabicPeriod"/>
            </a:pPr>
            <a:r>
              <a:rPr lang="en-US"/>
              <a:t>Yes.</a:t>
            </a:r>
          </a:p>
          <a:p>
            <a:pPr>
              <a:buSzPct val="99000"/>
              <a:buFont typeface="Gill Sans" charset="0"/>
              <a:buAutoNum type="arabicPeriod"/>
            </a:pPr>
            <a:r>
              <a:rPr lang="en-US"/>
              <a:t>No.</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0813609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1"/>
          <p:cNvSpPr>
            <a:spLocks noGrp="1" noChangeArrowheads="1"/>
          </p:cNvSpPr>
          <p:nvPr>
            <p:ph type="title"/>
          </p:nvPr>
        </p:nvSpPr>
        <p:spPr>
          <a:xfrm>
            <a:off x="651867" y="473274"/>
            <a:ext cx="7840266" cy="4196953"/>
          </a:xfrm>
          <a:ln/>
        </p:spPr>
        <p:txBody>
          <a:bodyPr>
            <a:normAutofit fontScale="90000"/>
          </a:bodyPr>
          <a:lstStyle/>
          <a:p>
            <a:r>
              <a:rPr lang="en-US" dirty="0"/>
              <a:t>An object of mass </a:t>
            </a:r>
            <a:r>
              <a:rPr lang="en-US" i="1" dirty="0"/>
              <a:t>m</a:t>
            </a:r>
            <a:r>
              <a:rPr lang="en-US" baseline="-6000" dirty="0"/>
              <a:t>1</a:t>
            </a:r>
            <a:r>
              <a:rPr lang="en-US" dirty="0"/>
              <a:t> moving with speed </a:t>
            </a:r>
            <a:r>
              <a:rPr lang="en-US" i="1" dirty="0"/>
              <a:t>v</a:t>
            </a:r>
            <a:r>
              <a:rPr lang="en-US" baseline="-6000" dirty="0"/>
              <a:t>1</a:t>
            </a:r>
            <a:r>
              <a:rPr lang="en-US" dirty="0"/>
              <a:t> in the +</a:t>
            </a:r>
            <a:r>
              <a:rPr lang="en-US" i="1" dirty="0"/>
              <a:t>x</a:t>
            </a:r>
            <a:r>
              <a:rPr lang="en-US" dirty="0"/>
              <a:t>-direction collides with an object of mass </a:t>
            </a:r>
            <a:r>
              <a:rPr lang="en-US" i="1" dirty="0"/>
              <a:t>m</a:t>
            </a:r>
            <a:r>
              <a:rPr lang="en-US" baseline="-6000" dirty="0"/>
              <a:t>2</a:t>
            </a:r>
            <a:r>
              <a:rPr lang="en-US" dirty="0"/>
              <a:t> at rest. The collision is elastic, and </a:t>
            </a:r>
            <a:r>
              <a:rPr lang="en-US" i="1" dirty="0"/>
              <a:t>m</a:t>
            </a:r>
            <a:r>
              <a:rPr lang="en-US" baseline="-6000" dirty="0"/>
              <a:t>1</a:t>
            </a:r>
            <a:r>
              <a:rPr lang="en-US" dirty="0"/>
              <a:t> scatters at an angle </a:t>
            </a:r>
            <a:r>
              <a:rPr lang="en-US" i="1" dirty="0" err="1"/>
              <a:t>θ</a:t>
            </a:r>
            <a:r>
              <a:rPr lang="en-US" dirty="0"/>
              <a:t>. What are the speeds and directions of the objects after the collision?</a:t>
            </a:r>
            <a:br>
              <a:rPr lang="en-US" dirty="0"/>
            </a:br>
            <a:r>
              <a:rPr lang="en-US" dirty="0"/>
              <a:t/>
            </a:r>
            <a:br>
              <a:rPr lang="en-US" dirty="0"/>
            </a:br>
            <a:r>
              <a:rPr lang="en-US" dirty="0">
                <a:solidFill>
                  <a:srgbClr val="FF0000"/>
                </a:solidFill>
              </a:rPr>
              <a:t>Is this problem solvable?</a:t>
            </a:r>
          </a:p>
        </p:txBody>
      </p:sp>
      <p:sp>
        <p:nvSpPr>
          <p:cNvPr id="66562" name="Rectangle 2"/>
          <p:cNvSpPr>
            <a:spLocks noGrp="1" noChangeArrowheads="1"/>
          </p:cNvSpPr>
          <p:nvPr>
            <p:ph type="body" idx="1"/>
          </p:nvPr>
        </p:nvSpPr>
        <p:spPr>
          <a:xfrm>
            <a:off x="651867" y="5170289"/>
            <a:ext cx="4045148" cy="1259086"/>
          </a:xfrm>
          <a:ln/>
        </p:spPr>
        <p:txBody>
          <a:bodyPr/>
          <a:lstStyle/>
          <a:p>
            <a:pPr>
              <a:buSzPct val="99000"/>
              <a:buFont typeface="Gill Sans" charset="0"/>
              <a:buAutoNum type="arabicPeriod"/>
            </a:pPr>
            <a:r>
              <a:rPr lang="en-US"/>
              <a:t>Yes.</a:t>
            </a:r>
          </a:p>
          <a:p>
            <a:pPr>
              <a:buSzPct val="99000"/>
              <a:buFont typeface="Gill Sans" charset="0"/>
              <a:buAutoNum type="arabicPeriod"/>
            </a:pPr>
            <a:r>
              <a:rPr lang="en-US"/>
              <a:t>No.</a:t>
            </a:r>
          </a:p>
        </p:txBody>
      </p:sp>
      <p:sp>
        <p:nvSpPr>
          <p:cNvPr id="66563" name="Oval 3"/>
          <p:cNvSpPr>
            <a:spLocks/>
          </p:cNvSpPr>
          <p:nvPr/>
        </p:nvSpPr>
        <p:spPr bwMode="auto">
          <a:xfrm>
            <a:off x="5965031" y="5581055"/>
            <a:ext cx="250031" cy="250031"/>
          </a:xfrm>
          <a:prstGeom prst="ellipse">
            <a:avLst/>
          </a:prstGeom>
          <a:solidFill>
            <a:schemeClr val="accent1"/>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6564" name="Oval 4"/>
          <p:cNvSpPr>
            <a:spLocks/>
          </p:cNvSpPr>
          <p:nvPr/>
        </p:nvSpPr>
        <p:spPr bwMode="auto">
          <a:xfrm>
            <a:off x="4125516" y="5634633"/>
            <a:ext cx="160734" cy="160734"/>
          </a:xfrm>
          <a:prstGeom prst="ellipse">
            <a:avLst/>
          </a:prstGeom>
          <a:solidFill>
            <a:srgbClr val="FFF10B"/>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6565" name="Line 5"/>
          <p:cNvSpPr>
            <a:spLocks noChangeShapeType="1"/>
          </p:cNvSpPr>
          <p:nvPr/>
        </p:nvSpPr>
        <p:spPr bwMode="auto">
          <a:xfrm flipH="1">
            <a:off x="4339828" y="5707187"/>
            <a:ext cx="1553766" cy="0"/>
          </a:xfrm>
          <a:prstGeom prst="line">
            <a:avLst/>
          </a:prstGeom>
          <a:noFill/>
          <a:ln w="38100" cap="flat">
            <a:solidFill>
              <a:schemeClr val="tx1"/>
            </a:solidFill>
            <a:prstDash val="solid"/>
            <a:miter lim="800000"/>
            <a:headEnd type="stealth"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66566" name="Line 6"/>
          <p:cNvSpPr>
            <a:spLocks noChangeShapeType="1"/>
          </p:cNvSpPr>
          <p:nvPr/>
        </p:nvSpPr>
        <p:spPr bwMode="auto">
          <a:xfrm flipH="1">
            <a:off x="6234039" y="4759524"/>
            <a:ext cx="1007938" cy="821531"/>
          </a:xfrm>
          <a:prstGeom prst="line">
            <a:avLst/>
          </a:prstGeom>
          <a:noFill/>
          <a:ln w="38100" cap="flat">
            <a:solidFill>
              <a:schemeClr val="tx1"/>
            </a:solidFill>
            <a:prstDash val="solid"/>
            <a:miter lim="800000"/>
            <a:headEnd type="stealth"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66567" name="Oval 7"/>
          <p:cNvSpPr>
            <a:spLocks/>
          </p:cNvSpPr>
          <p:nvPr/>
        </p:nvSpPr>
        <p:spPr bwMode="auto">
          <a:xfrm>
            <a:off x="7250906" y="4589860"/>
            <a:ext cx="160734" cy="160734"/>
          </a:xfrm>
          <a:prstGeom prst="ellipse">
            <a:avLst/>
          </a:prstGeom>
          <a:solidFill>
            <a:srgbClr val="FFF10B"/>
          </a:solidFill>
          <a:ln w="25400" cap="flat">
            <a:solidFill>
              <a:schemeClr val="tx1"/>
            </a:solidFill>
            <a:prstDash val="sysDot"/>
            <a:miter lim="800000"/>
            <a:headEnd type="none" w="med" len="med"/>
            <a:tailEnd type="none" w="med" len="med"/>
          </a:ln>
        </p:spPr>
        <p:txBody>
          <a:bodyPr lIns="0" tIns="0" rIns="0" bIns="0"/>
          <a:lstStyle/>
          <a:p>
            <a:endParaRPr lang="en-US"/>
          </a:p>
        </p:txBody>
      </p:sp>
      <p:sp>
        <p:nvSpPr>
          <p:cNvPr id="66568" name="Oval 8"/>
          <p:cNvSpPr>
            <a:spLocks/>
          </p:cNvSpPr>
          <p:nvPr/>
        </p:nvSpPr>
        <p:spPr bwMode="auto">
          <a:xfrm>
            <a:off x="6786563" y="6161485"/>
            <a:ext cx="250031" cy="250031"/>
          </a:xfrm>
          <a:prstGeom prst="ellipse">
            <a:avLst/>
          </a:prstGeom>
          <a:solidFill>
            <a:schemeClr val="accent1"/>
          </a:solidFill>
          <a:ln w="25400" cap="flat">
            <a:solidFill>
              <a:schemeClr val="tx1"/>
            </a:solidFill>
            <a:prstDash val="sysDot"/>
            <a:miter lim="800000"/>
            <a:headEnd type="none" w="med" len="med"/>
            <a:tailEnd type="none" w="med" len="med"/>
          </a:ln>
        </p:spPr>
        <p:txBody>
          <a:bodyPr lIns="0" tIns="0" rIns="0" bIns="0"/>
          <a:lstStyle/>
          <a:p>
            <a:endParaRPr lang="en-US"/>
          </a:p>
        </p:txBody>
      </p:sp>
      <p:sp>
        <p:nvSpPr>
          <p:cNvPr id="66569" name="Line 9"/>
          <p:cNvSpPr>
            <a:spLocks noChangeShapeType="1"/>
          </p:cNvSpPr>
          <p:nvPr/>
        </p:nvSpPr>
        <p:spPr bwMode="auto">
          <a:xfrm flipH="1">
            <a:off x="6303244" y="5706070"/>
            <a:ext cx="1206624" cy="0"/>
          </a:xfrm>
          <a:prstGeom prst="line">
            <a:avLst/>
          </a:prstGeom>
          <a:noFill/>
          <a:ln w="38100" cap="flat">
            <a:solidFill>
              <a:schemeClr val="tx1"/>
            </a:solidFill>
            <a:prstDash val="sysDot"/>
            <a:miter lim="800000"/>
            <a:headEnd type="none"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66570" name="Rectangle 10"/>
          <p:cNvSpPr>
            <a:spLocks/>
          </p:cNvSpPr>
          <p:nvPr/>
        </p:nvSpPr>
        <p:spPr bwMode="auto">
          <a:xfrm>
            <a:off x="6500813" y="5286002"/>
            <a:ext cx="264245" cy="3847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wrap="none" lIns="0" tIns="0" rIns="0" bIns="0" anchor="ctr">
            <a:spAutoFit/>
          </a:bodyPr>
          <a:lstStyle/>
          <a:p>
            <a:r>
              <a:rPr lang="en-US" sz="2500" i="1">
                <a:latin typeface="Helvetica" charset="0"/>
                <a:ea typeface="ＭＳ Ｐゴシック" charset="0"/>
                <a:cs typeface="Helvetica" charset="0"/>
                <a:sym typeface="Helvetica" charset="0"/>
              </a:rPr>
              <a:t>θ</a:t>
            </a:r>
          </a:p>
        </p:txBody>
      </p:sp>
      <p:sp>
        <p:nvSpPr>
          <p:cNvPr id="66571" name="Line 11"/>
          <p:cNvSpPr>
            <a:spLocks noChangeShapeType="1"/>
          </p:cNvSpPr>
          <p:nvPr/>
        </p:nvSpPr>
        <p:spPr bwMode="auto">
          <a:xfrm rot="10800000">
            <a:off x="6234039" y="5847830"/>
            <a:ext cx="543594" cy="376163"/>
          </a:xfrm>
          <a:prstGeom prst="line">
            <a:avLst/>
          </a:prstGeom>
          <a:noFill/>
          <a:ln w="38100" cap="flat">
            <a:solidFill>
              <a:schemeClr val="tx1"/>
            </a:solidFill>
            <a:prstDash val="solid"/>
            <a:miter lim="800000"/>
            <a:headEnd type="stealth" w="med" len="med"/>
            <a:tailEnd type="none" w="med" len="med"/>
          </a:ln>
          <a:extLst>
            <a:ext uri="{909E8E84-426E-40dd-AFC4-6F175D3DCCD1}">
              <a14:hiddenFill xmlns="" xmlns:a14="http://schemas.microsoft.com/office/drawing/2010/main">
                <a:solidFill>
                  <a:srgbClr val="FFFFFF"/>
                </a:solidFill>
              </a14:hiddenFill>
            </a:ext>
          </a:extLst>
        </p:spPr>
        <p:txBody>
          <a:bodyPr lIns="0" tIns="0" rIns="0" bIns="0"/>
          <a:lstStyle/>
          <a:p>
            <a:endParaRPr lang="en-US"/>
          </a:p>
        </p:txBody>
      </p:sp>
      <p:sp>
        <p:nvSpPr>
          <p:cNvPr id="13" name="TextBox 12"/>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685988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Grp="1" noChangeArrowheads="1"/>
          </p:cNvSpPr>
          <p:nvPr>
            <p:ph type="title"/>
          </p:nvPr>
        </p:nvSpPr>
        <p:spPr>
          <a:xfrm>
            <a:off x="651867" y="250031"/>
            <a:ext cx="4080867" cy="1821656"/>
          </a:xfrm>
          <a:ln/>
        </p:spPr>
        <p:txBody>
          <a:bodyPr>
            <a:normAutofit fontScale="90000"/>
          </a:bodyPr>
          <a:lstStyle/>
          <a:p>
            <a:r>
              <a:rPr lang="en-US"/>
              <a:t>How high will the water in the narrow tube rise?</a:t>
            </a:r>
          </a:p>
        </p:txBody>
      </p:sp>
      <p:sp>
        <p:nvSpPr>
          <p:cNvPr id="68611" name="Rectangle 3"/>
          <p:cNvSpPr>
            <a:spLocks noGrp="1" noChangeArrowheads="1"/>
          </p:cNvSpPr>
          <p:nvPr>
            <p:ph type="body" idx="1"/>
          </p:nvPr>
        </p:nvSpPr>
        <p:spPr>
          <a:xfrm>
            <a:off x="651867" y="2571750"/>
            <a:ext cx="6974086" cy="3464719"/>
          </a:xfrm>
          <a:ln/>
        </p:spPr>
        <p:txBody>
          <a:bodyPr/>
          <a:lstStyle/>
          <a:p>
            <a:pPr marL="535762" indent="-535762">
              <a:buSzPct val="99000"/>
              <a:buFont typeface="Gill Sans" charset="0"/>
              <a:buAutoNum type="arabicPeriod"/>
            </a:pPr>
            <a:r>
              <a:rPr lang="en-US" i="1">
                <a:latin typeface="Helvetica" charset="0"/>
                <a:cs typeface="Helvetica" charset="0"/>
                <a:sym typeface="Helvetica" charset="0"/>
              </a:rPr>
              <a:t>d</a:t>
            </a:r>
            <a:r>
              <a:rPr lang="en-US" baseline="-6000">
                <a:latin typeface="Helvetica" charset="0"/>
                <a:cs typeface="Helvetica" charset="0"/>
                <a:sym typeface="Helvetica" charset="0"/>
              </a:rPr>
              <a:t>1</a:t>
            </a:r>
            <a:r>
              <a:rPr lang="en-US">
                <a:latin typeface="Helvetica" charset="0"/>
                <a:cs typeface="Helvetica" charset="0"/>
                <a:sym typeface="Helvetica" charset="0"/>
              </a:rPr>
              <a:t> &lt; </a:t>
            </a:r>
            <a:r>
              <a:rPr lang="en-US" i="1">
                <a:latin typeface="Helvetica" charset="0"/>
                <a:cs typeface="Helvetica" charset="0"/>
                <a:sym typeface="Helvetica" charset="0"/>
              </a:rPr>
              <a:t>d</a:t>
            </a:r>
            <a:r>
              <a:rPr lang="en-US" baseline="-6000">
                <a:latin typeface="Helvetica" charset="0"/>
                <a:cs typeface="Helvetica" charset="0"/>
                <a:sym typeface="Helvetica" charset="0"/>
              </a:rPr>
              <a:t>2</a:t>
            </a:r>
            <a:endParaRPr lang="en-US">
              <a:latin typeface="Helvetica" charset="0"/>
              <a:sym typeface="Helvetica" charset="0"/>
            </a:endParaRPr>
          </a:p>
          <a:p>
            <a:pPr marL="535762" indent="-535762">
              <a:buSzPct val="99000"/>
              <a:buFont typeface="Gill Sans" charset="0"/>
              <a:buAutoNum type="arabicPeriod"/>
            </a:pPr>
            <a:r>
              <a:rPr lang="en-US" i="1">
                <a:latin typeface="Helvetica" charset="0"/>
                <a:cs typeface="Helvetica" charset="0"/>
                <a:sym typeface="Helvetica" charset="0"/>
              </a:rPr>
              <a:t>d</a:t>
            </a:r>
            <a:r>
              <a:rPr lang="en-US" baseline="-6000">
                <a:latin typeface="Helvetica" charset="0"/>
                <a:cs typeface="Helvetica" charset="0"/>
                <a:sym typeface="Helvetica" charset="0"/>
              </a:rPr>
              <a:t>1</a:t>
            </a:r>
            <a:r>
              <a:rPr lang="en-US">
                <a:latin typeface="Helvetica" charset="0"/>
                <a:cs typeface="Helvetica" charset="0"/>
                <a:sym typeface="Helvetica" charset="0"/>
              </a:rPr>
              <a:t> = </a:t>
            </a:r>
            <a:r>
              <a:rPr lang="en-US" i="1">
                <a:latin typeface="Helvetica" charset="0"/>
                <a:cs typeface="Helvetica" charset="0"/>
                <a:sym typeface="Helvetica" charset="0"/>
              </a:rPr>
              <a:t>d</a:t>
            </a:r>
            <a:r>
              <a:rPr lang="en-US" baseline="-6000">
                <a:latin typeface="Helvetica" charset="0"/>
                <a:cs typeface="Helvetica" charset="0"/>
                <a:sym typeface="Helvetica" charset="0"/>
              </a:rPr>
              <a:t>2</a:t>
            </a:r>
            <a:endParaRPr lang="en-US">
              <a:latin typeface="Helvetica" charset="0"/>
              <a:sym typeface="Helvetica" charset="0"/>
            </a:endParaRPr>
          </a:p>
          <a:p>
            <a:pPr marL="535762" indent="-535762">
              <a:buSzPct val="99000"/>
              <a:buFont typeface="Gill Sans" charset="0"/>
              <a:buAutoNum type="arabicPeriod"/>
            </a:pPr>
            <a:r>
              <a:rPr lang="en-US" i="1">
                <a:latin typeface="Helvetica" charset="0"/>
                <a:cs typeface="Helvetica" charset="0"/>
                <a:sym typeface="Helvetica" charset="0"/>
              </a:rPr>
              <a:t>d</a:t>
            </a:r>
            <a:r>
              <a:rPr lang="en-US" baseline="-6000">
                <a:latin typeface="Helvetica" charset="0"/>
                <a:cs typeface="Helvetica" charset="0"/>
                <a:sym typeface="Helvetica" charset="0"/>
              </a:rPr>
              <a:t>1</a:t>
            </a:r>
            <a:r>
              <a:rPr lang="en-US">
                <a:latin typeface="Helvetica" charset="0"/>
                <a:cs typeface="Helvetica" charset="0"/>
                <a:sym typeface="Helvetica" charset="0"/>
              </a:rPr>
              <a:t> &gt; </a:t>
            </a:r>
            <a:r>
              <a:rPr lang="en-US" i="1">
                <a:latin typeface="Helvetica" charset="0"/>
                <a:cs typeface="Helvetica" charset="0"/>
                <a:sym typeface="Helvetica" charset="0"/>
              </a:rPr>
              <a:t>d</a:t>
            </a:r>
            <a:r>
              <a:rPr lang="en-US" baseline="-6000">
                <a:latin typeface="Helvetica" charset="0"/>
                <a:cs typeface="Helvetica" charset="0"/>
                <a:sym typeface="Helvetica" charset="0"/>
              </a:rPr>
              <a:t>2</a:t>
            </a:r>
            <a:endParaRPr lang="en-US">
              <a:latin typeface="Helvetica" charset="0"/>
              <a:sym typeface="Helvetica" charset="0"/>
            </a:endParaRPr>
          </a:p>
          <a:p>
            <a:pPr marL="535762" indent="-535762">
              <a:buSzPct val="99000"/>
              <a:buFont typeface="Gill Sans" charset="0"/>
              <a:buAutoNum type="arabicPeriod"/>
            </a:pPr>
            <a:r>
              <a:rPr lang="en-US">
                <a:latin typeface="Helvetica" charset="0"/>
                <a:cs typeface="Helvetica" charset="0"/>
                <a:sym typeface="Helvetica" charset="0"/>
              </a:rPr>
              <a:t>It will overflow.</a:t>
            </a:r>
            <a:endParaRPr lang="en-US">
              <a:latin typeface="Helvetica" charset="0"/>
              <a:sym typeface="Helvetica" charset="0"/>
            </a:endParaRPr>
          </a:p>
        </p:txBody>
      </p:sp>
      <p:sp>
        <p:nvSpPr>
          <p:cNvPr id="5" name="TextBox 4"/>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pic>
        <p:nvPicPr>
          <p:cNvPr id="2" name="Picture 1"/>
          <p:cNvPicPr>
            <a:picLocks noChangeAspect="1"/>
          </p:cNvPicPr>
          <p:nvPr/>
        </p:nvPicPr>
        <p:blipFill>
          <a:blip r:embed="rId3"/>
          <a:stretch>
            <a:fillRect/>
          </a:stretch>
        </p:blipFill>
        <p:spPr>
          <a:xfrm>
            <a:off x="4408053" y="1636567"/>
            <a:ext cx="4590473" cy="4016664"/>
          </a:xfrm>
          <a:prstGeom prst="rect">
            <a:avLst/>
          </a:prstGeom>
        </p:spPr>
      </p:pic>
    </p:spTree>
    <p:extLst>
      <p:ext uri="{BB962C8B-B14F-4D97-AF65-F5344CB8AC3E}">
        <p14:creationId xmlns:p14="http://schemas.microsoft.com/office/powerpoint/2010/main" val="159496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6"/>
          <p:cNvSpPr>
            <a:spLocks noChangeArrowheads="1"/>
          </p:cNvSpPr>
          <p:nvPr/>
        </p:nvSpPr>
        <p:spPr bwMode="auto">
          <a:xfrm>
            <a:off x="0" y="0"/>
            <a:ext cx="184150" cy="457200"/>
          </a:xfrm>
          <a:prstGeom prst="rect">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spAutoFit/>
          </a:bodyPr>
          <a:lstStyle/>
          <a:p>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fld id="{FAF45730-90E8-4749-8925-2F44530932B1}" type="slidenum">
              <a:rPr lang="en-US" sz="1400"/>
              <a:pPr eaLnBrk="1" hangingPunct="1"/>
              <a:t>5</a:t>
            </a:fld>
            <a:endParaRPr lang="en-US" sz="1400"/>
          </a:p>
        </p:txBody>
      </p:sp>
      <p:sp>
        <p:nvSpPr>
          <p:cNvPr id="80902" name="Text Box 6"/>
          <p:cNvSpPr txBox="1">
            <a:spLocks noChangeArrowheads="1"/>
          </p:cNvSpPr>
          <p:nvPr/>
        </p:nvSpPr>
        <p:spPr bwMode="auto">
          <a:xfrm>
            <a:off x="0" y="498475"/>
            <a:ext cx="5791200" cy="4786313"/>
          </a:xfrm>
          <a:prstGeom prst="rect">
            <a:avLst/>
          </a:prstGeom>
          <a:solidFill>
            <a:schemeClr val="bg1"/>
          </a:solidFill>
          <a:ln w="9525">
            <a:noFill/>
            <a:miter lim="800000"/>
            <a:headEnd/>
            <a:tailEnd/>
          </a:ln>
        </p:spPr>
        <p:txBody>
          <a:bodyPr>
            <a:spAutoFit/>
          </a:bodyPr>
          <a:lstStyle>
            <a:lvl1pPr marL="228600" indent="-107950"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r>
              <a:rPr lang="en-US" sz="2800" dirty="0"/>
              <a:t>What do you think about physics?</a:t>
            </a:r>
          </a:p>
          <a:p>
            <a:pPr eaLnBrk="1" hangingPunct="1">
              <a:spcAft>
                <a:spcPts val="600"/>
              </a:spcAft>
            </a:pPr>
            <a:r>
              <a:rPr lang="en-US" sz="2800" dirty="0"/>
              <a:t>A)  I love it.  I wish I could take more physics classes!</a:t>
            </a:r>
          </a:p>
          <a:p>
            <a:pPr eaLnBrk="1" hangingPunct="1">
              <a:spcAft>
                <a:spcPts val="600"/>
              </a:spcAft>
            </a:pPr>
            <a:r>
              <a:rPr lang="en-US" sz="2800" dirty="0"/>
              <a:t>B)  I find it interesting and am looking forward to this term.</a:t>
            </a:r>
          </a:p>
          <a:p>
            <a:pPr eaLnBrk="1" hangingPunct="1">
              <a:spcAft>
                <a:spcPts val="600"/>
              </a:spcAft>
            </a:pPr>
            <a:r>
              <a:rPr lang="en-US" sz="2800" dirty="0"/>
              <a:t>C) I am ambivalent.</a:t>
            </a:r>
          </a:p>
          <a:p>
            <a:pPr eaLnBrk="1" hangingPunct="1">
              <a:spcAft>
                <a:spcPts val="600"/>
              </a:spcAft>
              <a:buFontTx/>
              <a:buAutoNum type="alphaUcParenR" startAt="4"/>
            </a:pPr>
            <a:r>
              <a:rPr lang="en-US" sz="2800" dirty="0" smtClean="0"/>
              <a:t> I </a:t>
            </a:r>
            <a:r>
              <a:rPr lang="en-US" sz="2800" dirty="0"/>
              <a:t>dislike physics</a:t>
            </a:r>
          </a:p>
          <a:p>
            <a:pPr eaLnBrk="1" hangingPunct="1">
              <a:spcAft>
                <a:spcPts val="600"/>
              </a:spcAft>
              <a:buFontTx/>
              <a:buAutoNum type="alphaUcParenR" startAt="4"/>
            </a:pPr>
            <a:r>
              <a:rPr lang="en-US" sz="2800" smtClean="0"/>
              <a:t> I </a:t>
            </a:r>
            <a:r>
              <a:rPr lang="en-US" sz="2800" dirty="0"/>
              <a:t>despise physics (can I go now?)</a:t>
            </a:r>
          </a:p>
          <a:p>
            <a:pPr eaLnBrk="1" hangingPunct="1">
              <a:spcAft>
                <a:spcPts val="600"/>
              </a:spcAft>
              <a:buFontTx/>
              <a:buAutoNum type="alphaUcParenR" startAt="4"/>
            </a:pPr>
            <a:endParaRPr lang="en-US" sz="2800" dirty="0"/>
          </a:p>
        </p:txBody>
      </p:sp>
      <p:pic>
        <p:nvPicPr>
          <p:cNvPr id="2560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457200"/>
            <a:ext cx="3151188" cy="3783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5608" name="Text Box 8"/>
          <p:cNvSpPr txBox="1">
            <a:spLocks noChangeArrowheads="1"/>
          </p:cNvSpPr>
          <p:nvPr/>
        </p:nvSpPr>
        <p:spPr bwMode="auto">
          <a:xfrm>
            <a:off x="6019800" y="4419600"/>
            <a:ext cx="289560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algn="ctr" eaLnBrk="1" hangingPunct="1"/>
            <a:r>
              <a:rPr lang="en-US" i="1" dirty="0">
                <a:solidFill>
                  <a:srgbClr val="595959"/>
                </a:solidFill>
              </a:rPr>
              <a:t>Can I be excused, my brain is full.</a:t>
            </a:r>
          </a:p>
        </p:txBody>
      </p:sp>
      <p:sp>
        <p:nvSpPr>
          <p:cNvPr id="2" name="TextBox 1"/>
          <p:cNvSpPr txBox="1"/>
          <p:nvPr/>
        </p:nvSpPr>
        <p:spPr>
          <a:xfrm>
            <a:off x="0" y="6471734"/>
            <a:ext cx="5429692" cy="369332"/>
          </a:xfrm>
          <a:prstGeom prst="rect">
            <a:avLst/>
          </a:prstGeom>
          <a:noFill/>
        </p:spPr>
        <p:txBody>
          <a:bodyPr wrap="none" rtlCol="0">
            <a:spAutoFit/>
          </a:bodyPr>
          <a:lstStyle/>
          <a:p>
            <a:r>
              <a:rPr lang="en-US" i="1" dirty="0" smtClean="0">
                <a:solidFill>
                  <a:schemeClr val="tx1">
                    <a:lumMod val="65000"/>
                    <a:lumOff val="35000"/>
                  </a:schemeClr>
                </a:solidFill>
              </a:rPr>
              <a:t>Courtesy Steven Pollock,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6031260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090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90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090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0902">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090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1"/>
          <p:cNvSpPr>
            <a:spLocks noGrp="1" noChangeArrowheads="1"/>
          </p:cNvSpPr>
          <p:nvPr>
            <p:ph type="title"/>
          </p:nvPr>
        </p:nvSpPr>
        <p:spPr>
          <a:xfrm>
            <a:off x="651867" y="437555"/>
            <a:ext cx="7840266" cy="598289"/>
          </a:xfrm>
          <a:ln/>
        </p:spPr>
        <p:txBody>
          <a:bodyPr>
            <a:normAutofit fontScale="90000"/>
          </a:bodyPr>
          <a:lstStyle/>
          <a:p>
            <a:r>
              <a:rPr lang="en-US"/>
              <a:t>Do you </a:t>
            </a:r>
            <a:r>
              <a:rPr lang="en-US" i="1" u="sng">
                <a:solidFill>
                  <a:srgbClr val="FF0000"/>
                </a:solidFill>
              </a:rPr>
              <a:t>like</a:t>
            </a:r>
            <a:r>
              <a:rPr lang="en-US"/>
              <a:t> math?</a:t>
            </a:r>
          </a:p>
        </p:txBody>
      </p:sp>
      <p:sp>
        <p:nvSpPr>
          <p:cNvPr id="74754" name="Rectangle 2"/>
          <p:cNvSpPr>
            <a:spLocks noGrp="1" noChangeArrowheads="1"/>
          </p:cNvSpPr>
          <p:nvPr>
            <p:ph type="body" idx="1"/>
          </p:nvPr>
        </p:nvSpPr>
        <p:spPr>
          <a:xfrm>
            <a:off x="651867" y="1598414"/>
            <a:ext cx="7840266" cy="4714875"/>
          </a:xfrm>
          <a:ln/>
        </p:spPr>
        <p:txBody>
          <a:bodyPr/>
          <a:lstStyle/>
          <a:p>
            <a:pPr>
              <a:buSzPct val="99000"/>
              <a:buFont typeface="Gill Sans" charset="0"/>
              <a:buAutoNum type="arabicPeriod"/>
            </a:pPr>
            <a:r>
              <a:rPr lang="en-US"/>
              <a:t>Massively!</a:t>
            </a:r>
          </a:p>
          <a:p>
            <a:pPr>
              <a:buSzPct val="99000"/>
              <a:buFont typeface="Gill Sans" charset="0"/>
              <a:buAutoNum type="arabicPeriod"/>
            </a:pPr>
            <a:r>
              <a:rPr lang="en-US"/>
              <a:t>Yeah, kinda.</a:t>
            </a:r>
          </a:p>
          <a:p>
            <a:pPr>
              <a:buSzPct val="99000"/>
              <a:buFont typeface="Gill Sans" charset="0"/>
              <a:buAutoNum type="arabicPeriod"/>
            </a:pPr>
            <a:r>
              <a:rPr lang="en-US"/>
              <a:t>Eh.</a:t>
            </a:r>
          </a:p>
          <a:p>
            <a:pPr>
              <a:buSzPct val="99000"/>
              <a:buFont typeface="Gill Sans" charset="0"/>
              <a:buAutoNum type="arabicPeriod"/>
            </a:pPr>
            <a:r>
              <a:rPr lang="en-US"/>
              <a:t>Not really.</a:t>
            </a:r>
          </a:p>
          <a:p>
            <a:pPr>
              <a:buSzPct val="99000"/>
              <a:buFont typeface="Gill Sans" charset="0"/>
              <a:buAutoNum type="arabicPeriod"/>
            </a:pPr>
            <a:r>
              <a:rPr lang="en-US"/>
              <a:t>Yuck!</a:t>
            </a:r>
          </a:p>
        </p:txBody>
      </p:sp>
      <p:sp>
        <p:nvSpPr>
          <p:cNvPr id="4" name="TextBox 3"/>
          <p:cNvSpPr txBox="1"/>
          <p:nvPr/>
        </p:nvSpPr>
        <p:spPr>
          <a:xfrm>
            <a:off x="5190499" y="6455677"/>
            <a:ext cx="3953501" cy="369332"/>
          </a:xfrm>
          <a:prstGeom prst="rect">
            <a:avLst/>
          </a:prstGeom>
          <a:noFill/>
        </p:spPr>
        <p:txBody>
          <a:bodyPr wrap="none" rtlCol="0">
            <a:spAutoFit/>
          </a:bodyPr>
          <a:lstStyle/>
          <a:p>
            <a:r>
              <a:rPr lang="en-US" i="1" dirty="0" smtClean="0">
                <a:solidFill>
                  <a:schemeClr val="tx1">
                    <a:lumMod val="50000"/>
                    <a:lumOff val="50000"/>
                  </a:schemeClr>
                </a:solidFill>
              </a:rPr>
              <a:t>Courtesy of Ian Beatty, UNC Greensboro</a:t>
            </a:r>
            <a:endParaRPr lang="en-US" i="1" dirty="0">
              <a:solidFill>
                <a:schemeClr val="tx1">
                  <a:lumMod val="50000"/>
                  <a:lumOff val="50000"/>
                </a:schemeClr>
              </a:solidFill>
            </a:endParaRPr>
          </a:p>
        </p:txBody>
      </p:sp>
    </p:spTree>
    <p:extLst>
      <p:ext uri="{BB962C8B-B14F-4D97-AF65-F5344CB8AC3E}">
        <p14:creationId xmlns:p14="http://schemas.microsoft.com/office/powerpoint/2010/main" val="19113618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1"/>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fld id="{23822472-C999-4843-A2D1-37ED2379DA96}" type="slidenum">
              <a:rPr lang="en-US" sz="1400"/>
              <a:pPr eaLnBrk="1" hangingPunct="1"/>
              <a:t>7</a:t>
            </a:fld>
            <a:endParaRPr lang="en-US" sz="1400"/>
          </a:p>
        </p:txBody>
      </p:sp>
      <p:sp>
        <p:nvSpPr>
          <p:cNvPr id="3" name="Rectangle 10"/>
          <p:cNvSpPr>
            <a:spLocks noChangeArrowheads="1"/>
          </p:cNvSpPr>
          <p:nvPr/>
        </p:nvSpPr>
        <p:spPr bwMode="auto">
          <a:xfrm>
            <a:off x="0" y="626533"/>
            <a:ext cx="9144000" cy="4622800"/>
          </a:xfrm>
          <a:prstGeom prst="rect">
            <a:avLst/>
          </a:prstGeom>
          <a:solidFill>
            <a:srgbClr val="FFFFFF"/>
          </a:solidFill>
          <a:ln w="9525">
            <a:noFill/>
            <a:round/>
            <a:headEnd/>
            <a:tailEnd/>
          </a:ln>
        </p:spPr>
        <p:txBody>
          <a:bodyPr/>
          <a:lstStyle/>
          <a:p>
            <a:pPr>
              <a:defRPr/>
            </a:pPr>
            <a:r>
              <a:rPr lang="en-US" sz="2800" dirty="0">
                <a:ea typeface="Arial" charset="0"/>
              </a:rPr>
              <a:t>A tennis racket and can of balls (together) costs $110. </a:t>
            </a:r>
          </a:p>
          <a:p>
            <a:pPr>
              <a:defRPr/>
            </a:pPr>
            <a:r>
              <a:rPr lang="en-US" sz="2800" dirty="0">
                <a:ea typeface="Arial" charset="0"/>
              </a:rPr>
              <a:t>The tennis racket alone costs $100 more than the can of </a:t>
            </a:r>
            <a:r>
              <a:rPr lang="en-US" sz="2800" dirty="0" smtClean="0">
                <a:ea typeface="Arial" charset="0"/>
              </a:rPr>
              <a:t>balls alone.</a:t>
            </a:r>
            <a:endParaRPr lang="en-US" sz="2800" dirty="0">
              <a:ea typeface="Arial" charset="0"/>
            </a:endParaRPr>
          </a:p>
          <a:p>
            <a:pPr>
              <a:defRPr/>
            </a:pPr>
            <a:r>
              <a:rPr lang="en-US" sz="2800" dirty="0">
                <a:ea typeface="Arial" charset="0"/>
              </a:rPr>
              <a:t>How much does the can of balls alone cost?</a:t>
            </a:r>
          </a:p>
          <a:p>
            <a:pPr>
              <a:defRPr/>
            </a:pPr>
            <a:endParaRPr lang="en-US" sz="2800" dirty="0">
              <a:ea typeface="Arial" charset="0"/>
            </a:endParaRPr>
          </a:p>
          <a:p>
            <a:pPr marL="457200" indent="-457200">
              <a:buFontTx/>
              <a:buAutoNum type="alphaUcParenR"/>
              <a:defRPr/>
            </a:pPr>
            <a:r>
              <a:rPr lang="en-US" sz="2800" dirty="0">
                <a:ea typeface="Arial" charset="0"/>
              </a:rPr>
              <a:t>$5</a:t>
            </a:r>
          </a:p>
          <a:p>
            <a:pPr marL="457200" indent="-457200">
              <a:buFontTx/>
              <a:buAutoNum type="alphaUcParenR"/>
              <a:defRPr/>
            </a:pPr>
            <a:r>
              <a:rPr lang="en-US" sz="2800" dirty="0">
                <a:ea typeface="Arial" charset="0"/>
              </a:rPr>
              <a:t>$10</a:t>
            </a:r>
          </a:p>
          <a:p>
            <a:pPr marL="457200" indent="-457200">
              <a:buFontTx/>
              <a:buAutoNum type="alphaUcParenR"/>
              <a:defRPr/>
            </a:pPr>
            <a:r>
              <a:rPr lang="en-US" sz="2800" dirty="0">
                <a:ea typeface="Arial" charset="0"/>
              </a:rPr>
              <a:t>$11</a:t>
            </a:r>
          </a:p>
          <a:p>
            <a:pPr marL="457200" indent="-457200">
              <a:buFontTx/>
              <a:buAutoNum type="alphaUcParenR"/>
              <a:defRPr/>
            </a:pPr>
            <a:r>
              <a:rPr lang="en-US" sz="2800" dirty="0">
                <a:ea typeface="Arial" charset="0"/>
              </a:rPr>
              <a:t>$100</a:t>
            </a:r>
          </a:p>
          <a:p>
            <a:pPr marL="457200" indent="-457200">
              <a:buFontTx/>
              <a:buAutoNum type="alphaUcParenR"/>
              <a:defRPr/>
            </a:pPr>
            <a:r>
              <a:rPr lang="en-US" sz="2800" dirty="0">
                <a:ea typeface="Arial" charset="0"/>
              </a:rPr>
              <a:t>None of these/not sure</a:t>
            </a:r>
          </a:p>
        </p:txBody>
      </p:sp>
      <p:sp>
        <p:nvSpPr>
          <p:cNvPr id="4" name="TextBox 3"/>
          <p:cNvSpPr txBox="1"/>
          <p:nvPr/>
        </p:nvSpPr>
        <p:spPr>
          <a:xfrm>
            <a:off x="0" y="6033184"/>
            <a:ext cx="8686800" cy="646331"/>
          </a:xfrm>
          <a:prstGeom prst="rect">
            <a:avLst/>
          </a:prstGeom>
          <a:noFill/>
        </p:spPr>
        <p:txBody>
          <a:bodyPr wrap="square" rtlCol="0">
            <a:spAutoFit/>
          </a:bodyPr>
          <a:lstStyle/>
          <a:p>
            <a:r>
              <a:rPr lang="en-US" i="1" dirty="0" smtClean="0">
                <a:solidFill>
                  <a:schemeClr val="tx1">
                    <a:lumMod val="65000"/>
                    <a:lumOff val="35000"/>
                  </a:schemeClr>
                </a:solidFill>
              </a:rPr>
              <a:t>Courtesy Steven Pollock, University of Colorado Boulder.  Inspired by </a:t>
            </a:r>
            <a:r>
              <a:rPr lang="en-US" i="1" dirty="0" err="1" smtClean="0">
                <a:solidFill>
                  <a:schemeClr val="tx1">
                    <a:lumMod val="65000"/>
                    <a:lumOff val="35000"/>
                  </a:schemeClr>
                </a:solidFill>
              </a:rPr>
              <a:t>Kahnemann</a:t>
            </a:r>
            <a:r>
              <a:rPr lang="en-US" i="1" dirty="0" smtClean="0">
                <a:solidFill>
                  <a:schemeClr val="tx1">
                    <a:lumMod val="65000"/>
                    <a:lumOff val="35000"/>
                  </a:schemeClr>
                </a:solidFill>
              </a:rPr>
              <a:t>, “Thinking Fast and Slow,” 2011.</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649616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a:xfrm>
            <a:off x="361950" y="403216"/>
            <a:ext cx="8782049" cy="2432050"/>
          </a:xfrm>
        </p:spPr>
        <p:txBody>
          <a:bodyPr>
            <a:normAutofit/>
          </a:bodyPr>
          <a:lstStyle/>
          <a:p>
            <a:pPr marL="0" indent="0">
              <a:spcBef>
                <a:spcPct val="0"/>
              </a:spcBef>
              <a:buFontTx/>
              <a:buNone/>
            </a:pPr>
            <a:r>
              <a:rPr lang="en-US" sz="2800" dirty="0">
                <a:latin typeface="Arial" charset="0"/>
                <a:cs typeface="Arial" charset="0"/>
              </a:rPr>
              <a:t>2 socks are observed to attract each other.  </a:t>
            </a:r>
          </a:p>
          <a:p>
            <a:pPr marL="0" indent="0">
              <a:spcBef>
                <a:spcPct val="0"/>
              </a:spcBef>
              <a:buFontTx/>
              <a:buNone/>
            </a:pPr>
            <a:r>
              <a:rPr lang="en-US" sz="2800" dirty="0">
                <a:solidFill>
                  <a:srgbClr val="800080"/>
                </a:solidFill>
                <a:latin typeface="Arial" charset="0"/>
                <a:cs typeface="Arial" charset="0"/>
              </a:rPr>
              <a:t>Which, if any, of the first 3 statements MUST be true?</a:t>
            </a:r>
            <a:r>
              <a:rPr lang="en-US" sz="2800" dirty="0">
                <a:latin typeface="Arial" charset="0"/>
                <a:cs typeface="Arial" charset="0"/>
              </a:rPr>
              <a:t>  (emphasis on MUST)</a:t>
            </a:r>
          </a:p>
        </p:txBody>
      </p:sp>
      <p:sp>
        <p:nvSpPr>
          <p:cNvPr id="51203" name="Rectangle 4"/>
          <p:cNvSpPr>
            <a:spLocks noGrp="1" noChangeArrowheads="1"/>
          </p:cNvSpPr>
          <p:nvPr>
            <p:ph type="title"/>
          </p:nvPr>
        </p:nvSpPr>
        <p:spPr>
          <a:xfrm>
            <a:off x="361950" y="131763"/>
            <a:ext cx="8229600" cy="227012"/>
          </a:xfrm>
        </p:spPr>
        <p:txBody>
          <a:bodyPr>
            <a:normAutofit fontScale="90000"/>
          </a:bodyPr>
          <a:lstStyle/>
          <a:p>
            <a:r>
              <a:rPr lang="en-US" sz="1400">
                <a:solidFill>
                  <a:schemeClr val="bg1"/>
                </a:solidFill>
                <a:latin typeface="Arial" charset="0"/>
                <a:cs typeface="Arial" charset="0"/>
              </a:rPr>
              <a:t>CT 25.2</a:t>
            </a:r>
            <a:endParaRPr lang="en-US">
              <a:latin typeface="Arial" charset="0"/>
              <a:cs typeface="Arial" charset="0"/>
            </a:endParaRPr>
          </a:p>
        </p:txBody>
      </p:sp>
      <p:sp>
        <p:nvSpPr>
          <p:cNvPr id="51204" name="Text Box 7"/>
          <p:cNvSpPr txBox="1">
            <a:spLocks noChangeArrowheads="1"/>
          </p:cNvSpPr>
          <p:nvPr/>
        </p:nvSpPr>
        <p:spPr bwMode="auto">
          <a:xfrm>
            <a:off x="405147" y="2417512"/>
            <a:ext cx="8186403" cy="323780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Arial" charset="0"/>
                <a:ea typeface="ＭＳ Ｐゴシック" charset="0"/>
                <a:cs typeface="Arial" charset="0"/>
              </a:defRPr>
            </a:lvl1pPr>
            <a:lvl2pPr marL="37931725" indent="-37474525" eaLnBrk="0" hangingPunct="0">
              <a:defRPr sz="2400">
                <a:solidFill>
                  <a:schemeClr val="tx1"/>
                </a:solidFill>
                <a:latin typeface="Arial" charset="0"/>
                <a:ea typeface="Arial" charset="0"/>
                <a:cs typeface="Arial" charset="0"/>
              </a:defRPr>
            </a:lvl2pPr>
            <a:lvl3pPr eaLnBrk="0" hangingPunct="0">
              <a:defRPr sz="2400">
                <a:solidFill>
                  <a:schemeClr val="tx1"/>
                </a:solidFill>
                <a:latin typeface="Arial" charset="0"/>
                <a:ea typeface="Arial" charset="0"/>
                <a:cs typeface="Arial" charset="0"/>
              </a:defRPr>
            </a:lvl3pPr>
            <a:lvl4pPr eaLnBrk="0" hangingPunct="0">
              <a:defRPr sz="2400">
                <a:solidFill>
                  <a:schemeClr val="tx1"/>
                </a:solidFill>
                <a:latin typeface="Arial" charset="0"/>
                <a:ea typeface="Arial" charset="0"/>
                <a:cs typeface="Arial" charset="0"/>
              </a:defRPr>
            </a:lvl4pPr>
            <a:lvl5pPr eaLnBrk="0" hangingPunct="0">
              <a:defRPr sz="2400">
                <a:solidFill>
                  <a:schemeClr val="tx1"/>
                </a:solidFill>
                <a:latin typeface="Arial" charset="0"/>
                <a:ea typeface="Arial" charset="0"/>
                <a:cs typeface="Arial" charset="0"/>
              </a:defRPr>
            </a:lvl5pPr>
            <a:lvl6pPr marL="457200" eaLnBrk="0" fontAlgn="base" hangingPunct="0">
              <a:spcBef>
                <a:spcPct val="0"/>
              </a:spcBef>
              <a:spcAft>
                <a:spcPct val="0"/>
              </a:spcAft>
              <a:defRPr sz="2400">
                <a:solidFill>
                  <a:schemeClr val="tx1"/>
                </a:solidFill>
                <a:latin typeface="Arial" charset="0"/>
                <a:ea typeface="Arial" charset="0"/>
                <a:cs typeface="Arial" charset="0"/>
              </a:defRPr>
            </a:lvl6pPr>
            <a:lvl7pPr marL="914400" eaLnBrk="0" fontAlgn="base" hangingPunct="0">
              <a:spcBef>
                <a:spcPct val="0"/>
              </a:spcBef>
              <a:spcAft>
                <a:spcPct val="0"/>
              </a:spcAft>
              <a:defRPr sz="2400">
                <a:solidFill>
                  <a:schemeClr val="tx1"/>
                </a:solidFill>
                <a:latin typeface="Arial" charset="0"/>
                <a:ea typeface="Arial" charset="0"/>
                <a:cs typeface="Arial" charset="0"/>
              </a:defRPr>
            </a:lvl7pPr>
            <a:lvl8pPr marL="1371600" eaLnBrk="0" fontAlgn="base" hangingPunct="0">
              <a:spcBef>
                <a:spcPct val="0"/>
              </a:spcBef>
              <a:spcAft>
                <a:spcPct val="0"/>
              </a:spcAft>
              <a:defRPr sz="2400">
                <a:solidFill>
                  <a:schemeClr val="tx1"/>
                </a:solidFill>
                <a:latin typeface="Arial" charset="0"/>
                <a:ea typeface="Arial" charset="0"/>
                <a:cs typeface="Arial" charset="0"/>
              </a:defRPr>
            </a:lvl8pPr>
            <a:lvl9pPr marL="1828800" eaLnBrk="0" fontAlgn="base" hangingPunct="0">
              <a:spcBef>
                <a:spcPct val="0"/>
              </a:spcBef>
              <a:spcAft>
                <a:spcPct val="0"/>
              </a:spcAft>
              <a:defRPr sz="2400">
                <a:solidFill>
                  <a:schemeClr val="tx1"/>
                </a:solidFill>
                <a:latin typeface="Arial" charset="0"/>
                <a:ea typeface="Arial" charset="0"/>
                <a:cs typeface="Arial" charset="0"/>
              </a:defRPr>
            </a:lvl9pPr>
          </a:lstStyle>
          <a:p>
            <a:pPr eaLnBrk="1" hangingPunct="1">
              <a:lnSpc>
                <a:spcPct val="90000"/>
              </a:lnSpc>
            </a:pPr>
            <a:r>
              <a:rPr lang="en-US" sz="2800" dirty="0"/>
              <a:t>A)  The socks both have a non-zero net charge of the same sign.</a:t>
            </a:r>
          </a:p>
          <a:p>
            <a:pPr eaLnBrk="1" hangingPunct="1">
              <a:lnSpc>
                <a:spcPct val="90000"/>
              </a:lnSpc>
            </a:pPr>
            <a:r>
              <a:rPr lang="en-US" sz="2800" dirty="0"/>
              <a:t>B)  The socks both have a non-zero net charge of opposite sign.</a:t>
            </a:r>
          </a:p>
          <a:p>
            <a:pPr eaLnBrk="1" hangingPunct="1">
              <a:lnSpc>
                <a:spcPct val="90000"/>
              </a:lnSpc>
            </a:pPr>
            <a:r>
              <a:rPr lang="en-US" sz="2800" dirty="0"/>
              <a:t>C)  Only one sock is charged; the other is neutral.</a:t>
            </a:r>
          </a:p>
          <a:p>
            <a:pPr eaLnBrk="1" hangingPunct="1">
              <a:lnSpc>
                <a:spcPct val="90000"/>
              </a:lnSpc>
            </a:pPr>
            <a:r>
              <a:rPr lang="en-US" sz="2800" dirty="0"/>
              <a:t>D)  None of the preceding statements MUST be true. </a:t>
            </a:r>
          </a:p>
          <a:p>
            <a:pPr eaLnBrk="1" hangingPunct="1"/>
            <a:endParaRPr lang="en-US" sz="2800" dirty="0"/>
          </a:p>
        </p:txBody>
      </p:sp>
      <p:sp>
        <p:nvSpPr>
          <p:cNvPr id="5" name="TextBox 4"/>
          <p:cNvSpPr txBox="1"/>
          <p:nvPr/>
        </p:nvSpPr>
        <p:spPr>
          <a:xfrm>
            <a:off x="0" y="6471734"/>
            <a:ext cx="5429692" cy="369332"/>
          </a:xfrm>
          <a:prstGeom prst="rect">
            <a:avLst/>
          </a:prstGeom>
          <a:noFill/>
        </p:spPr>
        <p:txBody>
          <a:bodyPr wrap="none" rtlCol="0">
            <a:spAutoFit/>
          </a:bodyPr>
          <a:lstStyle/>
          <a:p>
            <a:r>
              <a:rPr lang="en-US" i="1" dirty="0" smtClean="0">
                <a:solidFill>
                  <a:schemeClr val="tx1">
                    <a:lumMod val="65000"/>
                    <a:lumOff val="35000"/>
                  </a:schemeClr>
                </a:solidFill>
              </a:rPr>
              <a:t>Courtesy Steven Pollock,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27495155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1390831"/>
            <a:ext cx="8229600" cy="1143000"/>
          </a:xfrm>
        </p:spPr>
        <p:txBody>
          <a:bodyPr>
            <a:normAutofit fontScale="90000"/>
          </a:bodyPr>
          <a:lstStyle/>
          <a:p>
            <a:pPr eaLnBrk="1" hangingPunct="1"/>
            <a:r>
              <a:rPr lang="en-US" b="0" dirty="0" smtClean="0"/>
              <a:t>If this class helps you discover that some things you’ve believed for a long time are not true, how would you feel?</a:t>
            </a:r>
          </a:p>
        </p:txBody>
      </p:sp>
      <p:sp>
        <p:nvSpPr>
          <p:cNvPr id="46083" name="Rectangle 3"/>
          <p:cNvSpPr>
            <a:spLocks noGrp="1" noChangeArrowheads="1"/>
          </p:cNvSpPr>
          <p:nvPr>
            <p:ph type="body" idx="1"/>
          </p:nvPr>
        </p:nvSpPr>
        <p:spPr>
          <a:xfrm>
            <a:off x="457200" y="3863181"/>
            <a:ext cx="8229600" cy="4525963"/>
          </a:xfrm>
        </p:spPr>
        <p:txBody>
          <a:bodyPr/>
          <a:lstStyle/>
          <a:p>
            <a:pPr marL="533400" indent="-533400" eaLnBrk="1" hangingPunct="1">
              <a:buFontTx/>
              <a:buAutoNum type="alphaUcPeriod"/>
            </a:pPr>
            <a:r>
              <a:rPr lang="en-US" dirty="0" smtClean="0"/>
              <a:t>Pleased to change my opinion.</a:t>
            </a:r>
          </a:p>
          <a:p>
            <a:pPr marL="533400" indent="-533400" eaLnBrk="1" hangingPunct="1">
              <a:buFontTx/>
              <a:buAutoNum type="alphaUcPeriod"/>
            </a:pPr>
            <a:r>
              <a:rPr lang="en-US" dirty="0" smtClean="0"/>
              <a:t>Irritated.</a:t>
            </a:r>
          </a:p>
          <a:p>
            <a:pPr marL="533400" indent="-533400" eaLnBrk="1" hangingPunct="1">
              <a:buFontTx/>
              <a:buAutoNum type="alphaUcPeriod"/>
            </a:pPr>
            <a:r>
              <a:rPr lang="en-US" dirty="0" smtClean="0"/>
              <a:t>Initially irritated, but eventually pleased.</a:t>
            </a:r>
          </a:p>
          <a:p>
            <a:pPr marL="533400" indent="-533400" eaLnBrk="1" hangingPunct="1">
              <a:buFontTx/>
              <a:buAutoNum type="alphaUcPeriod"/>
            </a:pPr>
            <a:r>
              <a:rPr lang="en-US" dirty="0" smtClean="0"/>
              <a:t>Some other feeling or not sure.</a:t>
            </a:r>
          </a:p>
        </p:txBody>
      </p:sp>
      <p:sp>
        <p:nvSpPr>
          <p:cNvPr id="4" name="TextBox 3"/>
          <p:cNvSpPr txBox="1"/>
          <p:nvPr/>
        </p:nvSpPr>
        <p:spPr>
          <a:xfrm>
            <a:off x="0" y="6471734"/>
            <a:ext cx="5594926" cy="369332"/>
          </a:xfrm>
          <a:prstGeom prst="rect">
            <a:avLst/>
          </a:prstGeom>
          <a:noFill/>
        </p:spPr>
        <p:txBody>
          <a:bodyPr wrap="none" rtlCol="0">
            <a:spAutoFit/>
          </a:bodyPr>
          <a:lstStyle/>
          <a:p>
            <a:r>
              <a:rPr lang="en-US" i="1" dirty="0" smtClean="0">
                <a:solidFill>
                  <a:schemeClr val="tx1">
                    <a:lumMod val="65000"/>
                    <a:lumOff val="35000"/>
                  </a:schemeClr>
                </a:solidFill>
              </a:rPr>
              <a:t>Courtesy Douglas Duncan, University of Colorado Boulder</a:t>
            </a:r>
            <a:endParaRPr lang="en-US" i="1" dirty="0">
              <a:solidFill>
                <a:schemeClr val="tx1">
                  <a:lumMod val="65000"/>
                  <a:lumOff val="35000"/>
                </a:schemeClr>
              </a:solidFill>
            </a:endParaRPr>
          </a:p>
        </p:txBody>
      </p:sp>
    </p:spTree>
    <p:extLst>
      <p:ext uri="{BB962C8B-B14F-4D97-AF65-F5344CB8AC3E}">
        <p14:creationId xmlns:p14="http://schemas.microsoft.com/office/powerpoint/2010/main" val="1670592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1690</TotalTime>
  <Words>4859</Words>
  <Application>Microsoft Macintosh PowerPoint</Application>
  <PresentationFormat>On-screen Show (4:3)</PresentationFormat>
  <Paragraphs>415</Paragraphs>
  <Slides>43</Slides>
  <Notes>35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43</vt:i4>
      </vt:variant>
    </vt:vector>
  </HeadingPairs>
  <TitlesOfParts>
    <vt:vector size="53" baseType="lpstr">
      <vt:lpstr>Calibri</vt:lpstr>
      <vt:lpstr>Gill Sans</vt:lpstr>
      <vt:lpstr>Helvetica</vt:lpstr>
      <vt:lpstr>Lucida Grande</vt:lpstr>
      <vt:lpstr>ＭＳ Ｐゴシック</vt:lpstr>
      <vt:lpstr>Times New Roman</vt:lpstr>
      <vt:lpstr>Verdana</vt:lpstr>
      <vt:lpstr>ヒラギノ角ゴ ProN W3</vt:lpstr>
      <vt:lpstr>Arial</vt:lpstr>
      <vt:lpstr>Office Theme</vt:lpstr>
      <vt:lpstr>Framing the Active Learning Classroom  </vt:lpstr>
      <vt:lpstr>About this project</vt:lpstr>
      <vt:lpstr>PowerPoint Presentation</vt:lpstr>
      <vt:lpstr>Clickers: Why study this course?</vt:lpstr>
      <vt:lpstr>PowerPoint Presentation</vt:lpstr>
      <vt:lpstr>Do you like math?</vt:lpstr>
      <vt:lpstr>PowerPoint Presentation</vt:lpstr>
      <vt:lpstr>CT 25.2</vt:lpstr>
      <vt:lpstr>If this class helps you discover that some things you’ve believed for a long time are not true, how would you feel?</vt:lpstr>
      <vt:lpstr>Does “knowing fluid mechanics” mean:</vt:lpstr>
      <vt:lpstr>Why are you in this class?</vt:lpstr>
      <vt:lpstr>Clickers: How do you learn?</vt:lpstr>
      <vt:lpstr>Learning from listening?</vt:lpstr>
      <vt:lpstr>In a lecture class with an interesting, clear, engaging teacher, what fraction of the material presented during the semester does a student typically learn well?  (well enough to explain to someone else)</vt:lpstr>
      <vt:lpstr>Thinking of what you want to get out of your college education and this course, which of the following is most important to you?</vt:lpstr>
      <vt:lpstr>All three of these goals are clearly important. However, let’s think for a moment of how best to accomplish these goals. Learning is not a spectator sport—it takes work; that includes work in the classroom and work that you do outside of the classroom.    So, which of these do you think you can make headway on outside of class (by doing your own reading and studying)?</vt:lpstr>
      <vt:lpstr>All three of these goals are clearly important. However, let’s think for a moment of how best to accomplish these goals. Learning is not a spectator sport—it takes work; that includes work in the classroom and work that you do outside of the classroom.    Which of these would be best achieved in class, working with your classmates and me?</vt:lpstr>
      <vt:lpstr>PowerPoint Presentation</vt:lpstr>
      <vt:lpstr>Clickers: Metacognition and reflecting on learning</vt:lpstr>
      <vt:lpstr>How do my clicker questions compare, on the average, to other classes you’ve taken that use clickers ?</vt:lpstr>
      <vt:lpstr>Which activity best corresponds to a what people with real jobs do ?</vt:lpstr>
      <vt:lpstr>Which statement best describes your reaction to the way we do Recitation ? </vt:lpstr>
      <vt:lpstr>Questions from Ian Beatty</vt:lpstr>
      <vt:lpstr>The exam was…</vt:lpstr>
      <vt:lpstr>Which of the following overall statements about the exam do you agree with?</vt:lpstr>
      <vt:lpstr>What did you think of the group portion of the exam?</vt:lpstr>
      <vt:lpstr>Did you do the workbook (26.1–4) for today?</vt:lpstr>
      <vt:lpstr>Do you like math?</vt:lpstr>
      <vt:lpstr>Which of the following are you least comfortable using to solve problems?</vt:lpstr>
      <vt:lpstr>How comfortable are you with the concept and use of electric forces?</vt:lpstr>
      <vt:lpstr>How comfortable are you with the concept and use of electric fields?</vt:lpstr>
      <vt:lpstr>How comfortable are you with the concept and use of electric potential?</vt:lpstr>
      <vt:lpstr>At 6 AM, a hiker starts up a mountain from the trailhead. At 6 PM she reaches a cabin on the top, and spends the night. At 6 AM the next day she leaves the cabin and descends by a different path, returning to the base at 6 PM.  Is there a time on the second day when she is at the same altitude she was at on the first day at the same time?</vt:lpstr>
      <vt:lpstr>PowerPoint Presentation</vt:lpstr>
      <vt:lpstr>A marble rolls onto a piece of felt 30cm long. 20 cm in, its speed has dropped to half its initial value. Assuming constant acceleration on the felt, which is true?</vt:lpstr>
      <vt:lpstr>PowerPoint Presentation</vt:lpstr>
      <vt:lpstr>Runner A runs clockwise around an 8-mile oval track at 4 mph.  A half-hour later, runner B starts at the same point and and wants to intercept runner A as soon as possible. If B can run at 6 mph, which way should she head? </vt:lpstr>
      <vt:lpstr>PowerPoint Presentation</vt:lpstr>
      <vt:lpstr>Two bicyclists ride towards each other. One travels at 8 mph, and the other at 12 mph. A bee flies back and forth between them. If it starts when they are 2 miles apart, how far has the bee flown when the cyclists meet?  Enter a number with two digits of precision.</vt:lpstr>
      <vt:lpstr>How many forces act on the mass m?</vt:lpstr>
      <vt:lpstr>An object of mass m1 moving with speed v1 in the +x-direction collides with an object of mass m2 at rest. What are the speeds and directions of the objects after the collision?  Is this problem solvable?</vt:lpstr>
      <vt:lpstr>An object of mass m1 moving with speed v1 in the +x-direction collides with an object of mass m2 at rest. The collision is elastic, and m1 scatters at an angle θ. What are the speeds and directions of the objects after the collision?  Is this problem solvable?</vt:lpstr>
      <vt:lpstr>How high will the water in the narrow tube rise?</vt:lpstr>
    </vt:vector>
  </TitlesOfParts>
  <Company>CU Boulder</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Framing the Active Learning Classroom  </dc:title>
  <dc:creator>Stephanie Chasteen</dc:creator>
  <cp:lastModifiedBy>Stephanie Viola Chasteen</cp:lastModifiedBy>
  <cp:revision>31</cp:revision>
  <cp:lastPrinted>2017-07-14T16:01:09Z</cp:lastPrinted>
  <dcterms:created xsi:type="dcterms:W3CDTF">2013-01-08T20:07:14Z</dcterms:created>
  <dcterms:modified xsi:type="dcterms:W3CDTF">2017-07-14T16:41:47Z</dcterms:modified>
</cp:coreProperties>
</file>