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8"/>
  </p:notesMasterIdLst>
  <p:sldIdLst>
    <p:sldId id="256" r:id="rId3"/>
    <p:sldId id="319" r:id="rId4"/>
    <p:sldId id="265" r:id="rId5"/>
    <p:sldId id="395" r:id="rId6"/>
    <p:sldId id="293" r:id="rId7"/>
    <p:sldId id="264" r:id="rId8"/>
    <p:sldId id="257" r:id="rId9"/>
    <p:sldId id="258" r:id="rId10"/>
    <p:sldId id="259" r:id="rId11"/>
    <p:sldId id="260" r:id="rId12"/>
    <p:sldId id="261" r:id="rId13"/>
    <p:sldId id="262" r:id="rId14"/>
    <p:sldId id="263" r:id="rId15"/>
    <p:sldId id="266" r:id="rId16"/>
    <p:sldId id="267" r:id="rId17"/>
    <p:sldId id="268" r:id="rId18"/>
    <p:sldId id="273" r:id="rId19"/>
    <p:sldId id="269" r:id="rId20"/>
    <p:sldId id="270" r:id="rId21"/>
    <p:sldId id="271" r:id="rId22"/>
    <p:sldId id="272" r:id="rId23"/>
    <p:sldId id="279" r:id="rId24"/>
    <p:sldId id="274" r:id="rId25"/>
    <p:sldId id="275" r:id="rId26"/>
    <p:sldId id="276" r:id="rId27"/>
    <p:sldId id="277" r:id="rId28"/>
    <p:sldId id="278" r:id="rId29"/>
    <p:sldId id="321" r:id="rId30"/>
    <p:sldId id="338" r:id="rId31"/>
    <p:sldId id="339" r:id="rId32"/>
    <p:sldId id="340" r:id="rId33"/>
    <p:sldId id="341" r:id="rId34"/>
    <p:sldId id="342" r:id="rId35"/>
    <p:sldId id="320" r:id="rId36"/>
    <p:sldId id="323" r:id="rId37"/>
    <p:sldId id="324" r:id="rId38"/>
    <p:sldId id="325" r:id="rId39"/>
    <p:sldId id="326" r:id="rId40"/>
    <p:sldId id="327" r:id="rId41"/>
    <p:sldId id="328" r:id="rId42"/>
    <p:sldId id="330" r:id="rId43"/>
    <p:sldId id="331" r:id="rId44"/>
    <p:sldId id="333" r:id="rId45"/>
    <p:sldId id="335" r:id="rId46"/>
    <p:sldId id="337" r:id="rId47"/>
    <p:sldId id="282" r:id="rId48"/>
    <p:sldId id="280" r:id="rId49"/>
    <p:sldId id="283" r:id="rId50"/>
    <p:sldId id="284" r:id="rId51"/>
    <p:sldId id="285" r:id="rId52"/>
    <p:sldId id="286" r:id="rId53"/>
    <p:sldId id="287" r:id="rId54"/>
    <p:sldId id="288" r:id="rId55"/>
    <p:sldId id="289" r:id="rId56"/>
    <p:sldId id="294" r:id="rId57"/>
    <p:sldId id="295" r:id="rId58"/>
    <p:sldId id="296" r:id="rId59"/>
    <p:sldId id="297" r:id="rId60"/>
    <p:sldId id="298" r:id="rId61"/>
    <p:sldId id="299" r:id="rId62"/>
    <p:sldId id="300" r:id="rId63"/>
    <p:sldId id="301" r:id="rId64"/>
    <p:sldId id="302" r:id="rId65"/>
    <p:sldId id="306" r:id="rId66"/>
    <p:sldId id="307" r:id="rId67"/>
    <p:sldId id="308" r:id="rId68"/>
    <p:sldId id="310" r:id="rId69"/>
    <p:sldId id="311" r:id="rId70"/>
    <p:sldId id="312" r:id="rId71"/>
    <p:sldId id="313" r:id="rId72"/>
    <p:sldId id="314" r:id="rId73"/>
    <p:sldId id="318" r:id="rId74"/>
    <p:sldId id="291" r:id="rId75"/>
    <p:sldId id="345"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94"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43" r:id="rId125"/>
    <p:sldId id="290" r:id="rId126"/>
    <p:sldId id="292" r:id="rId1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p:restoredTop sz="72097" autoAdjust="0"/>
  </p:normalViewPr>
  <p:slideViewPr>
    <p:cSldViewPr snapToGrid="0" snapToObjects="1">
      <p:cViewPr varScale="1">
        <p:scale>
          <a:sx n="81" d="100"/>
          <a:sy n="81" d="100"/>
        </p:scale>
        <p:origin x="162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notesMaster" Target="notesMasters/notesMaster1.xml"/><Relationship Id="rId129" Type="http://schemas.openxmlformats.org/officeDocument/2006/relationships/presProps" Target="pres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latin typeface="Century Schoolbook" pitchFamily="18" charset="0"/>
              </a:defRPr>
            </a:pPr>
            <a:r>
              <a:rPr lang="en-US" sz="2400" baseline="0" dirty="0">
                <a:latin typeface="Century Schoolbook" pitchFamily="18" charset="0"/>
              </a:rPr>
              <a:t>3 </a:t>
            </a:r>
            <a:r>
              <a:rPr lang="en-US" sz="2400" baseline="0" dirty="0" smtClean="0">
                <a:latin typeface="Century Schoolbook" pitchFamily="18" charset="0"/>
              </a:rPr>
              <a:t>Astronomy </a:t>
            </a:r>
            <a:r>
              <a:rPr lang="en-US" sz="2400" baseline="0" dirty="0">
                <a:latin typeface="Century Schoolbook" pitchFamily="18" charset="0"/>
              </a:rPr>
              <a:t>Classes </a:t>
            </a:r>
            <a:r>
              <a:rPr lang="en-US" sz="2400" baseline="0" dirty="0" smtClean="0">
                <a:latin typeface="Century Schoolbook" pitchFamily="18" charset="0"/>
              </a:rPr>
              <a:t>(N=328)</a:t>
            </a:r>
          </a:p>
          <a:p>
            <a:pPr>
              <a:defRPr sz="2400">
                <a:latin typeface="Century Schoolbook" pitchFamily="18" charset="0"/>
              </a:defRPr>
            </a:pPr>
            <a:r>
              <a:rPr lang="en-US" sz="2400" baseline="0" dirty="0" smtClean="0">
                <a:latin typeface="Century Schoolbook" pitchFamily="18" charset="0"/>
              </a:rPr>
              <a:t>Spring 2012</a:t>
            </a:r>
            <a:endParaRPr lang="en-US" sz="2400" baseline="0" dirty="0">
              <a:latin typeface="Century Schoolbook" pitchFamily="18" charset="0"/>
            </a:endParaRPr>
          </a:p>
        </c:rich>
      </c:tx>
      <c:layout>
        <c:manualLayout>
          <c:xMode val="edge"/>
          <c:yMode val="edge"/>
          <c:x val="0.230606833867989"/>
          <c:y val="0.0"/>
        </c:manualLayout>
      </c:layout>
      <c:overlay val="1"/>
    </c:title>
    <c:autoTitleDeleted val="0"/>
    <c:plotArea>
      <c:layout>
        <c:manualLayout>
          <c:layoutTarget val="inner"/>
          <c:xMode val="edge"/>
          <c:yMode val="edge"/>
          <c:x val="0.122634179656114"/>
          <c:y val="0.0955479750698915"/>
          <c:w val="0.850338799393195"/>
          <c:h val="0.736561909054523"/>
        </c:manualLayout>
      </c:layout>
      <c:barChart>
        <c:barDir val="col"/>
        <c:grouping val="clustered"/>
        <c:varyColors val="0"/>
        <c:ser>
          <c:idx val="0"/>
          <c:order val="0"/>
          <c:spPr>
            <a:solidFill>
              <a:srgbClr val="283138">
                <a:lumMod val="75000"/>
                <a:lumOff val="25000"/>
              </a:srgbClr>
            </a:solidFill>
          </c:spPr>
          <c:invertIfNegative val="0"/>
          <c:errBars>
            <c:errBarType val="both"/>
            <c:errValType val="cust"/>
            <c:noEndCap val="0"/>
            <c:plus>
              <c:numRef>
                <c:f>'Astro Only'!$I$14:$O$14</c:f>
                <c:numCache>
                  <c:formatCode>General</c:formatCode>
                  <c:ptCount val="7"/>
                  <c:pt idx="0">
                    <c:v>1.24210975427287</c:v>
                  </c:pt>
                  <c:pt idx="1">
                    <c:v>0.942164889992646</c:v>
                  </c:pt>
                  <c:pt idx="2">
                    <c:v>1.123782651632357</c:v>
                  </c:pt>
                  <c:pt idx="3">
                    <c:v>1.099827865166828</c:v>
                  </c:pt>
                  <c:pt idx="4">
                    <c:v>6.857306382051657</c:v>
                  </c:pt>
                  <c:pt idx="5">
                    <c:v>1.34206424680072</c:v>
                  </c:pt>
                  <c:pt idx="6">
                    <c:v>1.497785134703652</c:v>
                  </c:pt>
                </c:numCache>
              </c:numRef>
            </c:plus>
            <c:minus>
              <c:numRef>
                <c:f>'Astro Only'!$I$14:$O$14</c:f>
                <c:numCache>
                  <c:formatCode>General</c:formatCode>
                  <c:ptCount val="7"/>
                  <c:pt idx="0">
                    <c:v>1.24210975427287</c:v>
                  </c:pt>
                  <c:pt idx="1">
                    <c:v>0.942164889992646</c:v>
                  </c:pt>
                  <c:pt idx="2">
                    <c:v>1.123782651632357</c:v>
                  </c:pt>
                  <c:pt idx="3">
                    <c:v>1.099827865166828</c:v>
                  </c:pt>
                  <c:pt idx="4">
                    <c:v>6.857306382051657</c:v>
                  </c:pt>
                  <c:pt idx="5">
                    <c:v>1.34206424680072</c:v>
                  </c:pt>
                  <c:pt idx="6">
                    <c:v>1.497785134703652</c:v>
                  </c:pt>
                </c:numCache>
              </c:numRef>
            </c:minus>
          </c:errBars>
          <c:cat>
            <c:strRef>
              <c:f>'Astro Only'!$I$11:$O$11</c:f>
              <c:strCache>
                <c:ptCount val="7"/>
                <c:pt idx="0">
                  <c:v>Never</c:v>
                </c:pt>
                <c:pt idx="1">
                  <c:v>1-2 times</c:v>
                </c:pt>
                <c:pt idx="2">
                  <c:v>3-5 times</c:v>
                </c:pt>
                <c:pt idx="3">
                  <c:v>Over 5 times</c:v>
                </c:pt>
                <c:pt idx="4">
                  <c:v>Do not own</c:v>
                </c:pt>
                <c:pt idx="5">
                  <c:v>Did not vote</c:v>
                </c:pt>
                <c:pt idx="6">
                  <c:v>Not present</c:v>
                </c:pt>
              </c:strCache>
            </c:strRef>
          </c:cat>
          <c:val>
            <c:numRef>
              <c:f>'Astro Only'!$I$12:$L$12</c:f>
              <c:numCache>
                <c:formatCode>0.00</c:formatCode>
                <c:ptCount val="4"/>
                <c:pt idx="0">
                  <c:v>83.59361851750596</c:v>
                </c:pt>
                <c:pt idx="1">
                  <c:v>79.80842707313644</c:v>
                </c:pt>
                <c:pt idx="2">
                  <c:v>79.47979432930924</c:v>
                </c:pt>
                <c:pt idx="3">
                  <c:v>76.9106938045852</c:v>
                </c:pt>
              </c:numCache>
            </c:numRef>
          </c:val>
        </c:ser>
        <c:dLbls>
          <c:showLegendKey val="0"/>
          <c:showVal val="0"/>
          <c:showCatName val="0"/>
          <c:showSerName val="0"/>
          <c:showPercent val="0"/>
          <c:showBubbleSize val="0"/>
        </c:dLbls>
        <c:gapWidth val="150"/>
        <c:axId val="1963405136"/>
        <c:axId val="-2002323408"/>
      </c:barChart>
      <c:catAx>
        <c:axId val="1963405136"/>
        <c:scaling>
          <c:orientation val="minMax"/>
        </c:scaling>
        <c:delete val="0"/>
        <c:axPos val="b"/>
        <c:title>
          <c:tx>
            <c:rich>
              <a:bodyPr/>
              <a:lstStyle/>
              <a:p>
                <a:pPr>
                  <a:defRPr sz="2000">
                    <a:latin typeface="Century Schoolbook" pitchFamily="18" charset="0"/>
                  </a:defRPr>
                </a:pPr>
                <a:r>
                  <a:rPr lang="en-US" sz="2000" dirty="0" smtClean="0">
                    <a:latin typeface="Century Schoolbook" pitchFamily="18" charset="0"/>
                  </a:rPr>
                  <a:t>Frequency</a:t>
                </a:r>
                <a:r>
                  <a:rPr lang="en-US" sz="2000" baseline="0" dirty="0" smtClean="0">
                    <a:latin typeface="Century Schoolbook" pitchFamily="18" charset="0"/>
                  </a:rPr>
                  <a:t> </a:t>
                </a:r>
                <a:r>
                  <a:rPr lang="en-US" sz="2000" baseline="0" dirty="0">
                    <a:latin typeface="Century Schoolbook" pitchFamily="18" charset="0"/>
                  </a:rPr>
                  <a:t>of Cell Phone Use (per class)</a:t>
                </a:r>
                <a:endParaRPr lang="en-US" sz="2000" dirty="0">
                  <a:latin typeface="Century Schoolbook" pitchFamily="18" charset="0"/>
                </a:endParaRPr>
              </a:p>
            </c:rich>
          </c:tx>
          <c:layout>
            <c:manualLayout>
              <c:xMode val="edge"/>
              <c:yMode val="edge"/>
              <c:x val="0.192473452286354"/>
              <c:y val="0.927388279427573"/>
            </c:manualLayout>
          </c:layout>
          <c:overlay val="0"/>
        </c:title>
        <c:numFmt formatCode="General" sourceLinked="0"/>
        <c:majorTickMark val="out"/>
        <c:minorTickMark val="none"/>
        <c:tickLblPos val="nextTo"/>
        <c:txPr>
          <a:bodyPr/>
          <a:lstStyle/>
          <a:p>
            <a:pPr>
              <a:defRPr sz="1600">
                <a:latin typeface="Century Schoolbook" pitchFamily="18" charset="0"/>
              </a:defRPr>
            </a:pPr>
            <a:endParaRPr lang="en-US"/>
          </a:p>
        </c:txPr>
        <c:crossAx val="-2002323408"/>
        <c:crosses val="autoZero"/>
        <c:auto val="1"/>
        <c:lblAlgn val="ctr"/>
        <c:lblOffset val="100"/>
        <c:noMultiLvlLbl val="0"/>
      </c:catAx>
      <c:valAx>
        <c:axId val="-2002323408"/>
        <c:scaling>
          <c:orientation val="minMax"/>
          <c:min val="60.0"/>
        </c:scaling>
        <c:delete val="0"/>
        <c:axPos val="l"/>
        <c:majorGridlines/>
        <c:title>
          <c:tx>
            <c:rich>
              <a:bodyPr rot="-5400000" vert="horz"/>
              <a:lstStyle/>
              <a:p>
                <a:pPr>
                  <a:defRPr sz="2000">
                    <a:latin typeface="Century Schoolbook" pitchFamily="18" charset="0"/>
                  </a:defRPr>
                </a:pPr>
                <a:r>
                  <a:rPr lang="en-US" sz="2000" dirty="0">
                    <a:latin typeface="Century Schoolbook" pitchFamily="18" charset="0"/>
                  </a:rPr>
                  <a:t>Final</a:t>
                </a:r>
                <a:r>
                  <a:rPr lang="en-US" sz="2000" baseline="0" dirty="0">
                    <a:latin typeface="Century Schoolbook" pitchFamily="18" charset="0"/>
                  </a:rPr>
                  <a:t> Grade (percent)</a:t>
                </a:r>
                <a:endParaRPr lang="en-US" sz="2000" dirty="0">
                  <a:latin typeface="Century Schoolbook" pitchFamily="18" charset="0"/>
                </a:endParaRPr>
              </a:p>
            </c:rich>
          </c:tx>
          <c:layout>
            <c:manualLayout>
              <c:xMode val="edge"/>
              <c:yMode val="edge"/>
              <c:x val="0.0"/>
              <c:y val="0.187885403575367"/>
            </c:manualLayout>
          </c:layout>
          <c:overlay val="0"/>
        </c:title>
        <c:numFmt formatCode="0" sourceLinked="0"/>
        <c:majorTickMark val="out"/>
        <c:minorTickMark val="none"/>
        <c:tickLblPos val="nextTo"/>
        <c:txPr>
          <a:bodyPr/>
          <a:lstStyle/>
          <a:p>
            <a:pPr>
              <a:defRPr sz="1600">
                <a:latin typeface="Century Schoolbook" pitchFamily="18" charset="0"/>
              </a:defRPr>
            </a:pPr>
            <a:endParaRPr lang="en-US"/>
          </a:p>
        </c:txPr>
        <c:crossAx val="1963405136"/>
        <c:crosses val="autoZero"/>
        <c:crossBetween val="between"/>
        <c:majorUnit val="5.0"/>
      </c:valAx>
    </c:plotArea>
    <c:plotVisOnly val="1"/>
    <c:dispBlanksAs val="gap"/>
    <c:showDLblsOverMax val="0"/>
  </c:chart>
  <c:spPr>
    <a:ln>
      <a:solidFill>
        <a:srgbClr val="4F81BD"/>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59E9C-7C46-4A41-84AB-9EF763FF2E79}" type="datetimeFigureOut">
              <a:rPr lang="en-US" smtClean="0"/>
              <a:t>4/19/17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DA763-818F-244A-ACB5-619FBF416B98}" type="slidenum">
              <a:rPr lang="en-US" smtClean="0"/>
              <a:t>‹#›</a:t>
            </a:fld>
            <a:endParaRPr lang="en-US"/>
          </a:p>
        </p:txBody>
      </p:sp>
    </p:spTree>
    <p:extLst>
      <p:ext uri="{BB962C8B-B14F-4D97-AF65-F5344CB8AC3E}">
        <p14:creationId xmlns:p14="http://schemas.microsoft.com/office/powerpoint/2010/main" val="2024330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DF0864-85CF-4B72-A60C-34C8A8F9B35E}" type="slidenum">
              <a:rPr lang="en-US" smtClean="0"/>
              <a:pPr eaLnBrk="1" hangingPunct="1"/>
              <a:t>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In the</a:t>
            </a:r>
            <a:r>
              <a:rPr lang="en-US" baseline="0" dirty="0" smtClean="0"/>
              <a:t> world of Western civilization, back in medieval times, before the printing press.  Scholars were specialized people (maybe monks), there’s weren’t many of them, and they were relatively wealthy.</a:t>
            </a:r>
          </a:p>
          <a:p>
            <a:pPr eaLnBrk="1" hangingPunct="1"/>
            <a:r>
              <a:rPr lang="en-US" baseline="0" dirty="0" smtClean="0"/>
              <a:t>If a scholar heard that over here in some castle far away, someone had learned something NEW, they had some new knowledge, if he wanted to get access to it he would mount an expedition, putting life and limb at risk and trek across possibly dangerous terrain to go to where this new knowledge was.</a:t>
            </a:r>
          </a:p>
          <a:p>
            <a:pPr eaLnBrk="1" hangingPunct="1"/>
            <a:r>
              <a:rPr lang="en-US" baseline="0" dirty="0" smtClean="0"/>
              <a:t>Once he was there, he’d study very hard, talk to the person with the new knowledge and maybe take a few notes down on some paper (it was very expensive before there were books…)</a:t>
            </a:r>
            <a:endParaRPr lang="en-US" dirty="0" smtClean="0"/>
          </a:p>
        </p:txBody>
      </p:sp>
    </p:spTree>
    <p:extLst>
      <p:ext uri="{BB962C8B-B14F-4D97-AF65-F5344CB8AC3E}">
        <p14:creationId xmlns:p14="http://schemas.microsoft.com/office/powerpoint/2010/main" val="75569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Convey expectations for class, these may be different from what students expect or are used to. Acknowledge this difference.</a:t>
            </a:r>
          </a:p>
          <a:p>
            <a:endParaRPr lang="en-US">
              <a:ea typeface="ＭＳ Ｐゴシック" charset="0"/>
              <a:cs typeface="ＭＳ Ｐゴシック" charset="0"/>
            </a:endParaRPr>
          </a:p>
          <a:p>
            <a:r>
              <a:rPr lang="en-US">
                <a:ea typeface="ＭＳ Ｐゴシック" charset="0"/>
                <a:cs typeface="ＭＳ Ｐゴシック" charset="0"/>
              </a:rPr>
              <a:t>Unfortunately, we cannot pour knowledge directly into your head – hence the reason for this approach.</a:t>
            </a:r>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532E21-9FA7-394D-896D-A53956150435}" type="slidenum">
              <a:rPr lang="en-US" sz="1200"/>
              <a:pPr/>
              <a:t>25</a:t>
            </a:fld>
            <a:endParaRPr lang="en-US" sz="1200"/>
          </a:p>
        </p:txBody>
      </p:sp>
    </p:spTree>
    <p:extLst>
      <p:ext uri="{BB962C8B-B14F-4D97-AF65-F5344CB8AC3E}">
        <p14:creationId xmlns:p14="http://schemas.microsoft.com/office/powerpoint/2010/main" val="12055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is a joke, but many students are a little shy about talking in class. This acknowledges the awkwardness and gives them an excuse to start talking.</a:t>
            </a:r>
          </a:p>
        </p:txBody>
      </p:sp>
      <p:sp>
        <p:nvSpPr>
          <p:cNvPr id="215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DDC79B-EA5C-914C-BFD6-C1263A91D319}" type="slidenum">
              <a:rPr lang="en-US" sz="1200"/>
              <a:pPr/>
              <a:t>27</a:t>
            </a:fld>
            <a:endParaRPr lang="en-US" sz="1200"/>
          </a:p>
        </p:txBody>
      </p:sp>
    </p:spTree>
    <p:extLst>
      <p:ext uri="{BB962C8B-B14F-4D97-AF65-F5344CB8AC3E}">
        <p14:creationId xmlns:p14="http://schemas.microsoft.com/office/powerpoint/2010/main" val="117097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14C655-637B-C04A-B2B2-FE1A72BB90AD}" type="slidenum">
              <a:rPr lang="en-US"/>
              <a:pPr>
                <a:defRPr/>
              </a:pPr>
              <a:t>29</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pPr eaLnBrk="1" hangingPunct="1">
              <a:defRPr/>
            </a:pPr>
            <a:r>
              <a:rPr lang="en-US" dirty="0" smtClean="0">
                <a:cs typeface="+mn-cs"/>
              </a:rPr>
              <a:t>SKIP</a:t>
            </a:r>
          </a:p>
          <a:p>
            <a:pPr eaLnBrk="1" hangingPunct="1">
              <a:defRPr/>
            </a:pPr>
            <a:r>
              <a:rPr lang="en-US" dirty="0" smtClean="0">
                <a:cs typeface="+mn-cs"/>
              </a:rPr>
              <a:t>Monty Hall Problem</a:t>
            </a:r>
          </a:p>
        </p:txBody>
      </p:sp>
    </p:spTree>
    <p:extLst>
      <p:ext uri="{BB962C8B-B14F-4D97-AF65-F5344CB8AC3E}">
        <p14:creationId xmlns:p14="http://schemas.microsoft.com/office/powerpoint/2010/main" val="1041204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C57DDB-5085-5B4B-8BA5-A2396AFB35BE}" type="slidenum">
              <a:rPr lang="en-US"/>
              <a:pPr>
                <a:defRPr/>
              </a:pPr>
              <a:t>30</a:t>
            </a:fld>
            <a:endParaRPr lang="en-US"/>
          </a:p>
        </p:txBody>
      </p:sp>
      <p:sp>
        <p:nvSpPr>
          <p:cNvPr id="152578"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2579"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SKIP</a:t>
            </a:r>
          </a:p>
        </p:txBody>
      </p:sp>
    </p:spTree>
    <p:extLst>
      <p:ext uri="{BB962C8B-B14F-4D97-AF65-F5344CB8AC3E}">
        <p14:creationId xmlns:p14="http://schemas.microsoft.com/office/powerpoint/2010/main" val="183525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318EE5-F31E-D141-BCD5-DE2A9BBC2AAD}" type="slidenum">
              <a:rPr lang="en-US"/>
              <a:pPr>
                <a:defRPr/>
              </a:pPr>
              <a:t>31</a:t>
            </a:fld>
            <a:endParaRPr lang="en-US"/>
          </a:p>
        </p:txBody>
      </p:sp>
      <p:sp>
        <p:nvSpPr>
          <p:cNvPr id="154626"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462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SKIP</a:t>
            </a:r>
          </a:p>
        </p:txBody>
      </p:sp>
    </p:spTree>
    <p:extLst>
      <p:ext uri="{BB962C8B-B14F-4D97-AF65-F5344CB8AC3E}">
        <p14:creationId xmlns:p14="http://schemas.microsoft.com/office/powerpoint/2010/main" val="89155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79DDC6-CBF2-9346-A138-38A722DA906D}" type="slidenum">
              <a:rPr lang="en-US"/>
              <a:pPr>
                <a:defRPr/>
              </a:pPr>
              <a:t>32</a:t>
            </a:fld>
            <a:endParaRPr lang="en-US"/>
          </a:p>
        </p:txBody>
      </p:sp>
      <p:sp>
        <p:nvSpPr>
          <p:cNvPr id="159746"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9747"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In one of 3 possible worlds… (annimate).</a:t>
            </a:r>
          </a:p>
          <a:p>
            <a:pPr eaLnBrk="1" hangingPunct="1">
              <a:defRPr/>
            </a:pPr>
            <a:endParaRPr lang="en-US" smtClean="0">
              <a:cs typeface="+mn-cs"/>
            </a:endParaRPr>
          </a:p>
        </p:txBody>
      </p:sp>
    </p:spTree>
    <p:extLst>
      <p:ext uri="{BB962C8B-B14F-4D97-AF65-F5344CB8AC3E}">
        <p14:creationId xmlns:p14="http://schemas.microsoft.com/office/powerpoint/2010/main" val="130126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51F677-9DD2-AD49-855E-ADC609D22EC9}" type="slidenum">
              <a:rPr lang="en-US"/>
              <a:pPr>
                <a:defRPr/>
              </a:pPr>
              <a:t>33</a:t>
            </a:fld>
            <a:endParaRPr lang="en-US"/>
          </a:p>
        </p:txBody>
      </p:sp>
      <p:sp>
        <p:nvSpPr>
          <p:cNvPr id="15667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6675"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0730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48D406-A637-6742-90E8-03556597BCC2}" type="slidenum">
              <a:rPr lang="en-US"/>
              <a:pPr>
                <a:defRPr/>
              </a:pPr>
              <a:t>34</a:t>
            </a:fld>
            <a:endParaRPr lang="en-US"/>
          </a:p>
        </p:txBody>
      </p:sp>
      <p:sp>
        <p:nvSpPr>
          <p:cNvPr id="686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3741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79CA2B-4C0B-814E-9783-EF9C3AA8639A}" type="slidenum">
              <a:rPr lang="en-US"/>
              <a:pPr>
                <a:defRPr/>
              </a:pPr>
              <a:t>35</a:t>
            </a:fld>
            <a:endParaRPr lang="en-US"/>
          </a:p>
        </p:txBody>
      </p:sp>
      <p:sp>
        <p:nvSpPr>
          <p:cNvPr id="144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smtClean="0">
                <a:cs typeface="+mn-cs"/>
              </a:rPr>
              <a:t>NOT AFFECT</a:t>
            </a:r>
          </a:p>
        </p:txBody>
      </p:sp>
    </p:spTree>
    <p:extLst>
      <p:ext uri="{BB962C8B-B14F-4D97-AF65-F5344CB8AC3E}">
        <p14:creationId xmlns:p14="http://schemas.microsoft.com/office/powerpoint/2010/main" val="27221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B001AD-FF06-9A41-B15E-416F60701BAD}" type="slidenum">
              <a:rPr lang="en-US"/>
              <a:pPr>
                <a:defRPr/>
              </a:pPr>
              <a:t>36</a:t>
            </a:fld>
            <a:endParaRPr lang="en-US"/>
          </a:p>
        </p:txBody>
      </p:sp>
      <p:sp>
        <p:nvSpPr>
          <p:cNvPr id="1464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46435" name="Rectangle 1027"/>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r>
              <a:rPr lang="en-US" smtClean="0">
                <a:cs typeface="+mn-cs"/>
              </a:rPr>
              <a:t>Do we have any chaance of affecting student attitudes /beliefs:</a:t>
            </a:r>
          </a:p>
          <a:p>
            <a:pPr eaLnBrk="1" hangingPunct="1">
              <a:buFontTx/>
              <a:buChar char="-"/>
              <a:defRPr/>
            </a:pPr>
            <a:r>
              <a:rPr lang="en-US" smtClean="0">
                <a:cs typeface="+mn-cs"/>
              </a:rPr>
              <a:t>good news: yes</a:t>
            </a:r>
          </a:p>
          <a:p>
            <a:pPr eaLnBrk="1" hangingPunct="1">
              <a:buFontTx/>
              <a:buChar char="-"/>
              <a:defRPr/>
            </a:pPr>
            <a:r>
              <a:rPr lang="en-US" smtClean="0">
                <a:cs typeface="+mn-cs"/>
              </a:rPr>
              <a:t>Bad news worse</a:t>
            </a:r>
          </a:p>
          <a:p>
            <a:pPr eaLnBrk="1" hangingPunct="1">
              <a:buFontTx/>
              <a:buChar char="-"/>
              <a:defRPr/>
            </a:pPr>
            <a:endParaRPr lang="en-US" smtClean="0">
              <a:cs typeface="+mn-cs"/>
            </a:endParaRPr>
          </a:p>
        </p:txBody>
      </p:sp>
    </p:spTree>
    <p:extLst>
      <p:ext uri="{BB962C8B-B14F-4D97-AF65-F5344CB8AC3E}">
        <p14:creationId xmlns:p14="http://schemas.microsoft.com/office/powerpoint/2010/main" val="96526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DF0864-85CF-4B72-A60C-34C8A8F9B35E}" type="slidenum">
              <a:rPr lang="en-US" smtClean="0"/>
              <a:pPr eaLnBrk="1" hangingPunct="1"/>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Then he’d trudge back across the mountains, back to where he came</a:t>
            </a:r>
            <a:r>
              <a:rPr lang="en-US" baseline="0" dirty="0" smtClean="0"/>
              <a:t> from, and people would want to know about the new things he’d learned.</a:t>
            </a:r>
          </a:p>
          <a:p>
            <a:pPr eaLnBrk="1" hangingPunct="1"/>
            <a:r>
              <a:rPr lang="en-US" baseline="0" dirty="0" smtClean="0"/>
              <a:t>So they’d gather around him and he’s try to explain to them the things he learned, and because there were no cheap books, people would have to come in person to listen to him explain, as best he could…</a:t>
            </a:r>
            <a:endParaRPr lang="en-US" dirty="0" smtClean="0"/>
          </a:p>
        </p:txBody>
      </p:sp>
    </p:spTree>
    <p:extLst>
      <p:ext uri="{BB962C8B-B14F-4D97-AF65-F5344CB8AC3E}">
        <p14:creationId xmlns:p14="http://schemas.microsoft.com/office/powerpoint/2010/main" val="758047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66C3FD-4213-2D48-B4A0-CBFF7C30E3D8}" type="slidenum">
              <a:rPr lang="en-US"/>
              <a:pPr>
                <a:defRPr/>
              </a:pPr>
              <a:t>37</a:t>
            </a:fld>
            <a:endParaRPr lang="en-US"/>
          </a:p>
        </p:txBody>
      </p:sp>
      <p:sp>
        <p:nvSpPr>
          <p:cNvPr id="1280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19241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A105985F-B7D2-2E4B-A186-5CE965796106}" type="slidenum">
              <a:rPr lang="en-US"/>
              <a:pPr>
                <a:defRPr/>
              </a:pPr>
              <a:t>38</a:t>
            </a:fld>
            <a:endParaRPr lang="en-US"/>
          </a:p>
        </p:txBody>
      </p:sp>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96D1C27-FA44-DB42-9331-1800BDB0C0D2}" type="slidenum">
              <a:rPr lang="en-US" sz="1200">
                <a:ea typeface="MS PGothic" charset="0"/>
                <a:cs typeface="MS PGothic" charset="0"/>
              </a:rPr>
              <a:pPr algn="r" eaLnBrk="1" hangingPunct="1"/>
              <a:t>38</a:t>
            </a:fld>
            <a:endParaRPr lang="en-US" sz="1200">
              <a:ea typeface="MS PGothic" charset="0"/>
              <a:cs typeface="MS PGothic" charset="0"/>
            </a:endParaRPr>
          </a:p>
        </p:txBody>
      </p:sp>
      <p:sp>
        <p:nvSpPr>
          <p:cNvPr id="134147"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4148" name="Rectangle 3"/>
          <p:cNvSpPr>
            <a:spLocks noGrp="1" noChangeArrowheads="1"/>
          </p:cNvSpPr>
          <p:nvPr>
            <p:ph type="body" idx="1"/>
          </p:nvPr>
        </p:nvSpPr>
        <p:spPr>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55125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714B537E-E379-C349-A3AC-1DF9C16C2EDE}" type="slidenum">
              <a:rPr lang="en-US"/>
              <a:pPr>
                <a:defRPr/>
              </a:pPr>
              <a:t>39</a:t>
            </a:fld>
            <a:endParaRPr lang="en-US"/>
          </a:p>
        </p:txBody>
      </p:sp>
      <p:sp>
        <p:nvSpPr>
          <p:cNvPr id="69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B1899A9-D63B-9F42-901D-FBD5EC50FA1D}" type="slidenum">
              <a:rPr lang="en-US" sz="1200">
                <a:latin typeface="Times" charset="0"/>
              </a:rPr>
              <a:pPr algn="r"/>
              <a:t>39</a:t>
            </a:fld>
            <a:endParaRPr lang="en-US" sz="1200">
              <a:latin typeface="Times" charset="0"/>
            </a:endParaRPr>
          </a:p>
        </p:txBody>
      </p:sp>
      <p:sp>
        <p:nvSpPr>
          <p:cNvPr id="138243"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3824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753223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209578-660B-B941-B200-E2C4EEDFE372}" type="slidenum">
              <a:rPr lang="en-US"/>
              <a:pPr>
                <a:defRPr/>
              </a:pPr>
              <a:t>40</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912233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a:t>Convey expectations for class, these may be different from what students expect or are used to. Acknowledge this difference.</a:t>
            </a:r>
          </a:p>
          <a:p>
            <a:pPr>
              <a:defRPr/>
            </a:pPr>
            <a:endParaRPr lang="en-US"/>
          </a:p>
          <a:p>
            <a:pPr>
              <a:defRPr/>
            </a:pPr>
            <a:r>
              <a:rPr lang="en-US"/>
              <a:t>Unfortunately, we cannot pour knowledge directly into your head – hence the reason for this approach.</a:t>
            </a:r>
          </a:p>
        </p:txBody>
      </p:sp>
      <p:sp>
        <p:nvSpPr>
          <p:cNvPr id="18435"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D1ADF1C8-06B0-B144-A9F5-21291E239E9F}" type="slidenum">
              <a:rPr lang="en-US" sz="1200"/>
              <a:pPr>
                <a:defRPr/>
              </a:pPr>
              <a:t>42</a:t>
            </a:fld>
            <a:endParaRPr lang="en-US" sz="1200"/>
          </a:p>
        </p:txBody>
      </p:sp>
    </p:spTree>
    <p:extLst>
      <p:ext uri="{BB962C8B-B14F-4D97-AF65-F5344CB8AC3E}">
        <p14:creationId xmlns:p14="http://schemas.microsoft.com/office/powerpoint/2010/main" val="1025300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F6FDDE-A6AD-3D41-8C51-65AF5757F7F9}" type="slidenum">
              <a:rPr lang="en-US"/>
              <a:pPr>
                <a:defRPr/>
              </a:pPr>
              <a:t>43</a:t>
            </a:fld>
            <a:endParaRPr lang="en-US"/>
          </a:p>
        </p:txBody>
      </p:sp>
      <p:sp>
        <p:nvSpPr>
          <p:cNvPr id="706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ADD DATA ON REFORMS.. Benefits from talking to folks, </a:t>
            </a:r>
          </a:p>
        </p:txBody>
      </p:sp>
    </p:spTree>
    <p:extLst>
      <p:ext uri="{BB962C8B-B14F-4D97-AF65-F5344CB8AC3E}">
        <p14:creationId xmlns:p14="http://schemas.microsoft.com/office/powerpoint/2010/main" val="81603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074E17-67A0-704D-8D8E-CCECF538F1D2}" type="slidenum">
              <a:rPr lang="en-US"/>
              <a:pPr>
                <a:defRPr/>
              </a:pPr>
              <a:t>44</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00514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B40493-F60F-9E47-A3EF-0F5CFC756AF8}" type="slidenum">
              <a:rPr lang="en-US"/>
              <a:pPr>
                <a:defRPr/>
              </a:pPr>
              <a:t>45</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37548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2400">
                <a:latin typeface="Lucida Grande" charset="0"/>
                <a:cs typeface="Lucida Grande" charset="0"/>
                <a:sym typeface="Lucida Grande" charset="0"/>
              </a:rPr>
              <a:t>Not a question, but something to motivate a meta-discussion about active learning. (Good joke: point out that if I lecture long enough, this graph suggests that I</a:t>
            </a:r>
            <a:r>
              <a:rPr lang="ja-JP" altLang="en-US" sz="2400">
                <a:latin typeface="Arial"/>
                <a:cs typeface="Lucida Grande" charset="0"/>
                <a:sym typeface="Lucida Grande" charset="0"/>
              </a:rPr>
              <a:t>’</a:t>
            </a:r>
            <a:r>
              <a:rPr lang="en-US" sz="2400">
                <a:latin typeface="Lucida Grande" charset="0"/>
                <a:cs typeface="Lucida Grande" charset="0"/>
                <a:sym typeface="Lucida Grande" charset="0"/>
              </a:rPr>
              <a:t>ll kill them all.)</a:t>
            </a:r>
          </a:p>
        </p:txBody>
      </p:sp>
    </p:spTree>
    <p:extLst>
      <p:ext uri="{BB962C8B-B14F-4D97-AF65-F5344CB8AC3E}">
        <p14:creationId xmlns:p14="http://schemas.microsoft.com/office/powerpoint/2010/main" val="167830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2200">
                <a:latin typeface="Lucida Grande" charset="0"/>
                <a:cs typeface="Lucida Grande" charset="0"/>
                <a:sym typeface="Lucida Grande" charset="0"/>
              </a:rPr>
              <a:t>This final passage and set of questions isn</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t for clickers, but I ask Ss to yell out the answers to each. It</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s fun and they generally play along. The point, which they get and we meta-discuss at the end, is that one can answer a great many questions about something without really understanding it; being able to answer memory-type or pattern-recognition questions doesn</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t really signify much of anything.</a:t>
            </a:r>
          </a:p>
          <a:p>
            <a:endParaRPr lang="en-US" sz="2200">
              <a:latin typeface="Lucida Grande" charset="0"/>
              <a:cs typeface="Lucida Grande" charset="0"/>
              <a:sym typeface="Lucida Grande" charset="0"/>
            </a:endParaRPr>
          </a:p>
          <a:p>
            <a:r>
              <a:rPr lang="en-US" sz="2200">
                <a:latin typeface="Lucida Grande" charset="0"/>
                <a:cs typeface="Lucida Grande" charset="0"/>
                <a:sym typeface="Lucida Grande" charset="0"/>
              </a:rPr>
              <a:t>[I got these from a presentation that Todd Zakrajsek of UNC-CH gave at the Lilly Conference on Teaching &amp; Learning one year. As far as I know, he created them…]</a:t>
            </a:r>
          </a:p>
        </p:txBody>
      </p:sp>
    </p:spTree>
    <p:extLst>
      <p:ext uri="{BB962C8B-B14F-4D97-AF65-F5344CB8AC3E}">
        <p14:creationId xmlns:p14="http://schemas.microsoft.com/office/powerpoint/2010/main" val="12639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DF0864-85CF-4B72-A60C-34C8A8F9B35E}" type="slidenum">
              <a:rPr lang="en-US" smtClean="0"/>
              <a:pPr eaLnBrk="1" hangingPunct="1"/>
              <a:t>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And here we are!  In a</a:t>
            </a:r>
            <a:r>
              <a:rPr lang="en-US" baseline="0" dirty="0" smtClean="0"/>
              <a:t> “lecture hall”!</a:t>
            </a:r>
            <a:endParaRPr lang="en-US" dirty="0" smtClean="0"/>
          </a:p>
        </p:txBody>
      </p:sp>
    </p:spTree>
    <p:extLst>
      <p:ext uri="{BB962C8B-B14F-4D97-AF65-F5344CB8AC3E}">
        <p14:creationId xmlns:p14="http://schemas.microsoft.com/office/powerpoint/2010/main" val="1629708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sz="2200">
                <a:latin typeface="Lucida Grande" charset="0"/>
                <a:cs typeface="Lucida Grande" charset="0"/>
                <a:sym typeface="Lucida Grande" charset="0"/>
              </a:rPr>
              <a:t>The point: Being able to answer quiz-type questions doesn't mean you "understand" the material.</a:t>
            </a:r>
          </a:p>
        </p:txBody>
      </p:sp>
    </p:spTree>
    <p:extLst>
      <p:ext uri="{BB962C8B-B14F-4D97-AF65-F5344CB8AC3E}">
        <p14:creationId xmlns:p14="http://schemas.microsoft.com/office/powerpoint/2010/main" val="524968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8DA763-818F-244A-ACB5-619FBF416B98}" type="slidenum">
              <a:rPr lang="en-US" smtClean="0"/>
              <a:t>55</a:t>
            </a:fld>
            <a:endParaRPr lang="en-US"/>
          </a:p>
        </p:txBody>
      </p:sp>
    </p:spTree>
    <p:extLst>
      <p:ext uri="{BB962C8B-B14F-4D97-AF65-F5344CB8AC3E}">
        <p14:creationId xmlns:p14="http://schemas.microsoft.com/office/powerpoint/2010/main" val="1265840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30A13B1B-6028-439A-A680-5A537D3D3C38}" type="slidenum">
              <a:rPr lang="en-US" sz="1200" b="0" smtClean="0"/>
              <a:pPr eaLnBrk="1" hangingPunct="1"/>
              <a:t>56</a:t>
            </a:fld>
            <a:endParaRPr lang="en-US" sz="1200"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mtClean="0"/>
              <a:t>How many are holding up your hand just to please me?</a:t>
            </a:r>
          </a:p>
        </p:txBody>
      </p:sp>
    </p:spTree>
    <p:extLst>
      <p:ext uri="{BB962C8B-B14F-4D97-AF65-F5344CB8AC3E}">
        <p14:creationId xmlns:p14="http://schemas.microsoft.com/office/powerpoint/2010/main" val="1726560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6623C50D-03AD-4216-95C2-348B1A0CD35A}" type="slidenum">
              <a:rPr lang="en-US" sz="1200" b="0" smtClean="0"/>
              <a:pPr eaLnBrk="1" hangingPunct="1"/>
              <a:t>57</a:t>
            </a:fld>
            <a:endParaRPr lang="en-US" sz="1200"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smtClean="0"/>
              <a:t>The </a:t>
            </a:r>
            <a:r>
              <a:rPr lang="en-US" i="1" dirty="0" smtClean="0"/>
              <a:t>subject </a:t>
            </a:r>
            <a:r>
              <a:rPr lang="en-US" i="0" dirty="0" smtClean="0"/>
              <a:t>is interesting, even if your past</a:t>
            </a:r>
            <a:r>
              <a:rPr lang="en-US" i="0" baseline="0" dirty="0" smtClean="0"/>
              <a:t> science classes were not… so this class will be different.</a:t>
            </a:r>
            <a:endParaRPr lang="en-US" dirty="0" smtClean="0"/>
          </a:p>
        </p:txBody>
      </p:sp>
    </p:spTree>
    <p:extLst>
      <p:ext uri="{BB962C8B-B14F-4D97-AF65-F5344CB8AC3E}">
        <p14:creationId xmlns:p14="http://schemas.microsoft.com/office/powerpoint/2010/main" val="1506092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4B2321DA-7B5E-4CD7-8F85-542B1CF45C90}" type="slidenum">
              <a:rPr lang="en-US" sz="1200" b="0" smtClean="0"/>
              <a:pPr eaLnBrk="1" hangingPunct="1"/>
              <a:t>59</a:t>
            </a:fld>
            <a:endParaRPr lang="en-US" sz="1200"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dirty="0" smtClean="0"/>
              <a:t>Whether</a:t>
            </a:r>
            <a:r>
              <a:rPr lang="en-US" baseline="0" dirty="0" smtClean="0"/>
              <a:t> or not you are a scientist…</a:t>
            </a:r>
            <a:endParaRPr lang="en-US" dirty="0" smtClean="0"/>
          </a:p>
        </p:txBody>
      </p:sp>
    </p:spTree>
    <p:extLst>
      <p:ext uri="{BB962C8B-B14F-4D97-AF65-F5344CB8AC3E}">
        <p14:creationId xmlns:p14="http://schemas.microsoft.com/office/powerpoint/2010/main" val="498580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996082A0-A52C-4CDE-92FD-E691F524D85B}" type="slidenum">
              <a:rPr lang="en-US" sz="1200" b="0" smtClean="0"/>
              <a:pPr eaLnBrk="1" hangingPunct="1"/>
              <a:t>60</a:t>
            </a:fld>
            <a:endParaRPr lang="en-US" sz="1200"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7088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5130DE-0305-419B-A901-10DAA62F92EC}" type="slidenum">
              <a:rPr lang="en-US" smtClean="0">
                <a:solidFill>
                  <a:prstClr val="black"/>
                </a:solidFill>
              </a:rPr>
              <a:pPr eaLnBrk="1" hangingPunct="1"/>
              <a:t>62</a:t>
            </a:fld>
            <a:endParaRPr 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89040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AA57F004-0F19-41EB-8F89-E75EC0871241}" type="slidenum">
              <a:rPr lang="en-US" sz="1200" b="0" smtClean="0"/>
              <a:pPr eaLnBrk="1" hangingPunct="1"/>
              <a:t>63</a:t>
            </a:fld>
            <a:endParaRPr lang="en-US" sz="1200"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7955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1FA504C2-7653-482C-B2F5-89D8C493D935}" type="slidenum">
              <a:rPr lang="en-US" sz="1200" b="0" smtClean="0"/>
              <a:pPr eaLnBrk="1" hangingPunct="1"/>
              <a:t>64</a:t>
            </a:fld>
            <a:endParaRPr lang="en-US" sz="1200" b="0" smtClean="0"/>
          </a:p>
        </p:txBody>
      </p:sp>
      <p:sp>
        <p:nvSpPr>
          <p:cNvPr id="75779" name="Rectangle 2"/>
          <p:cNvSpPr>
            <a:spLocks noGrp="1" noRot="1" noChangeAspect="1" noChangeArrowheads="1" noTextEdit="1"/>
          </p:cNvSpPr>
          <p:nvPr>
            <p:ph type="sldImg"/>
          </p:nvPr>
        </p:nvSpPr>
        <p:spPr>
          <a:xfrm>
            <a:off x="1143000" y="687388"/>
            <a:ext cx="4572000" cy="3429000"/>
          </a:xfrm>
          <a:ln/>
        </p:spPr>
      </p:sp>
      <p:sp>
        <p:nvSpPr>
          <p:cNvPr id="75780" name="Rectangle 3"/>
          <p:cNvSpPr>
            <a:spLocks noGrp="1" noChangeArrowheads="1"/>
          </p:cNvSpPr>
          <p:nvPr>
            <p:ph type="body" idx="1"/>
          </p:nvPr>
        </p:nvSpPr>
        <p:spPr>
          <a:xfrm>
            <a:off x="914400" y="4343400"/>
            <a:ext cx="5029200" cy="4114800"/>
          </a:xfrm>
          <a:noFill/>
        </p:spPr>
        <p:txBody>
          <a:bodyPr/>
          <a:lstStyle/>
          <a:p>
            <a:pPr eaLnBrk="1" hangingPunct="1"/>
            <a:endParaRPr lang="en-US" sz="1000" smtClean="0"/>
          </a:p>
        </p:txBody>
      </p:sp>
    </p:spTree>
    <p:extLst>
      <p:ext uri="{BB962C8B-B14F-4D97-AF65-F5344CB8AC3E}">
        <p14:creationId xmlns:p14="http://schemas.microsoft.com/office/powerpoint/2010/main" val="1701676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019DA7B2-D231-406B-B07E-D9F0BBE52EA1}" type="slidenum">
              <a:rPr lang="en-US" sz="1200" b="0" smtClean="0"/>
              <a:pPr eaLnBrk="1" hangingPunct="1"/>
              <a:t>65</a:t>
            </a:fld>
            <a:endParaRPr lang="en-US" sz="1200" b="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smtClean="0"/>
              <a:t>Take a more traditional course.</a:t>
            </a:r>
          </a:p>
        </p:txBody>
      </p:sp>
    </p:spTree>
    <p:extLst>
      <p:ext uri="{BB962C8B-B14F-4D97-AF65-F5344CB8AC3E}">
        <p14:creationId xmlns:p14="http://schemas.microsoft.com/office/powerpoint/2010/main" val="77079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458314-9DB4-4000-93C2-B67BC2E298D7}" type="slidenum">
              <a:rPr lang="en-US" smtClean="0"/>
              <a:pPr eaLnBrk="1" hangingPunct="1"/>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Since then, there have</a:t>
            </a:r>
            <a:r>
              <a:rPr lang="en-US" baseline="0" dirty="0" smtClean="0"/>
              <a:t> been some great innovations.  First, we had the printing press, so that knowledge could be encoded in books.  And then we had Amazon, where you can now purchase “knowledge” and have it delivered to your door in 2 days!</a:t>
            </a:r>
          </a:p>
          <a:p>
            <a:pPr eaLnBrk="1" hangingPunct="1"/>
            <a:endParaRPr lang="en-US" baseline="0" dirty="0" smtClean="0"/>
          </a:p>
          <a:p>
            <a:pPr eaLnBrk="1" hangingPunct="1"/>
            <a:r>
              <a:rPr lang="en-US" baseline="0" dirty="0" smtClean="0"/>
              <a:t>What comes out of this is that you don’t have to take someone’s word on it, alone.  You can read books which explain important information.  You can read and analyze it yourself.  If all that happens in lecture is that I summarize or re-phrase what is said in the book, what purpose does that serve?</a:t>
            </a:r>
          </a:p>
          <a:p>
            <a:pPr eaLnBrk="1" hangingPunct="1"/>
            <a:endParaRPr lang="en-US" baseline="0" dirty="0" smtClean="0"/>
          </a:p>
          <a:p>
            <a:pPr eaLnBrk="1" hangingPunct="1"/>
            <a:r>
              <a:rPr lang="en-US" baseline="0" dirty="0" smtClean="0"/>
              <a:t>But this is often what we are used to.  In many college courses, the standard model goes something like this &lt;&lt;NOTE modify this diagram as needed, perhaps including lab&gt;&gt;.</a:t>
            </a:r>
          </a:p>
          <a:p>
            <a:pPr eaLnBrk="1" hangingPunct="1"/>
            <a:r>
              <a:rPr lang="en-US" baseline="0" dirty="0" smtClean="0"/>
              <a:t>Come to lecture, and get your first exposure to the materials, writing down notes on what the professor said.  Maybe really try to figure out what might be hard.</a:t>
            </a:r>
          </a:p>
          <a:p>
            <a:pPr eaLnBrk="1" hangingPunct="1"/>
            <a:r>
              <a:rPr lang="en-US" baseline="0" dirty="0" smtClean="0"/>
              <a:t>Then, later, maybe you go back and open the textbook and use it to try to figure out the things you think are hard or you might not understand.</a:t>
            </a:r>
          </a:p>
          <a:p>
            <a:pPr eaLnBrk="1" hangingPunct="1"/>
            <a:r>
              <a:rPr lang="en-US" baseline="0" dirty="0" smtClean="0"/>
              <a:t>Even later, perhaps there’s some homework, which allows you to practice for yourself and see if you know the material and can “do it”.</a:t>
            </a:r>
          </a:p>
          <a:p>
            <a:pPr eaLnBrk="1" hangingPunct="1"/>
            <a:r>
              <a:rPr lang="en-US" baseline="0" dirty="0" smtClean="0"/>
              <a:t>Finally, you will show off your mastery on an exam.</a:t>
            </a:r>
          </a:p>
          <a:p>
            <a:pPr eaLnBrk="1" hangingPunct="1"/>
            <a:endParaRPr lang="en-US" baseline="0" dirty="0" smtClean="0"/>
          </a:p>
          <a:p>
            <a:pPr eaLnBrk="1" hangingPunct="1"/>
            <a:r>
              <a:rPr lang="en-US" baseline="0" dirty="0" smtClean="0"/>
              <a:t>The problem is, you get very little opportunity for “expert feedback”.  In lecture, when the “expert” is there with you, you aren’t ready to interact, and the times where you might get stuck – working on hard stuff in the book or on homework, the expert isn’t with you.</a:t>
            </a:r>
            <a:endParaRPr lang="en-US" dirty="0" smtClean="0"/>
          </a:p>
        </p:txBody>
      </p:sp>
    </p:spTree>
    <p:extLst>
      <p:ext uri="{BB962C8B-B14F-4D97-AF65-F5344CB8AC3E}">
        <p14:creationId xmlns:p14="http://schemas.microsoft.com/office/powerpoint/2010/main" val="1499569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5425FFFF-1B23-4C77-B73C-8622CDCB2E3F}" type="slidenum">
              <a:rPr lang="en-US" sz="1200" b="0" smtClean="0"/>
              <a:pPr eaLnBrk="1" hangingPunct="1"/>
              <a:t>66</a:t>
            </a:fld>
            <a:endParaRPr lang="en-US" sz="1200" b="0" smtClean="0"/>
          </a:p>
        </p:txBody>
      </p:sp>
      <p:sp>
        <p:nvSpPr>
          <p:cNvPr id="76803" name="Rectangle 2"/>
          <p:cNvSpPr>
            <a:spLocks noGrp="1" noRot="1" noChangeAspect="1" noChangeArrowheads="1" noTextEdit="1"/>
          </p:cNvSpPr>
          <p:nvPr>
            <p:ph type="sldImg"/>
          </p:nvPr>
        </p:nvSpPr>
        <p:spPr>
          <a:xfrm>
            <a:off x="1143000" y="687388"/>
            <a:ext cx="4572000" cy="3429000"/>
          </a:xfrm>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85333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824A2EC9-0A9B-4598-AE03-964B5C5FCE3D}" type="slidenum">
              <a:rPr lang="en-US" sz="1200" b="0" smtClean="0"/>
              <a:pPr eaLnBrk="1" hangingPunct="1"/>
              <a:t>67</a:t>
            </a:fld>
            <a:endParaRPr lang="en-US" sz="1200"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smtClean="0"/>
              <a:t>Students learn not to skip class, and to PARTICIPATE in clicker</a:t>
            </a:r>
            <a:r>
              <a:rPr lang="en-US" baseline="0" dirty="0" smtClean="0"/>
              <a:t> discussions. Their grades rise!</a:t>
            </a:r>
          </a:p>
          <a:p>
            <a:pPr eaLnBrk="1" hangingPunct="1"/>
            <a:r>
              <a:rPr lang="en-US" baseline="0" dirty="0" smtClean="0"/>
              <a:t>If the class and group don’t add to your learning, why are you paying tuition?  Buy a DVD from the Teaching Company.</a:t>
            </a:r>
            <a:endParaRPr lang="en-US" dirty="0" smtClean="0"/>
          </a:p>
        </p:txBody>
      </p:sp>
    </p:spTree>
    <p:extLst>
      <p:ext uri="{BB962C8B-B14F-4D97-AF65-F5344CB8AC3E}">
        <p14:creationId xmlns:p14="http://schemas.microsoft.com/office/powerpoint/2010/main" val="1837724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5425FFFF-1B23-4C77-B73C-8622CDCB2E3F}" type="slidenum">
              <a:rPr lang="en-US" sz="1200" b="0">
                <a:solidFill>
                  <a:prstClr val="black"/>
                </a:solidFill>
              </a:rPr>
              <a:pPr eaLnBrk="1" hangingPunct="1"/>
              <a:t>68</a:t>
            </a:fld>
            <a:endParaRPr lang="en-US" sz="1200" b="0">
              <a:solidFill>
                <a:prstClr val="black"/>
              </a:solidFill>
            </a:endParaRPr>
          </a:p>
        </p:txBody>
      </p:sp>
      <p:sp>
        <p:nvSpPr>
          <p:cNvPr id="76803" name="Rectangle 2"/>
          <p:cNvSpPr>
            <a:spLocks noGrp="1" noRot="1" noChangeAspect="1" noChangeArrowheads="1" noTextEdit="1"/>
          </p:cNvSpPr>
          <p:nvPr>
            <p:ph type="sldImg"/>
          </p:nvPr>
        </p:nvSpPr>
        <p:spPr>
          <a:xfrm>
            <a:off x="1143000" y="687388"/>
            <a:ext cx="4572000" cy="3429000"/>
          </a:xfrm>
          <a:ln/>
        </p:spPr>
      </p:sp>
      <p:sp>
        <p:nvSpPr>
          <p:cNvPr id="76804" name="Rectangle 3"/>
          <p:cNvSpPr>
            <a:spLocks noGrp="1" noChangeArrowheads="1"/>
          </p:cNvSpPr>
          <p:nvPr>
            <p:ph type="body" idx="1"/>
          </p:nvPr>
        </p:nvSpPr>
        <p:spPr>
          <a:noFill/>
        </p:spPr>
        <p:txBody>
          <a:bodyPr/>
          <a:lstStyle/>
          <a:p>
            <a:pPr eaLnBrk="1" hangingPunct="1"/>
            <a:r>
              <a:rPr lang="en-US" dirty="0" smtClean="0"/>
              <a:t>One more hint to get a good grade…</a:t>
            </a:r>
          </a:p>
        </p:txBody>
      </p:sp>
    </p:spTree>
    <p:extLst>
      <p:ext uri="{BB962C8B-B14F-4D97-AF65-F5344CB8AC3E}">
        <p14:creationId xmlns:p14="http://schemas.microsoft.com/office/powerpoint/2010/main" val="1517792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 </a:t>
            </a:r>
            <a:r>
              <a:rPr lang="en-US" dirty="0" err="1" smtClean="0"/>
              <a:t>down</a:t>
            </a:r>
            <a:r>
              <a:rPr lang="en-US" baseline="0" dirty="0" smtClean="0"/>
              <a:t> </a:t>
            </a:r>
            <a:r>
              <a:rPr lang="en-US" baseline="0" dirty="0" err="1" smtClean="0"/>
              <a:t>down</a:t>
            </a:r>
            <a:r>
              <a:rPr lang="en-US" baseline="0" dirty="0" smtClean="0"/>
              <a:t> goes your grade when you use a phone.</a:t>
            </a:r>
            <a:endParaRPr lang="en-US" dirty="0"/>
          </a:p>
        </p:txBody>
      </p:sp>
      <p:sp>
        <p:nvSpPr>
          <p:cNvPr id="4" name="Slide Number Placeholder 3"/>
          <p:cNvSpPr>
            <a:spLocks noGrp="1"/>
          </p:cNvSpPr>
          <p:nvPr>
            <p:ph type="sldNum" sz="quarter" idx="10"/>
          </p:nvPr>
        </p:nvSpPr>
        <p:spPr/>
        <p:txBody>
          <a:bodyPr/>
          <a:lstStyle/>
          <a:p>
            <a:pPr>
              <a:defRPr/>
            </a:pPr>
            <a:fld id="{C8B1F2F9-F807-48CB-A46D-8EEB180B1592}" type="slidenum">
              <a:rPr lang="en-US" smtClean="0"/>
              <a:pPr>
                <a:defRPr/>
              </a:pPr>
              <a:t>69</a:t>
            </a:fld>
            <a:endParaRPr lang="en-US"/>
          </a:p>
        </p:txBody>
      </p:sp>
    </p:spTree>
    <p:extLst>
      <p:ext uri="{BB962C8B-B14F-4D97-AF65-F5344CB8AC3E}">
        <p14:creationId xmlns:p14="http://schemas.microsoft.com/office/powerpoint/2010/main" val="1065111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5425FFFF-1B23-4C77-B73C-8622CDCB2E3F}" type="slidenum">
              <a:rPr lang="en-US" sz="1200" b="0">
                <a:solidFill>
                  <a:prstClr val="black"/>
                </a:solidFill>
              </a:rPr>
              <a:pPr eaLnBrk="1" hangingPunct="1"/>
              <a:t>71</a:t>
            </a:fld>
            <a:endParaRPr lang="en-US" sz="1200" b="0">
              <a:solidFill>
                <a:prstClr val="black"/>
              </a:solidFill>
            </a:endParaRPr>
          </a:p>
        </p:txBody>
      </p:sp>
      <p:sp>
        <p:nvSpPr>
          <p:cNvPr id="76803" name="Rectangle 2"/>
          <p:cNvSpPr>
            <a:spLocks noGrp="1" noRot="1" noChangeAspect="1" noChangeArrowheads="1" noTextEdit="1"/>
          </p:cNvSpPr>
          <p:nvPr>
            <p:ph type="sldImg"/>
          </p:nvPr>
        </p:nvSpPr>
        <p:spPr>
          <a:xfrm>
            <a:off x="1143000" y="687388"/>
            <a:ext cx="4572000" cy="3429000"/>
          </a:xfrm>
          <a:ln/>
        </p:spPr>
      </p:sp>
      <p:sp>
        <p:nvSpPr>
          <p:cNvPr id="76804" name="Rectangle 3"/>
          <p:cNvSpPr>
            <a:spLocks noGrp="1" noChangeArrowheads="1"/>
          </p:cNvSpPr>
          <p:nvPr>
            <p:ph type="body" idx="1"/>
          </p:nvPr>
        </p:nvSpPr>
        <p:spPr>
          <a:noFill/>
        </p:spPr>
        <p:txBody>
          <a:bodyPr/>
          <a:lstStyle/>
          <a:p>
            <a:pPr eaLnBrk="1" hangingPunct="1"/>
            <a:r>
              <a:rPr lang="en-US" dirty="0" smtClean="0"/>
              <a:t>And we know from</a:t>
            </a:r>
            <a:r>
              <a:rPr lang="en-US" baseline="0" dirty="0" smtClean="0"/>
              <a:t> interviews that “off topic” use irritates many students and professors.</a:t>
            </a:r>
            <a:endParaRPr lang="en-US" dirty="0" smtClean="0"/>
          </a:p>
        </p:txBody>
      </p:sp>
    </p:spTree>
    <p:extLst>
      <p:ext uri="{BB962C8B-B14F-4D97-AF65-F5344CB8AC3E}">
        <p14:creationId xmlns:p14="http://schemas.microsoft.com/office/powerpoint/2010/main" val="1483207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fld id="{6FD06175-1167-430A-A249-450F82A8DBE1}" type="slidenum">
              <a:rPr lang="en-US" sz="1200" b="0" smtClean="0"/>
              <a:pPr eaLnBrk="1" hangingPunct="1"/>
              <a:t>72</a:t>
            </a:fld>
            <a:endParaRPr lang="en-US" sz="1200" b="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2630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301A11-B107-7646-940C-EBA025709D64}" type="slidenum">
              <a:rPr lang="en-US" sz="1200"/>
              <a:pPr/>
              <a:t>74</a:t>
            </a:fld>
            <a:endParaRPr lang="en-US" sz="1200"/>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261273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48C009-522C-9748-94DB-BDABDE252435}" type="slidenum">
              <a:rPr lang="en-US" sz="1200"/>
              <a:pPr/>
              <a:t>75</a:t>
            </a:fld>
            <a:endParaRPr 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a:noFill/>
        </p:spPr>
        <p:txBody>
          <a:bodyPr/>
          <a:lstStyle/>
          <a:p>
            <a:pPr eaLnBrk="1" hangingPunct="1"/>
            <a:r>
              <a:rPr lang="en-US"/>
              <a:t>Before we get into the details of the content, let me say a few things about how we</a:t>
            </a:r>
            <a:r>
              <a:rPr lang="ja-JP" altLang="en-US"/>
              <a:t>’</a:t>
            </a:r>
            <a:r>
              <a:rPr lang="en-US" altLang="ja-JP"/>
              <a:t>re going to spend class time, and how you should think about your study time. </a:t>
            </a:r>
            <a:endParaRPr lang="en-US"/>
          </a:p>
        </p:txBody>
      </p:sp>
    </p:spTree>
    <p:extLst>
      <p:ext uri="{BB962C8B-B14F-4D97-AF65-F5344CB8AC3E}">
        <p14:creationId xmlns:p14="http://schemas.microsoft.com/office/powerpoint/2010/main" val="77742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7E8CCC-07D6-9440-A9F3-1FC028EA16F6}" type="slidenum">
              <a:rPr lang="en-US" sz="1200"/>
              <a:pPr/>
              <a:t>76</a:t>
            </a:fld>
            <a:endParaRPr lang="en-US" sz="1200"/>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a:noFill/>
        </p:spPr>
        <p:txBody>
          <a:bodyPr/>
          <a:lstStyle/>
          <a:p>
            <a:pPr eaLnBrk="1" hangingPunct="1"/>
            <a:r>
              <a:rPr lang="en-US"/>
              <a:t>My job is not to just pour information into your head as fast as I can, and hope that it doesn</a:t>
            </a:r>
            <a:r>
              <a:rPr lang="ja-JP" altLang="en-US"/>
              <a:t>’</a:t>
            </a:r>
            <a:r>
              <a:rPr lang="en-US" altLang="ja-JP"/>
              <a:t>t overflow!</a:t>
            </a:r>
            <a:endParaRPr lang="en-US"/>
          </a:p>
        </p:txBody>
      </p:sp>
    </p:spTree>
    <p:extLst>
      <p:ext uri="{BB962C8B-B14F-4D97-AF65-F5344CB8AC3E}">
        <p14:creationId xmlns:p14="http://schemas.microsoft.com/office/powerpoint/2010/main" val="941467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8E3CA0-1A10-FF4E-A494-E82591497236}" type="slidenum">
              <a:rPr lang="en-US" sz="1200"/>
              <a:pPr/>
              <a:t>77</a:t>
            </a:fld>
            <a:endParaRPr lang="en-US" sz="1200"/>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r>
              <a:rPr lang="en-US"/>
              <a:t>Research on learning high-level skills indicates that ….</a:t>
            </a:r>
          </a:p>
        </p:txBody>
      </p:sp>
    </p:spTree>
    <p:extLst>
      <p:ext uri="{BB962C8B-B14F-4D97-AF65-F5344CB8AC3E}">
        <p14:creationId xmlns:p14="http://schemas.microsoft.com/office/powerpoint/2010/main" val="58887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class, we will be changing</a:t>
            </a:r>
            <a:r>
              <a:rPr lang="en-US" baseline="0" dirty="0" smtClean="0"/>
              <a:t> the “design” of the learning process with the goal of giving you much greater opportunity to get feedback on your learning from the “expert” – the professors.</a:t>
            </a:r>
          </a:p>
          <a:p>
            <a:endParaRPr lang="en-US" baseline="0" dirty="0" smtClean="0"/>
          </a:p>
          <a:p>
            <a:r>
              <a:rPr lang="en-US" baseline="0" dirty="0" smtClean="0"/>
              <a:t>Since you are intelligent, and you can buy access to the basics of the knowledge needed for this class in the form of the textbook, we’ll ask you to get your first exposure to the material by reading the book (or other assigned resources) and getting the “basics” for yourself.  To help guide you in this, we’ll provide a set of questions that give you the idea of the kind of things you should “get” after reading the textbook.  At least 2 of these questions will be on the “quiz” that we’ll give (with clickers) at the beginning of lecture.</a:t>
            </a:r>
          </a:p>
          <a:p>
            <a:endParaRPr lang="en-US" baseline="0" dirty="0" smtClean="0"/>
          </a:p>
          <a:p>
            <a:r>
              <a:rPr lang="en-US" baseline="0" dirty="0" smtClean="0"/>
              <a:t>Why a quiz at the beginning of lecture?  A few reasons:  1) it gives you an excuse to do the homework.  You are busy people, and by giving you quiz points for doing the homework and preparing for lecture, we’re giving you the incentive to fit it into your schedule.  2) You should ACE every quiz.  Quizzes are over the *basic* information from the textbook – getting all the questions on the quiz right let’s you know you learned enough from reading in order to be prepared to engage and learn in “lecture”.</a:t>
            </a:r>
          </a:p>
          <a:p>
            <a:endParaRPr lang="en-US" baseline="0" dirty="0" smtClean="0"/>
          </a:p>
          <a:p>
            <a:r>
              <a:rPr lang="en-US" baseline="0" dirty="0" smtClean="0"/>
              <a:t>During lecture, I’ll be presenting some of the “hard stuff” that I know that students often struggle with or that the book doesn’t explain particularly well.  Sometimes I will “explain things” in a way that looks like lecture.  But a lot of the time, I will be letting you TEST YOUR OWN UNDERSTANDING and deepen your understanding – by presenting a question for you to solve, and having your discuss it in a team of your peers to help you make sure you really do get it.  This is where the clickers come in – you will vote on your answer with them, so I can adapt what we do in class to address issues you are not sure about.  </a:t>
            </a:r>
          </a:p>
          <a:p>
            <a:endParaRPr lang="en-US" baseline="0" dirty="0" smtClean="0"/>
          </a:p>
          <a:p>
            <a:r>
              <a:rPr lang="en-US" baseline="0" dirty="0" smtClean="0"/>
              <a:t>Finally in lab, we’ll have you practice your mastery of the material &lt;&lt;TAKE THIS OUT IF YOU DON’T HAVE LAB, PERHAPS REPLACE WITH WHATEVER YOU DO&gt;&gt;. And then we’ll let you show us how much you have mastered on exams.</a:t>
            </a:r>
          </a:p>
          <a:p>
            <a:endParaRPr lang="en-US" baseline="0" dirty="0" smtClean="0"/>
          </a:p>
          <a:p>
            <a:r>
              <a:rPr lang="en-US" baseline="0" dirty="0" smtClean="0"/>
              <a:t>Again:  This process is based around giving you the opportunity to get access to expert help and explanation, when you need it.  Not leaving you alone at night when you are doing your homework…</a:t>
            </a:r>
          </a:p>
          <a:p>
            <a:endParaRPr lang="en-US" baseline="0" dirty="0" smtClean="0"/>
          </a:p>
          <a:p>
            <a:r>
              <a:rPr lang="en-US" baseline="0" dirty="0" smtClean="0"/>
              <a:t>This process is also based in research on “how people learn”.  Researchers have shown that people each construct their own understanding – individually.  It’s not possible for me to “dump” or transmit understanding into your brain.  Each of you is a unique individual, and you will each need to work and construct your own understanding.</a:t>
            </a:r>
          </a:p>
          <a:p>
            <a:endParaRPr lang="en-US" dirty="0"/>
          </a:p>
        </p:txBody>
      </p:sp>
      <p:sp>
        <p:nvSpPr>
          <p:cNvPr id="4" name="Slide Number Placeholder 3"/>
          <p:cNvSpPr>
            <a:spLocks noGrp="1"/>
          </p:cNvSpPr>
          <p:nvPr>
            <p:ph type="sldNum" sz="quarter" idx="10"/>
          </p:nvPr>
        </p:nvSpPr>
        <p:spPr/>
        <p:txBody>
          <a:bodyPr/>
          <a:lstStyle/>
          <a:p>
            <a:fld id="{B8EFD485-0A39-F047-849A-AAA9CC79CBB3}" type="slidenum">
              <a:rPr lang="en-US" smtClean="0"/>
              <a:t>11</a:t>
            </a:fld>
            <a:endParaRPr lang="en-US"/>
          </a:p>
        </p:txBody>
      </p:sp>
    </p:spTree>
    <p:extLst>
      <p:ext uri="{BB962C8B-B14F-4D97-AF65-F5344CB8AC3E}">
        <p14:creationId xmlns:p14="http://schemas.microsoft.com/office/powerpoint/2010/main" val="1411650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455E11-F418-BE49-972F-711B6038738B}" type="slidenum">
              <a:rPr lang="en-US" sz="1200"/>
              <a:pPr/>
              <a:t>78</a:t>
            </a:fld>
            <a:endParaRPr lang="en-US" sz="120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86707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2D6F7A-FADD-AF4B-B3F5-D05E49AC42E7}" type="slidenum">
              <a:rPr lang="en-US" sz="1200"/>
              <a:pPr/>
              <a:t>79</a:t>
            </a:fld>
            <a:endParaRPr lang="en-US" sz="1200"/>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11450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D4F33E9B-532B-2747-9E90-87006131D2F2}" type="slidenum">
              <a:rPr lang="en-US" altLang="x-none" sz="1200"/>
              <a:pPr eaLnBrk="1" hangingPunct="1"/>
              <a:t>110</a:t>
            </a:fld>
            <a:endParaRPr lang="en-US" altLang="x-none"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1965169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9C7A1614-F052-0142-A963-CBFBB971126A}" type="slidenum">
              <a:rPr lang="en-US" altLang="x-none" sz="1200"/>
              <a:pPr eaLnBrk="1" hangingPunct="1"/>
              <a:t>111</a:t>
            </a:fld>
            <a:endParaRPr lang="en-US" altLang="x-none"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12758595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F6DD20CA-0D8C-B447-BC63-E783F16C9A2C}" type="slidenum">
              <a:rPr lang="en-US" altLang="x-none" sz="1200"/>
              <a:pPr eaLnBrk="1" hangingPunct="1"/>
              <a:t>112</a:t>
            </a:fld>
            <a:endParaRPr lang="en-US" altLang="x-none"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1707863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DC0A78EB-05B7-3D4C-A2A0-79FB26D08F92}" type="slidenum">
              <a:rPr lang="en-US" altLang="x-none" sz="1200"/>
              <a:pPr eaLnBrk="1" hangingPunct="1"/>
              <a:t>114</a:t>
            </a:fld>
            <a:endParaRPr lang="en-US" altLang="x-none"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20099945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9A2CC1B5-3C31-6248-8E22-BE0B5B709DB3}" type="slidenum">
              <a:rPr lang="en-US" altLang="x-none" sz="1200">
                <a:solidFill>
                  <a:srgbClr val="000000"/>
                </a:solidFill>
              </a:rPr>
              <a:pPr eaLnBrk="1" hangingPunct="1"/>
              <a:t>116</a:t>
            </a:fld>
            <a:endParaRPr lang="en-US" altLang="x-none" sz="1200">
              <a:solidFill>
                <a:srgbClr val="000000"/>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732372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B6516F75-36EC-2844-82EC-B8655F723B2E}" type="slidenum">
              <a:rPr lang="en-US" altLang="x-none" sz="1200">
                <a:solidFill>
                  <a:srgbClr val="000000"/>
                </a:solidFill>
              </a:rPr>
              <a:pPr eaLnBrk="1" hangingPunct="1"/>
              <a:t>117</a:t>
            </a:fld>
            <a:endParaRPr lang="en-US" altLang="x-none" sz="1200">
              <a:solidFill>
                <a:srgbClr val="000000"/>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6031259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63665603-0036-4349-84D7-7ECC2955182D}" type="slidenum">
              <a:rPr lang="en-US" altLang="x-none" sz="1200">
                <a:solidFill>
                  <a:srgbClr val="000000"/>
                </a:solidFill>
              </a:rPr>
              <a:pPr eaLnBrk="1" hangingPunct="1"/>
              <a:t>118</a:t>
            </a:fld>
            <a:endParaRPr lang="en-US" altLang="x-none" sz="1200">
              <a:solidFill>
                <a:srgbClr val="000000"/>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930250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A1D5DB61-02D6-4848-91C8-DA9C715FFD5A}" type="slidenum">
              <a:rPr lang="en-US" altLang="x-none" sz="1200">
                <a:solidFill>
                  <a:srgbClr val="000000"/>
                </a:solidFill>
              </a:rPr>
              <a:pPr eaLnBrk="1" hangingPunct="1"/>
              <a:t>119</a:t>
            </a:fld>
            <a:endParaRPr lang="en-US" altLang="x-none" sz="1200">
              <a:solidFill>
                <a:srgbClr val="000000"/>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206729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does this “peer instruction” mean lecture actually “looks like”?</a:t>
            </a:r>
          </a:p>
          <a:p>
            <a:r>
              <a:rPr lang="en-US" baseline="0" dirty="0" smtClean="0"/>
              <a:t>Again, first we have a short 3-4 question quiz on the assigned reading.  Just to help make sure you are ready to learn.  We use clickers for this, but it’s very fast, no discussion.</a:t>
            </a:r>
          </a:p>
          <a:p>
            <a:endParaRPr lang="en-US" baseline="0" dirty="0" smtClean="0"/>
          </a:p>
          <a:p>
            <a:r>
              <a:rPr lang="en-US" baseline="0" dirty="0" smtClean="0"/>
              <a:t>In the main part of lecture, I’ll be helping you deepen and check your understanding by posing you a set of carefully crafted questions based on my expertise in the subject, and what I know that students usually struggle with.  For each question, I’ll have you first try to solve it yourself and vote for an answer.  This is important in that it helps your brain get prepared to learn.  We’ll talk more about that later.</a:t>
            </a:r>
          </a:p>
          <a:p>
            <a:endParaRPr lang="en-US" baseline="0" dirty="0" smtClean="0"/>
          </a:p>
          <a:p>
            <a:r>
              <a:rPr lang="en-US" baseline="0" dirty="0" smtClean="0"/>
              <a:t>Next, I’ll ask you to analyze and discuss the question in an assigned group of 3 people.  You’ll work with the same people all term, the syllabus explains how groups are assigned.  The goal of this discussion is for you to get the chance to practice analyzing and talking about challenging concepts.  In your group, you need to reach a consensus.   &lt;&lt;If you don’t plan to circulate and answer questions, or have </a:t>
            </a:r>
            <a:r>
              <a:rPr lang="en-US" baseline="0" dirty="0" err="1" smtClean="0"/>
              <a:t>Tas</a:t>
            </a:r>
            <a:r>
              <a:rPr lang="en-US" baseline="0" dirty="0" smtClean="0"/>
              <a:t> do it, take this bullet out&gt;&gt;</a:t>
            </a:r>
          </a:p>
          <a:p>
            <a:endParaRPr lang="en-US" baseline="0" dirty="0" smtClean="0"/>
          </a:p>
          <a:p>
            <a:r>
              <a:rPr lang="en-US" baseline="0" dirty="0" smtClean="0"/>
              <a:t>Then I will call for a group vote and everyone in your group must individually vote – the decision your group reached.  You must all in your group vote the same way to get your participation point.</a:t>
            </a:r>
          </a:p>
          <a:p>
            <a:endParaRPr lang="en-US" baseline="0" dirty="0" smtClean="0"/>
          </a:p>
          <a:p>
            <a:r>
              <a:rPr lang="en-US" baseline="0" dirty="0" smtClean="0"/>
              <a:t>Finally, we will have a class-wide discussion where I will start by asking some of you to share some of the discussion you had in your groups.  I am particularly interested in your ability to explain why the WRONG answers are WRONG.  I also want to hear the way your group thought about the problem and have you share that with others.  Finally, if there’s any confusion left, I will model for you how I think about the question.</a:t>
            </a:r>
            <a:endParaRPr lang="en-US" dirty="0"/>
          </a:p>
        </p:txBody>
      </p:sp>
      <p:sp>
        <p:nvSpPr>
          <p:cNvPr id="4" name="Slide Number Placeholder 3"/>
          <p:cNvSpPr>
            <a:spLocks noGrp="1"/>
          </p:cNvSpPr>
          <p:nvPr>
            <p:ph type="sldNum" sz="quarter" idx="10"/>
          </p:nvPr>
        </p:nvSpPr>
        <p:spPr/>
        <p:txBody>
          <a:bodyPr/>
          <a:lstStyle/>
          <a:p>
            <a:fld id="{B8EFD485-0A39-F047-849A-AAA9CC79CBB3}" type="slidenum">
              <a:rPr lang="en-US" smtClean="0"/>
              <a:t>12</a:t>
            </a:fld>
            <a:endParaRPr lang="en-US"/>
          </a:p>
        </p:txBody>
      </p:sp>
    </p:spTree>
    <p:extLst>
      <p:ext uri="{BB962C8B-B14F-4D97-AF65-F5344CB8AC3E}">
        <p14:creationId xmlns:p14="http://schemas.microsoft.com/office/powerpoint/2010/main" val="17079076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10C267FA-222D-914D-9548-DB04E3528FF4}" type="slidenum">
              <a:rPr lang="en-US" altLang="x-none" sz="1200">
                <a:solidFill>
                  <a:srgbClr val="000000"/>
                </a:solidFill>
              </a:rPr>
              <a:pPr eaLnBrk="1" hangingPunct="1"/>
              <a:t>120</a:t>
            </a:fld>
            <a:endParaRPr lang="en-US" altLang="x-none" sz="1200">
              <a:solidFill>
                <a:srgbClr val="000000"/>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12580079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a:fld id="{83D6B6FB-77CE-5C4F-844C-452A19245CE6}" type="slidenum">
              <a:rPr lang="en-US" altLang="x-none" sz="1200">
                <a:solidFill>
                  <a:srgbClr val="000000"/>
                </a:solidFill>
                <a:latin typeface="Times New Roman" charset="0"/>
                <a:ea typeface="Osaka" charset="-128"/>
              </a:rPr>
              <a:pPr algn="r"/>
              <a:t>121</a:t>
            </a:fld>
            <a:endParaRPr lang="en-US" altLang="x-none" sz="1200">
              <a:solidFill>
                <a:srgbClr val="000000"/>
              </a:solidFill>
              <a:latin typeface="Times New Roman" charset="0"/>
              <a:ea typeface="Osaka" charset="-128"/>
            </a:endParaRPr>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08218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E8679EF2-ABEE-D347-BC53-92AE4A73262D}" type="slidenum">
              <a:rPr lang="en-US" altLang="x-none" sz="1200">
                <a:solidFill>
                  <a:srgbClr val="000000"/>
                </a:solidFill>
              </a:rPr>
              <a:pPr eaLnBrk="1" hangingPunct="1"/>
              <a:t>122</a:t>
            </a:fld>
            <a:endParaRPr lang="en-US" altLang="x-none" sz="1200">
              <a:solidFill>
                <a:srgbClr val="000000"/>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7320618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“nonsense” passage from Ian Beatty, above, students can answer this “mini quiz” on this nonsense passage without difficulty, with the exception of questions 4 and 5, which get to the real “meaning” of the passage</a:t>
            </a:r>
            <a:r>
              <a:rPr lang="en-US" baseline="0" dirty="0" smtClean="0"/>
              <a:t> (of which, of course, there is none).  The point is that we can answer factual recall questions without true understanding, and learning is not about memorizing terminology or reading/listening without understanding.</a:t>
            </a:r>
          </a:p>
          <a:p>
            <a:endParaRPr lang="en-US" baseline="0" dirty="0" smtClean="0"/>
          </a:p>
          <a:p>
            <a:r>
              <a:rPr lang="en-US" baseline="0" dirty="0" smtClean="0"/>
              <a:t>Note that Edward Prather (University of Arizona) tells his students, after this exercise, that if he ever says something in class that sounds like </a:t>
            </a:r>
            <a:r>
              <a:rPr lang="en-US" baseline="0" dirty="0" err="1" smtClean="0"/>
              <a:t>jargony</a:t>
            </a:r>
            <a:r>
              <a:rPr lang="en-US" baseline="0" dirty="0" smtClean="0"/>
              <a:t> gibberish, that they are to yell out “</a:t>
            </a:r>
            <a:r>
              <a:rPr lang="en-US" baseline="0" dirty="0" err="1" smtClean="0"/>
              <a:t>Traxoline</a:t>
            </a:r>
            <a:r>
              <a:rPr lang="en-US" baseline="0" dirty="0" smtClean="0"/>
              <a:t>!” to remind him to speak in everyday language.</a:t>
            </a:r>
            <a:endParaRPr lang="en-US" dirty="0"/>
          </a:p>
        </p:txBody>
      </p:sp>
      <p:sp>
        <p:nvSpPr>
          <p:cNvPr id="4" name="Slide Number Placeholder 3"/>
          <p:cNvSpPr>
            <a:spLocks noGrp="1"/>
          </p:cNvSpPr>
          <p:nvPr>
            <p:ph type="sldNum" sz="quarter" idx="10"/>
          </p:nvPr>
        </p:nvSpPr>
        <p:spPr/>
        <p:txBody>
          <a:bodyPr/>
          <a:lstStyle/>
          <a:p>
            <a:fld id="{8D8DA763-818F-244A-ACB5-619FBF416B98}" type="slidenum">
              <a:rPr lang="en-US" smtClean="0"/>
              <a:t>124</a:t>
            </a:fld>
            <a:endParaRPr lang="en-US"/>
          </a:p>
        </p:txBody>
      </p:sp>
    </p:spTree>
    <p:extLst>
      <p:ext uri="{BB962C8B-B14F-4D97-AF65-F5344CB8AC3E}">
        <p14:creationId xmlns:p14="http://schemas.microsoft.com/office/powerpoint/2010/main" val="37746595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presentation of data resulted in student backlash, this instructor uses this short presentation to show that she can relate to a student learning physics for</a:t>
            </a:r>
            <a:r>
              <a:rPr lang="en-US" baseline="0" dirty="0" smtClean="0"/>
              <a:t> the first time.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used it to also say that I know am in charge of measuring the impact of the benefit to student learning from the changes we've made to the course, and to say that trying dance and martial arts puts me in the position of being a struggling student which I think helps me teach better since it's been 20 years since I took an introductory course but I can understand what it is like to be in their position.”</a:t>
            </a:r>
          </a:p>
          <a:p>
            <a:r>
              <a:rPr lang="en-US" sz="1200" kern="1200" dirty="0" smtClean="0">
                <a:solidFill>
                  <a:schemeClr val="tx1"/>
                </a:solidFill>
                <a:effectLst/>
                <a:latin typeface="+mn-lt"/>
                <a:ea typeface="+mn-ea"/>
                <a:cs typeface="+mn-cs"/>
              </a:rPr>
              <a:t>“Seems the most effective of anything that I have tried, and eliminated negative comments on evaluations (about wasting time in justifying instructional approaches).</a:t>
            </a:r>
            <a:r>
              <a:rPr lang="en-US" dirty="0" smtClean="0">
                <a:effectLst/>
              </a:rPr>
              <a:t> “</a:t>
            </a:r>
          </a:p>
          <a:p>
            <a:r>
              <a:rPr lang="en-US" dirty="0" smtClean="0">
                <a:effectLst/>
              </a:rPr>
              <a:t>You can contact </a:t>
            </a:r>
            <a:r>
              <a:rPr lang="en-US" dirty="0" err="1" smtClean="0">
                <a:effectLst/>
              </a:rPr>
              <a:t>Dedra</a:t>
            </a:r>
            <a:r>
              <a:rPr lang="en-US" dirty="0" smtClean="0">
                <a:effectLst/>
              </a:rPr>
              <a:t> with</a:t>
            </a:r>
            <a:r>
              <a:rPr lang="en-US" baseline="0" dirty="0" smtClean="0">
                <a:effectLst/>
              </a:rPr>
              <a:t> questions at </a:t>
            </a:r>
            <a:r>
              <a:rPr lang="en-US" sz="1200" b="1" kern="1200" dirty="0" err="1" smtClean="0">
                <a:solidFill>
                  <a:schemeClr val="tx1"/>
                </a:solidFill>
                <a:latin typeface="+mn-lt"/>
                <a:ea typeface="+mn-ea"/>
                <a:cs typeface="+mn-cs"/>
              </a:rPr>
              <a:t>Dedra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Demaree</a:t>
            </a:r>
            <a:r>
              <a:rPr lang="en-US" sz="1200" b="1" kern="1200" dirty="0" smtClean="0">
                <a:solidFill>
                  <a:schemeClr val="tx1"/>
                </a:solidFill>
                <a:latin typeface="+mn-lt"/>
                <a:ea typeface="+mn-ea"/>
                <a:cs typeface="+mn-cs"/>
              </a:rPr>
              <a:t> &lt;</a:t>
            </a:r>
            <a:r>
              <a:rPr lang="en-US" sz="1200" b="1" kern="1200" dirty="0" err="1" smtClean="0">
                <a:solidFill>
                  <a:schemeClr val="tx1"/>
                </a:solidFill>
                <a:latin typeface="+mn-lt"/>
                <a:ea typeface="+mn-ea"/>
                <a:cs typeface="+mn-cs"/>
              </a:rPr>
              <a:t>demareed@science.oregonstate.edu</a:t>
            </a:r>
            <a:r>
              <a:rPr lang="en-US" sz="1200" b="1" kern="1200" dirty="0" smtClean="0">
                <a:solidFill>
                  <a:schemeClr val="tx1"/>
                </a:solidFill>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8D8DA763-818F-244A-ACB5-619FBF416B98}" type="slidenum">
              <a:rPr lang="en-US" smtClean="0"/>
              <a:t>125</a:t>
            </a:fld>
            <a:endParaRPr lang="en-US"/>
          </a:p>
        </p:txBody>
      </p:sp>
    </p:spTree>
    <p:extLst>
      <p:ext uri="{BB962C8B-B14F-4D97-AF65-F5344CB8AC3E}">
        <p14:creationId xmlns:p14="http://schemas.microsoft.com/office/powerpoint/2010/main" val="325037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normal to be</a:t>
            </a:r>
            <a:r>
              <a:rPr lang="en-US" baseline="0" dirty="0" smtClean="0"/>
              <a:t> expected to participate in most university lectures.  I know this.  But your participation, especially in the class-wide discussion is one of the most beneficial things both for your own learning and to support the learning of everyone in the class.  So, if you volunteer to participate in the class-wide discussion and share your thinking, or ask a question, I will give you a piece of candy.  It turns out  that research shows that it’s easier for you to understand the explanations of your peers – those at your own level.  Additionally, it is through your explanations that you help me understand if there’s something people are confused on or that I need to explain more clearly. So, I am asking you to please volunteer to speak </a:t>
            </a:r>
            <a:r>
              <a:rPr lang="en-US" baseline="0" dirty="0" err="1" smtClean="0"/>
              <a:t>int</a:t>
            </a:r>
            <a:r>
              <a:rPr lang="en-US" baseline="0" dirty="0" smtClean="0"/>
              <a:t> eh class wide discussions.  Your words are very important.</a:t>
            </a:r>
            <a:endParaRPr lang="en-US" dirty="0"/>
          </a:p>
        </p:txBody>
      </p:sp>
      <p:sp>
        <p:nvSpPr>
          <p:cNvPr id="4" name="Slide Number Placeholder 3"/>
          <p:cNvSpPr>
            <a:spLocks noGrp="1"/>
          </p:cNvSpPr>
          <p:nvPr>
            <p:ph type="sldNum" sz="quarter" idx="10"/>
          </p:nvPr>
        </p:nvSpPr>
        <p:spPr/>
        <p:txBody>
          <a:bodyPr/>
          <a:lstStyle/>
          <a:p>
            <a:fld id="{B8EFD485-0A39-F047-849A-AAA9CC79CBB3}" type="slidenum">
              <a:rPr lang="en-US" smtClean="0"/>
              <a:t>13</a:t>
            </a:fld>
            <a:endParaRPr lang="en-US"/>
          </a:p>
        </p:txBody>
      </p:sp>
    </p:spTree>
    <p:extLst>
      <p:ext uri="{BB962C8B-B14F-4D97-AF65-F5344CB8AC3E}">
        <p14:creationId xmlns:p14="http://schemas.microsoft.com/office/powerpoint/2010/main" val="204371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&lt;&lt;This</a:t>
            </a:r>
            <a:r>
              <a:rPr lang="en-US" baseline="0" dirty="0" smtClean="0"/>
              <a:t> is good to use sometime in the 4</a:t>
            </a:r>
            <a:r>
              <a:rPr lang="en-US" baseline="30000" dirty="0" smtClean="0"/>
              <a:t>th</a:t>
            </a:r>
            <a:r>
              <a:rPr lang="en-US" baseline="0" dirty="0" smtClean="0"/>
              <a:t> – 5</a:t>
            </a:r>
            <a:r>
              <a:rPr lang="en-US" baseline="30000" dirty="0" smtClean="0"/>
              <a:t>th</a:t>
            </a:r>
            <a:r>
              <a:rPr lang="en-US" baseline="0" dirty="0" smtClean="0"/>
              <a:t> class meeting.  Although many of your students may love PI, it’s still not what they are used to form the past 12+ years of their educational experience.  Especially for those very grade focused or concerned, they may be worried that their techniques for succeeding in a class won’t work in your “new” format&gt;&gt;</a:t>
            </a:r>
          </a:p>
          <a:p>
            <a:endParaRPr lang="en-US" baseline="0" dirty="0" smtClean="0"/>
          </a:p>
          <a:p>
            <a:r>
              <a:rPr lang="en-US" baseline="0" dirty="0" smtClean="0"/>
              <a:t>Today, I did want to briefly address some concerns that some of you might be having about the design of our learning experience in this class.  I’ve mentioned before that I chose to utilize Peer Instruction as the technique to use to support your learning because RESEARCH shows that it will increase your learning.  However, this is a very different learning approach than most of you are used to.  You’ve been involved in the educational system for a long time, and to have gotten where you are here today, you’ve been very successful!  </a:t>
            </a:r>
          </a:p>
          <a:p>
            <a:endParaRPr lang="en-US" baseline="0" dirty="0" smtClean="0"/>
          </a:p>
          <a:p>
            <a:r>
              <a:rPr lang="en-US" baseline="0" dirty="0" smtClean="0"/>
              <a:t>But the techniques you use to study, monitor your progress, etc. in traditionally formatted classes are hard to use here.  Specifically, it is common for some students in peer instruction classes to say “I just wish the professor would just EXPLAIN IT TO ME”  or “Well, clickers were fun, but the professor made me learn it on my own!  It would have been easier if he’d just lectured!”</a:t>
            </a:r>
          </a:p>
          <a:p>
            <a:endParaRPr lang="en-US" baseline="0" dirty="0" smtClean="0"/>
          </a:p>
          <a:p>
            <a:r>
              <a:rPr lang="en-US" baseline="0" dirty="0" smtClean="0"/>
              <a:t>These are not unreasonable thoughts to have.  </a:t>
            </a:r>
          </a:p>
          <a:p>
            <a:endParaRPr lang="en-US" baseline="0" dirty="0" smtClean="0"/>
          </a:p>
        </p:txBody>
      </p:sp>
      <p:sp>
        <p:nvSpPr>
          <p:cNvPr id="4" name="Slide Number Placeholder 3"/>
          <p:cNvSpPr>
            <a:spLocks noGrp="1"/>
          </p:cNvSpPr>
          <p:nvPr>
            <p:ph type="sldNum" sz="quarter" idx="10"/>
          </p:nvPr>
        </p:nvSpPr>
        <p:spPr/>
        <p:txBody>
          <a:bodyPr/>
          <a:lstStyle/>
          <a:p>
            <a:fld id="{3B3C7B8B-E4A5-754F-ABBB-EBE9DF9813E9}" type="slidenum">
              <a:rPr lang="en-US" smtClean="0"/>
              <a:t>15</a:t>
            </a:fld>
            <a:endParaRPr lang="en-US"/>
          </a:p>
        </p:txBody>
      </p:sp>
    </p:spTree>
    <p:extLst>
      <p:ext uri="{BB962C8B-B14F-4D97-AF65-F5344CB8AC3E}">
        <p14:creationId xmlns:p14="http://schemas.microsoft.com/office/powerpoint/2010/main" val="327279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I want to remind you that, even though you have experience and comfort with “listening to lecture” and you may even feel like you learn from it, research shows that learning is not a passive process.  Learning actually involves developing your brain, building new proteins, neurons, and connections in your brain.  It’s a very PHYSICAL process.  And one of the keys to this physical process is that it requires WORK on the part of the learner, for these physical changes to take place. </a:t>
            </a:r>
          </a:p>
          <a:p>
            <a:endParaRPr lang="en-US" baseline="0" dirty="0" smtClean="0"/>
          </a:p>
          <a:p>
            <a:r>
              <a:rPr lang="en-US" baseline="0" dirty="0" smtClean="0"/>
              <a:t>In fact, a lot like a training program for improving your physical, muscular abilities, where you would expect to need to put in repeated effort, going to the gym and working hard to build new muscle… to learn you have to YOURSELF put in repeated, strenuous effort in order to build new support in your brain for the new knowledge.  So unfortunately, I can’t do the learning for you.  You do have to do it yourself, and it takes serious effort.  The reason we use Peer Instruction is to support you in efficient ways of accomplishing this learning</a:t>
            </a:r>
            <a:endParaRPr lang="en-US" dirty="0"/>
          </a:p>
        </p:txBody>
      </p:sp>
      <p:sp>
        <p:nvSpPr>
          <p:cNvPr id="4" name="Slide Number Placeholder 3"/>
          <p:cNvSpPr>
            <a:spLocks noGrp="1"/>
          </p:cNvSpPr>
          <p:nvPr>
            <p:ph type="sldNum" sz="quarter" idx="10"/>
          </p:nvPr>
        </p:nvSpPr>
        <p:spPr/>
        <p:txBody>
          <a:bodyPr/>
          <a:lstStyle/>
          <a:p>
            <a:fld id="{3B3C7B8B-E4A5-754F-ABBB-EBE9DF9813E9}" type="slidenum">
              <a:rPr lang="en-US" smtClean="0"/>
              <a:t>16</a:t>
            </a:fld>
            <a:endParaRPr lang="en-US"/>
          </a:p>
        </p:txBody>
      </p:sp>
    </p:spTree>
    <p:extLst>
      <p:ext uri="{BB962C8B-B14F-4D97-AF65-F5344CB8AC3E}">
        <p14:creationId xmlns:p14="http://schemas.microsoft.com/office/powerpoint/2010/main" val="327279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23396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320626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141787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0A9C6B8-ED52-4B06-A028-8170F2AFC6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48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596C588-2234-104A-9FE1-0B001D285736}" type="datetimeFigureOut">
              <a:rPr lang="en-US" smtClean="0"/>
              <a:t>4/19/17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4E1118A-D6D6-6D4D-AAD4-0ADF7A973AA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596C588-2234-104A-9FE1-0B001D285736}"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1118A-D6D6-6D4D-AAD4-0ADF7A973AA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6C588-2234-104A-9FE1-0B001D285736}" type="datetimeFigureOut">
              <a:rPr lang="en-US" smtClean="0"/>
              <a:t>4/19/17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6C588-2234-104A-9FE1-0B001D285736}" type="datetimeFigureOut">
              <a:rPr lang="en-US" smtClean="0"/>
              <a:t>4/19/17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6C588-2234-104A-9FE1-0B001D285736}"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3293665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96C588-2234-104A-9FE1-0B001D285736}" type="datetimeFigureOut">
              <a:rPr lang="en-US" smtClean="0"/>
              <a:t>4/19/17</a:t>
            </a:fld>
            <a:endParaRPr lang="en-US"/>
          </a:p>
        </p:txBody>
      </p:sp>
      <p:sp>
        <p:nvSpPr>
          <p:cNvPr id="7" name="Slide Number Placeholder 6"/>
          <p:cNvSpPr>
            <a:spLocks noGrp="1"/>
          </p:cNvSpPr>
          <p:nvPr>
            <p:ph type="sldNum" sz="quarter" idx="12"/>
          </p:nvPr>
        </p:nvSpPr>
        <p:spPr/>
        <p:txBody>
          <a:bodyPr/>
          <a:lstStyle/>
          <a:p>
            <a:fld id="{D4E1118A-D6D6-6D4D-AAD4-0ADF7A973AA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6C588-2234-104A-9FE1-0B001D285736}" type="datetimeFigureOut">
              <a:rPr lang="en-US" smtClean="0"/>
              <a:t>4/19/17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6C588-2234-104A-9FE1-0B001D28573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230725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6C588-2234-104A-9FE1-0B001D285736}"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308607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6C588-2234-104A-9FE1-0B001D285736}" type="datetimeFigureOut">
              <a:rPr lang="en-US" smtClean="0"/>
              <a:t>4/19/17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345450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6C588-2234-104A-9FE1-0B001D285736}" type="datetimeFigureOut">
              <a:rPr lang="en-US" smtClean="0"/>
              <a:t>4/19/17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127868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6C588-2234-104A-9FE1-0B001D285736}"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323662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6C588-2234-104A-9FE1-0B001D285736}"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17036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6C588-2234-104A-9FE1-0B001D285736}"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1118A-D6D6-6D4D-AAD4-0ADF7A973AA9}" type="slidenum">
              <a:rPr lang="en-US" smtClean="0"/>
              <a:t>‹#›</a:t>
            </a:fld>
            <a:endParaRPr lang="en-US"/>
          </a:p>
        </p:txBody>
      </p:sp>
    </p:spTree>
    <p:extLst>
      <p:ext uri="{BB962C8B-B14F-4D97-AF65-F5344CB8AC3E}">
        <p14:creationId xmlns:p14="http://schemas.microsoft.com/office/powerpoint/2010/main" val="18359267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6C588-2234-104A-9FE1-0B001D285736}" type="datetimeFigureOut">
              <a:rPr lang="en-US" smtClean="0"/>
              <a:t>4/19/17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118A-D6D6-6D4D-AAD4-0ADF7A973AA9}" type="slidenum">
              <a:rPr lang="en-US" smtClean="0"/>
              <a:t>‹#›</a:t>
            </a:fld>
            <a:endParaRPr lang="en-US"/>
          </a:p>
        </p:txBody>
      </p:sp>
    </p:spTree>
    <p:extLst>
      <p:ext uri="{BB962C8B-B14F-4D97-AF65-F5344CB8AC3E}">
        <p14:creationId xmlns:p14="http://schemas.microsoft.com/office/powerpoint/2010/main" val="207001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596C588-2234-104A-9FE1-0B001D285736}" type="datetimeFigureOut">
              <a:rPr lang="en-US" smtClean="0"/>
              <a:t>4/19/17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E1118A-D6D6-6D4D-AAD4-0ADF7A973A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24.xml"/><Relationship Id="rId20" Type="http://schemas.openxmlformats.org/officeDocument/2006/relationships/tags" Target="../tags/tag35.xml"/><Relationship Id="rId21" Type="http://schemas.openxmlformats.org/officeDocument/2006/relationships/slideLayout" Target="../slideLayouts/slideLayout2.xml"/><Relationship Id="rId22" Type="http://schemas.openxmlformats.org/officeDocument/2006/relationships/notesSlide" Target="../notesSlides/notesSlide4.xml"/><Relationship Id="rId23" Type="http://schemas.openxmlformats.org/officeDocument/2006/relationships/image" Target="../media/image9.jpeg"/><Relationship Id="rId24" Type="http://schemas.openxmlformats.org/officeDocument/2006/relationships/image" Target="../media/image10.gif"/><Relationship Id="rId25" Type="http://schemas.openxmlformats.org/officeDocument/2006/relationships/image" Target="../media/image11.jpeg"/><Relationship Id="rId26" Type="http://schemas.openxmlformats.org/officeDocument/2006/relationships/image" Target="../media/image12.png"/><Relationship Id="rId27" Type="http://schemas.openxmlformats.org/officeDocument/2006/relationships/image" Target="../media/image13.wmf"/><Relationship Id="rId28" Type="http://schemas.openxmlformats.org/officeDocument/2006/relationships/image" Target="../media/image14.wmf"/><Relationship Id="rId10" Type="http://schemas.openxmlformats.org/officeDocument/2006/relationships/tags" Target="../tags/tag25.xml"/><Relationship Id="rId11" Type="http://schemas.openxmlformats.org/officeDocument/2006/relationships/tags" Target="../tags/tag26.xml"/><Relationship Id="rId12" Type="http://schemas.openxmlformats.org/officeDocument/2006/relationships/tags" Target="../tags/tag27.xml"/><Relationship Id="rId13" Type="http://schemas.openxmlformats.org/officeDocument/2006/relationships/tags" Target="../tags/tag28.xml"/><Relationship Id="rId14" Type="http://schemas.openxmlformats.org/officeDocument/2006/relationships/tags" Target="../tags/tag29.xml"/><Relationship Id="rId15" Type="http://schemas.openxmlformats.org/officeDocument/2006/relationships/tags" Target="../tags/tag30.xml"/><Relationship Id="rId16" Type="http://schemas.openxmlformats.org/officeDocument/2006/relationships/tags" Target="../tags/tag31.xml"/><Relationship Id="rId17" Type="http://schemas.openxmlformats.org/officeDocument/2006/relationships/tags" Target="../tags/tag32.xml"/><Relationship Id="rId18" Type="http://schemas.openxmlformats.org/officeDocument/2006/relationships/tags" Target="../tags/tag33.xml"/><Relationship Id="rId19" Type="http://schemas.openxmlformats.org/officeDocument/2006/relationships/tags" Target="../tags/tag34.xml"/><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tags" Target="../tags/tag22.xml"/><Relationship Id="rId8" Type="http://schemas.openxmlformats.org/officeDocument/2006/relationships/tags" Target="../tags/tag2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0" Type="http://schemas.openxmlformats.org/officeDocument/2006/relationships/tags" Target="../tags/tag55.xml"/><Relationship Id="rId21" Type="http://schemas.openxmlformats.org/officeDocument/2006/relationships/tags" Target="../tags/tag56.xml"/><Relationship Id="rId22" Type="http://schemas.openxmlformats.org/officeDocument/2006/relationships/tags" Target="../tags/tag57.xml"/><Relationship Id="rId23" Type="http://schemas.openxmlformats.org/officeDocument/2006/relationships/tags" Target="../tags/tag58.xml"/><Relationship Id="rId24" Type="http://schemas.openxmlformats.org/officeDocument/2006/relationships/slideLayout" Target="../slideLayouts/slideLayout2.xml"/><Relationship Id="rId25" Type="http://schemas.openxmlformats.org/officeDocument/2006/relationships/notesSlide" Target="../notesSlides/notesSlide5.xml"/><Relationship Id="rId26" Type="http://schemas.openxmlformats.org/officeDocument/2006/relationships/image" Target="../media/image14.wmf"/><Relationship Id="rId27" Type="http://schemas.openxmlformats.org/officeDocument/2006/relationships/image" Target="../media/image15.wmf"/><Relationship Id="rId28" Type="http://schemas.openxmlformats.org/officeDocument/2006/relationships/image" Target="../media/image13.wmf"/><Relationship Id="rId29" Type="http://schemas.openxmlformats.org/officeDocument/2006/relationships/image" Target="../media/image16.jpeg"/><Relationship Id="rId1" Type="http://schemas.openxmlformats.org/officeDocument/2006/relationships/tags" Target="../tags/tag36.xml"/><Relationship Id="rId2" Type="http://schemas.openxmlformats.org/officeDocument/2006/relationships/tags" Target="../tags/tag37.xml"/><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tags" Target="../tags/tag40.xml"/><Relationship Id="rId30" Type="http://schemas.openxmlformats.org/officeDocument/2006/relationships/image" Target="../media/image17.png"/><Relationship Id="rId31" Type="http://schemas.openxmlformats.org/officeDocument/2006/relationships/image" Target="../media/image18.wmf"/><Relationship Id="rId32" Type="http://schemas.openxmlformats.org/officeDocument/2006/relationships/image" Target="../media/image19.gif"/><Relationship Id="rId9" Type="http://schemas.openxmlformats.org/officeDocument/2006/relationships/tags" Target="../tags/tag44.xml"/><Relationship Id="rId6" Type="http://schemas.openxmlformats.org/officeDocument/2006/relationships/tags" Target="../tags/tag41.xml"/><Relationship Id="rId7" Type="http://schemas.openxmlformats.org/officeDocument/2006/relationships/tags" Target="../tags/tag42.xml"/><Relationship Id="rId8" Type="http://schemas.openxmlformats.org/officeDocument/2006/relationships/tags" Target="../tags/tag43.xml"/><Relationship Id="rId33" Type="http://schemas.openxmlformats.org/officeDocument/2006/relationships/image" Target="../media/image20.jpeg"/><Relationship Id="rId10" Type="http://schemas.openxmlformats.org/officeDocument/2006/relationships/tags" Target="../tags/tag45.xml"/><Relationship Id="rId11" Type="http://schemas.openxmlformats.org/officeDocument/2006/relationships/tags" Target="../tags/tag46.xml"/><Relationship Id="rId12" Type="http://schemas.openxmlformats.org/officeDocument/2006/relationships/tags" Target="../tags/tag47.xml"/><Relationship Id="rId13" Type="http://schemas.openxmlformats.org/officeDocument/2006/relationships/tags" Target="../tags/tag48.xml"/><Relationship Id="rId14" Type="http://schemas.openxmlformats.org/officeDocument/2006/relationships/tags" Target="../tags/tag49.xml"/><Relationship Id="rId15" Type="http://schemas.openxmlformats.org/officeDocument/2006/relationships/tags" Target="../tags/tag50.xml"/><Relationship Id="rId16" Type="http://schemas.openxmlformats.org/officeDocument/2006/relationships/tags" Target="../tags/tag51.xml"/><Relationship Id="rId17" Type="http://schemas.openxmlformats.org/officeDocument/2006/relationships/tags" Target="../tags/tag52.xml"/><Relationship Id="rId18" Type="http://schemas.openxmlformats.org/officeDocument/2006/relationships/tags" Target="../tags/tag53.xml"/><Relationship Id="rId19" Type="http://schemas.openxmlformats.org/officeDocument/2006/relationships/tags" Target="../tags/tag5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7.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8.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9.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gi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1.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2.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3.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4.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1" Type="http://schemas.openxmlformats.org/officeDocument/2006/relationships/tags" Target="../tags/tag59.xml"/><Relationship Id="rId2" Type="http://schemas.openxmlformats.org/officeDocument/2006/relationships/tags" Target="../tags/tag6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6.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67.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8.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1" Type="http://schemas.openxmlformats.org/officeDocument/2006/relationships/tags" Target="../tags/tag61.xml"/><Relationship Id="rId2" Type="http://schemas.openxmlformats.org/officeDocument/2006/relationships/tags" Target="../tags/tag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SKGsvi5OfN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slideLayout" Target="../slideLayouts/slideLayout14.xml"/><Relationship Id="rId1" Type="http://schemas.openxmlformats.org/officeDocument/2006/relationships/tags" Target="../tags/tag63.xml"/><Relationship Id="rId2"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tags" Target="../tags/tag69.xml"/><Relationship Id="rId4" Type="http://schemas.openxmlformats.org/officeDocument/2006/relationships/tags" Target="../tags/tag70.xml"/><Relationship Id="rId5" Type="http://schemas.openxmlformats.org/officeDocument/2006/relationships/slideLayout" Target="../slideLayouts/slideLayout14.xml"/><Relationship Id="rId6" Type="http://schemas.openxmlformats.org/officeDocument/2006/relationships/image" Target="../media/image23.jpeg"/><Relationship Id="rId1" Type="http://schemas.openxmlformats.org/officeDocument/2006/relationships/tags" Target="../tags/tag67.xml"/><Relationship Id="rId2" Type="http://schemas.openxmlformats.org/officeDocument/2006/relationships/tags" Target="../tags/tag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lorado.edu/sei/fac-resources"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73.xml"/><Relationship Id="rId4" Type="http://schemas.openxmlformats.org/officeDocument/2006/relationships/tags" Target="../tags/tag74.xml"/><Relationship Id="rId5" Type="http://schemas.openxmlformats.org/officeDocument/2006/relationships/slideLayout" Target="../slideLayouts/slideLayout14.xml"/><Relationship Id="rId1" Type="http://schemas.openxmlformats.org/officeDocument/2006/relationships/tags" Target="../tags/tag71.xml"/><Relationship Id="rId2"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tags" Target="../tags/tag77.xml"/><Relationship Id="rId4" Type="http://schemas.openxmlformats.org/officeDocument/2006/relationships/slideLayout" Target="../slideLayouts/slideLayout14.xml"/><Relationship Id="rId1" Type="http://schemas.openxmlformats.org/officeDocument/2006/relationships/tags" Target="../tags/tag75.xml"/><Relationship Id="rId2" Type="http://schemas.openxmlformats.org/officeDocument/2006/relationships/tags" Target="../tags/tag7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Gx7EzDQ-lY" TargetMode="Externa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UYS5ofDCn4Q" TargetMode="External"/><Relationship Id="rId3" Type="http://schemas.openxmlformats.org/officeDocument/2006/relationships/hyperlink" Target="http://www.peerinstruction4cs.org/general-pi-tip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2.xml"/><Relationship Id="rId7" Type="http://schemas.openxmlformats.org/officeDocument/2006/relationships/notesSlide" Target="../notesSlides/notesSlide1.xml"/><Relationship Id="rId8" Type="http://schemas.openxmlformats.org/officeDocument/2006/relationships/image" Target="../media/image5.png"/><Relationship Id="rId9" Type="http://schemas.openxmlformats.org/officeDocument/2006/relationships/image" Target="../media/image6.jpeg"/><Relationship Id="rId10" Type="http://schemas.openxmlformats.org/officeDocument/2006/relationships/image" Target="../media/image7.png"/><Relationship Id="rId1" Type="http://schemas.openxmlformats.org/officeDocument/2006/relationships/tags" Target="../tags/tag1.xml"/><Relationship Id="rId2" Type="http://schemas.openxmlformats.org/officeDocument/2006/relationships/tags" Target="../tags/tag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3.jpeg"/></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Layout" Target="../slideLayouts/slideLayout2.xml"/><Relationship Id="rId7" Type="http://schemas.openxmlformats.org/officeDocument/2006/relationships/notesSlide" Target="../notesSlides/notesSlide2.xml"/><Relationship Id="rId8" Type="http://schemas.openxmlformats.org/officeDocument/2006/relationships/image" Target="../media/image5.png"/><Relationship Id="rId9" Type="http://schemas.openxmlformats.org/officeDocument/2006/relationships/image" Target="../media/image6.jpeg"/><Relationship Id="rId10" Type="http://schemas.openxmlformats.org/officeDocument/2006/relationships/image" Target="../media/image7.png"/><Relationship Id="rId1" Type="http://schemas.openxmlformats.org/officeDocument/2006/relationships/tags" Target="../tags/tag6.xml"/><Relationship Id="rId2" Type="http://schemas.openxmlformats.org/officeDocument/2006/relationships/tags" Target="../tags/tag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Layout" Target="../slideLayouts/slideLayout2.xml"/><Relationship Id="rId7" Type="http://schemas.openxmlformats.org/officeDocument/2006/relationships/notesSlide" Target="../notesSlides/notesSlide3.xml"/><Relationship Id="rId8" Type="http://schemas.openxmlformats.org/officeDocument/2006/relationships/image" Target="../media/image5.png"/><Relationship Id="rId9" Type="http://schemas.openxmlformats.org/officeDocument/2006/relationships/image" Target="../media/image6.jpeg"/><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tags" Target="../tags/tag11.xml"/><Relationship Id="rId2" Type="http://schemas.openxmlformats.org/officeDocument/2006/relationships/tags" Target="../tags/tag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Framing the Active Learning Classroom	</a:t>
            </a:r>
            <a:endParaRPr lang="en-US" dirty="0"/>
          </a:p>
        </p:txBody>
      </p:sp>
      <p:sp>
        <p:nvSpPr>
          <p:cNvPr id="3" name="Subtitle 2"/>
          <p:cNvSpPr>
            <a:spLocks noGrp="1"/>
          </p:cNvSpPr>
          <p:nvPr>
            <p:ph type="subTitle" idx="1"/>
          </p:nvPr>
        </p:nvSpPr>
        <p:spPr/>
        <p:txBody>
          <a:bodyPr/>
          <a:lstStyle/>
          <a:p>
            <a:r>
              <a:rPr lang="en-US" dirty="0" smtClean="0"/>
              <a:t>Clicker questions and slides </a:t>
            </a:r>
            <a:r>
              <a:rPr lang="en-US" smtClean="0"/>
              <a:t>to explain active learning to students</a:t>
            </a:r>
            <a:endParaRPr lang="en-US" dirty="0"/>
          </a:p>
        </p:txBody>
      </p:sp>
    </p:spTree>
    <p:extLst>
      <p:ext uri="{BB962C8B-B14F-4D97-AF65-F5344CB8AC3E}">
        <p14:creationId xmlns:p14="http://schemas.microsoft.com/office/powerpoint/2010/main" val="359052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p:txBody>
          <a:bodyPr>
            <a:normAutofit/>
          </a:bodyPr>
          <a:lstStyle/>
          <a:p>
            <a:pPr eaLnBrk="1" hangingPunct="1"/>
            <a:r>
              <a:rPr lang="en-US" sz="3200" dirty="0" smtClean="0"/>
              <a:t>GREAT Innovations:</a:t>
            </a:r>
            <a:br>
              <a:rPr lang="en-US" sz="3200" dirty="0" smtClean="0"/>
            </a:br>
            <a:r>
              <a:rPr lang="en-US" sz="3200" dirty="0" smtClean="0"/>
              <a:t>The printing press, The web</a:t>
            </a:r>
          </a:p>
        </p:txBody>
      </p:sp>
      <p:sp>
        <p:nvSpPr>
          <p:cNvPr id="25603" name="Rectangle 3"/>
          <p:cNvSpPr>
            <a:spLocks noGrp="1" noChangeArrowheads="1"/>
          </p:cNvSpPr>
          <p:nvPr>
            <p:ph type="body" idx="1"/>
            <p:custDataLst>
              <p:tags r:id="rId2"/>
            </p:custDataLst>
          </p:nvPr>
        </p:nvSpPr>
        <p:spPr/>
        <p:txBody>
          <a:bodyPr>
            <a:normAutofit lnSpcReduction="10000"/>
          </a:bodyPr>
          <a:lstStyle/>
          <a:p>
            <a:pPr eaLnBrk="1" hangingPunct="1"/>
            <a:r>
              <a:rPr lang="en-US" sz="2600" dirty="0" smtClean="0"/>
              <a:t>You don’t have the trust the monk!</a:t>
            </a:r>
          </a:p>
          <a:p>
            <a:pPr lvl="1" eaLnBrk="1" hangingPunct="1"/>
            <a:r>
              <a:rPr lang="en-US" sz="2200" dirty="0" smtClean="0"/>
              <a:t>Read it and analyze for YOURSELF!</a:t>
            </a:r>
          </a:p>
          <a:p>
            <a:pPr lvl="1" eaLnBrk="1" hangingPunct="1"/>
            <a:r>
              <a:rPr lang="en-US" sz="2200" dirty="0" smtClean="0"/>
              <a:t>If I rephrase it for you, what purpose does that serve?</a:t>
            </a:r>
          </a:p>
          <a:p>
            <a:pPr eaLnBrk="1" hangingPunct="1"/>
            <a:r>
              <a:rPr lang="en-US" sz="2600" dirty="0" smtClean="0"/>
              <a:t>Traditional class structures often look like:</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endParaRPr lang="en-US" sz="2600" dirty="0" smtClean="0"/>
          </a:p>
          <a:p>
            <a:pPr eaLnBrk="1" hangingPunct="1"/>
            <a:r>
              <a:rPr lang="en-US" sz="2600" dirty="0" smtClean="0"/>
              <a:t>You get very little opportunity for “expert” </a:t>
            </a:r>
            <a:r>
              <a:rPr lang="en-US" sz="2600" dirty="0" smtClean="0">
                <a:solidFill>
                  <a:srgbClr val="FF0000"/>
                </a:solidFill>
              </a:rPr>
              <a:t>feedback</a:t>
            </a:r>
          </a:p>
        </p:txBody>
      </p:sp>
      <p:pic>
        <p:nvPicPr>
          <p:cNvPr id="3074" name="Picture 2" descr="http://www.w3.org/Style/XSL/2006-Workshop/0493-Printing-Press-q75-445x500.jpg"/>
          <p:cNvPicPr>
            <a:picLocks noChangeAspect="1" noChangeArrowheads="1"/>
          </p:cNvPicPr>
          <p:nvPr>
            <p:custDataLst>
              <p:tags r:id="rId3"/>
            </p:custDataLst>
          </p:nvPr>
        </p:nvPicPr>
        <p:blipFill>
          <a:blip r:embed="rId23" cstate="screen">
            <a:extLst>
              <a:ext uri="{28A0092B-C50C-407E-A947-70E740481C1C}">
                <a14:useLocalDpi xmlns:a14="http://schemas.microsoft.com/office/drawing/2010/main"/>
              </a:ext>
            </a:extLst>
          </a:blip>
          <a:srcRect/>
          <a:stretch>
            <a:fillRect/>
          </a:stretch>
        </p:blipFill>
        <p:spPr bwMode="auto">
          <a:xfrm>
            <a:off x="457200" y="152400"/>
            <a:ext cx="1244600" cy="1398427"/>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blog.hubspot.com/Portals/249/images/amazon_logo.gif"/>
          <p:cNvPicPr>
            <a:picLocks noChangeAspect="1" noChangeArrowheads="1"/>
          </p:cNvPicPr>
          <p:nvPr>
            <p:custDataLst>
              <p:tags r:id="rId4"/>
            </p:custDataLst>
          </p:nvPr>
        </p:nvPicPr>
        <p:blipFill>
          <a:blip r:embed="rId24">
            <a:extLst>
              <a:ext uri="{28A0092B-C50C-407E-A947-70E740481C1C}">
                <a14:useLocalDpi xmlns:a14="http://schemas.microsoft.com/office/drawing/2010/main"/>
              </a:ext>
            </a:extLst>
          </a:blip>
          <a:srcRect/>
          <a:stretch>
            <a:fillRect/>
          </a:stretch>
        </p:blipFill>
        <p:spPr bwMode="auto">
          <a:xfrm>
            <a:off x="6477000" y="0"/>
            <a:ext cx="2667000" cy="98996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custDataLst>
              <p:tags r:id="rId5"/>
            </p:custDataLst>
          </p:nvPr>
        </p:nvGrpSpPr>
        <p:grpSpPr>
          <a:xfrm>
            <a:off x="1150614" y="3659264"/>
            <a:ext cx="6525491" cy="1724633"/>
            <a:chOff x="1911927" y="2501721"/>
            <a:chExt cx="6525491" cy="1724633"/>
          </a:xfrm>
        </p:grpSpPr>
        <p:sp>
          <p:nvSpPr>
            <p:cNvPr id="9" name="TextBox 8"/>
            <p:cNvSpPr txBox="1"/>
            <p:nvPr>
              <p:custDataLst>
                <p:tags r:id="rId6"/>
              </p:custDataLst>
            </p:nvPr>
          </p:nvSpPr>
          <p:spPr>
            <a:xfrm>
              <a:off x="2288163" y="3580023"/>
              <a:ext cx="1044068" cy="646331"/>
            </a:xfrm>
            <a:prstGeom prst="rect">
              <a:avLst/>
            </a:prstGeom>
            <a:noFill/>
          </p:spPr>
          <p:txBody>
            <a:bodyPr wrap="none" rtlCol="0">
              <a:spAutoFit/>
            </a:bodyPr>
            <a:lstStyle/>
            <a:p>
              <a:pPr marL="0" marR="0">
                <a:spcBef>
                  <a:spcPts val="0"/>
                </a:spcBef>
                <a:spcAft>
                  <a:spcPts val="0"/>
                </a:spcAft>
              </a:pPr>
              <a:r>
                <a:rPr lang="en-US" kern="1200" dirty="0">
                  <a:solidFill>
                    <a:srgbClr val="000000"/>
                  </a:solidFill>
                  <a:effectLst/>
                  <a:latin typeface="Calibri"/>
                  <a:ea typeface="Times New Roman"/>
                  <a:cs typeface="Times New Roman"/>
                </a:rPr>
                <a:t>First </a:t>
              </a:r>
              <a:endParaRPr lang="en-US" kern="1200" dirty="0" smtClean="0">
                <a:solidFill>
                  <a:srgbClr val="000000"/>
                </a:solidFill>
                <a:effectLst/>
                <a:latin typeface="Calibri"/>
                <a:ea typeface="Times New Roman"/>
                <a:cs typeface="Times New Roman"/>
              </a:endParaRPr>
            </a:p>
            <a:p>
              <a:pPr marL="0" marR="0">
                <a:spcBef>
                  <a:spcPts val="0"/>
                </a:spcBef>
                <a:spcAft>
                  <a:spcPts val="0"/>
                </a:spcAft>
              </a:pPr>
              <a:r>
                <a:rPr lang="en-US" kern="1200" dirty="0" smtClean="0">
                  <a:solidFill>
                    <a:srgbClr val="000000"/>
                  </a:solidFill>
                  <a:effectLst/>
                  <a:latin typeface="Calibri"/>
                  <a:ea typeface="Times New Roman"/>
                  <a:cs typeface="Times New Roman"/>
                </a:rPr>
                <a:t>Exposure</a:t>
              </a:r>
              <a:endParaRPr lang="en-US" sz="1200" dirty="0">
                <a:effectLst/>
                <a:latin typeface="Times New Roman"/>
                <a:ea typeface="Times New Roman"/>
              </a:endParaRPr>
            </a:p>
          </p:txBody>
        </p:sp>
        <p:sp>
          <p:nvSpPr>
            <p:cNvPr id="10" name="TextBox 7"/>
            <p:cNvSpPr txBox="1"/>
            <p:nvPr>
              <p:custDataLst>
                <p:tags r:id="rId7"/>
              </p:custDataLst>
            </p:nvPr>
          </p:nvSpPr>
          <p:spPr>
            <a:xfrm>
              <a:off x="1911927" y="2502503"/>
              <a:ext cx="2286000" cy="400110"/>
            </a:xfrm>
            <a:prstGeom prst="rect">
              <a:avLst/>
            </a:prstGeom>
            <a:noFill/>
          </p:spPr>
          <p:txBody>
            <a:bodyPr wrap="square" rtlCol="0">
              <a:spAutoFit/>
            </a:bodyPr>
            <a:lstStyle/>
            <a:p>
              <a:pPr marL="0" marR="0" algn="ctr">
                <a:spcBef>
                  <a:spcPts val="0"/>
                </a:spcBef>
                <a:spcAft>
                  <a:spcPts val="0"/>
                </a:spcAft>
              </a:pPr>
              <a:r>
                <a:rPr lang="en-US" sz="2000" kern="1200" dirty="0" smtClean="0">
                  <a:solidFill>
                    <a:srgbClr val="000000"/>
                  </a:solidFill>
                  <a:effectLst/>
                  <a:latin typeface="Calibri"/>
                  <a:ea typeface="Times New Roman"/>
                  <a:cs typeface="Times New Roman"/>
                </a:rPr>
                <a:t>Lecture </a:t>
              </a:r>
              <a:endParaRPr lang="en-US" sz="1400" dirty="0">
                <a:effectLst/>
                <a:latin typeface="Times New Roman"/>
                <a:ea typeface="Times New Roman"/>
              </a:endParaRPr>
            </a:p>
          </p:txBody>
        </p:sp>
        <p:sp>
          <p:nvSpPr>
            <p:cNvPr id="11" name="TextBox 10"/>
            <p:cNvSpPr txBox="1"/>
            <p:nvPr>
              <p:custDataLst>
                <p:tags r:id="rId8"/>
              </p:custDataLst>
            </p:nvPr>
          </p:nvSpPr>
          <p:spPr>
            <a:xfrm>
              <a:off x="3054927" y="2501723"/>
              <a:ext cx="2286000" cy="400110"/>
            </a:xfrm>
            <a:prstGeom prst="rect">
              <a:avLst/>
            </a:prstGeom>
            <a:noFill/>
          </p:spPr>
          <p:txBody>
            <a:bodyPr wrap="square" rtlCol="0">
              <a:spAutoFit/>
            </a:bodyPr>
            <a:lstStyle/>
            <a:p>
              <a:pPr marL="0" marR="0" algn="ctr">
                <a:spcBef>
                  <a:spcPts val="0"/>
                </a:spcBef>
                <a:spcAft>
                  <a:spcPts val="0"/>
                </a:spcAft>
              </a:pPr>
              <a:r>
                <a:rPr lang="en-US" sz="2000" kern="1200" dirty="0" smtClean="0">
                  <a:solidFill>
                    <a:srgbClr val="000000"/>
                  </a:solidFill>
                  <a:effectLst/>
                  <a:latin typeface="Calibri"/>
                  <a:ea typeface="Times New Roman"/>
                  <a:cs typeface="Times New Roman"/>
                </a:rPr>
                <a:t>Textbook</a:t>
              </a:r>
              <a:endParaRPr lang="en-US" sz="1400" dirty="0">
                <a:effectLst/>
                <a:latin typeface="Times New Roman"/>
                <a:ea typeface="Times New Roman"/>
              </a:endParaRPr>
            </a:p>
          </p:txBody>
        </p:sp>
        <p:sp>
          <p:nvSpPr>
            <p:cNvPr id="12" name="TextBox 11"/>
            <p:cNvSpPr txBox="1"/>
            <p:nvPr>
              <p:custDataLst>
                <p:tags r:id="rId9"/>
              </p:custDataLst>
            </p:nvPr>
          </p:nvSpPr>
          <p:spPr>
            <a:xfrm>
              <a:off x="3114647" y="3623929"/>
              <a:ext cx="2286000" cy="369332"/>
            </a:xfrm>
            <a:prstGeom prst="rect">
              <a:avLst/>
            </a:prstGeom>
            <a:noFill/>
          </p:spPr>
          <p:txBody>
            <a:bodyPr wrap="square" rtlCol="0">
              <a:spAutoFit/>
            </a:bodyPr>
            <a:lstStyle/>
            <a:p>
              <a:pPr marL="0" marR="0" algn="ctr">
                <a:spcBef>
                  <a:spcPts val="0"/>
                </a:spcBef>
                <a:spcAft>
                  <a:spcPts val="0"/>
                </a:spcAft>
              </a:pPr>
              <a:r>
                <a:rPr lang="en-US" kern="1200" dirty="0">
                  <a:solidFill>
                    <a:srgbClr val="000000"/>
                  </a:solidFill>
                  <a:effectLst/>
                  <a:latin typeface="Calibri"/>
                  <a:ea typeface="Times New Roman"/>
                  <a:cs typeface="Times New Roman"/>
                </a:rPr>
                <a:t>Read Hard Stuff</a:t>
              </a:r>
              <a:endParaRPr lang="en-US" sz="1200" dirty="0">
                <a:effectLst/>
                <a:latin typeface="Times New Roman"/>
                <a:ea typeface="Times New Roman"/>
              </a:endParaRPr>
            </a:p>
          </p:txBody>
        </p:sp>
        <p:sp>
          <p:nvSpPr>
            <p:cNvPr id="13" name="TextBox 14"/>
            <p:cNvSpPr txBox="1"/>
            <p:nvPr>
              <p:custDataLst>
                <p:tags r:id="rId10"/>
              </p:custDataLst>
            </p:nvPr>
          </p:nvSpPr>
          <p:spPr>
            <a:xfrm>
              <a:off x="4411125" y="2501722"/>
              <a:ext cx="2286000" cy="400110"/>
            </a:xfrm>
            <a:prstGeom prst="rect">
              <a:avLst/>
            </a:prstGeom>
            <a:noFill/>
          </p:spPr>
          <p:txBody>
            <a:bodyPr wrap="square" rtlCol="0">
              <a:spAutoFit/>
            </a:bodyPr>
            <a:lstStyle/>
            <a:p>
              <a:pPr marL="0" marR="0" algn="ctr">
                <a:spcBef>
                  <a:spcPts val="0"/>
                </a:spcBef>
                <a:spcAft>
                  <a:spcPts val="0"/>
                </a:spcAft>
              </a:pPr>
              <a:r>
                <a:rPr lang="en-US" sz="2000" kern="1200" dirty="0">
                  <a:solidFill>
                    <a:srgbClr val="000000"/>
                  </a:solidFill>
                  <a:effectLst/>
                  <a:latin typeface="Calibri"/>
                  <a:ea typeface="Times New Roman"/>
                  <a:cs typeface="Times New Roman"/>
                </a:rPr>
                <a:t>Homework</a:t>
              </a:r>
              <a:endParaRPr lang="en-US" sz="1400" dirty="0">
                <a:effectLst/>
                <a:latin typeface="Times New Roman"/>
                <a:ea typeface="Times New Roman"/>
              </a:endParaRPr>
            </a:p>
          </p:txBody>
        </p:sp>
        <p:sp>
          <p:nvSpPr>
            <p:cNvPr id="14" name="TextBox 15"/>
            <p:cNvSpPr txBox="1"/>
            <p:nvPr>
              <p:custDataLst>
                <p:tags r:id="rId11"/>
              </p:custDataLst>
            </p:nvPr>
          </p:nvSpPr>
          <p:spPr>
            <a:xfrm>
              <a:off x="4595763" y="3580023"/>
              <a:ext cx="2286000" cy="646331"/>
            </a:xfrm>
            <a:prstGeom prst="rect">
              <a:avLst/>
            </a:prstGeom>
            <a:noFill/>
          </p:spPr>
          <p:txBody>
            <a:bodyPr wrap="square" rtlCol="0">
              <a:spAutoFit/>
            </a:bodyPr>
            <a:lstStyle/>
            <a:p>
              <a:pPr marL="0" marR="0" algn="ctr">
                <a:spcBef>
                  <a:spcPts val="0"/>
                </a:spcBef>
                <a:spcAft>
                  <a:spcPts val="0"/>
                </a:spcAft>
              </a:pPr>
              <a:r>
                <a:rPr lang="en-US" kern="1200" dirty="0">
                  <a:solidFill>
                    <a:srgbClr val="000000"/>
                  </a:solidFill>
                  <a:effectLst/>
                  <a:latin typeface="Calibri"/>
                  <a:ea typeface="Times New Roman"/>
                  <a:cs typeface="Times New Roman"/>
                </a:rPr>
                <a:t>See if </a:t>
              </a:r>
              <a:r>
                <a:rPr lang="en-US" dirty="0">
                  <a:solidFill>
                    <a:srgbClr val="000000"/>
                  </a:solidFill>
                  <a:latin typeface="Calibri"/>
                  <a:ea typeface="Times New Roman"/>
                  <a:cs typeface="Times New Roman"/>
                </a:rPr>
                <a:t>Y</a:t>
              </a:r>
              <a:r>
                <a:rPr lang="en-US" kern="1200" dirty="0" smtClean="0">
                  <a:solidFill>
                    <a:srgbClr val="000000"/>
                  </a:solidFill>
                  <a:effectLst/>
                  <a:latin typeface="Calibri"/>
                  <a:ea typeface="Times New Roman"/>
                  <a:cs typeface="Times New Roman"/>
                </a:rPr>
                <a:t>ou </a:t>
              </a:r>
              <a:r>
                <a:rPr lang="en-US" kern="1200" dirty="0">
                  <a:solidFill>
                    <a:srgbClr val="000000"/>
                  </a:solidFill>
                  <a:effectLst/>
                  <a:latin typeface="Calibri"/>
                  <a:ea typeface="Times New Roman"/>
                  <a:cs typeface="Times New Roman"/>
                </a:rPr>
                <a:t/>
              </a:r>
              <a:br>
                <a:rPr lang="en-US" kern="1200" dirty="0">
                  <a:solidFill>
                    <a:srgbClr val="000000"/>
                  </a:solidFill>
                  <a:effectLst/>
                  <a:latin typeface="Calibri"/>
                  <a:ea typeface="Times New Roman"/>
                  <a:cs typeface="Times New Roman"/>
                </a:rPr>
              </a:br>
              <a:r>
                <a:rPr lang="en-US" kern="1200" dirty="0">
                  <a:solidFill>
                    <a:srgbClr val="000000"/>
                  </a:solidFill>
                  <a:effectLst/>
                  <a:latin typeface="Calibri"/>
                  <a:ea typeface="Times New Roman"/>
                  <a:cs typeface="Times New Roman"/>
                </a:rPr>
                <a:t>Know Hard Stuff</a:t>
              </a:r>
              <a:endParaRPr lang="en-US" sz="1200" dirty="0">
                <a:effectLst/>
                <a:latin typeface="Times New Roman"/>
                <a:ea typeface="Times New Roman"/>
              </a:endParaRPr>
            </a:p>
          </p:txBody>
        </p:sp>
        <p:sp>
          <p:nvSpPr>
            <p:cNvPr id="15" name="TextBox 16"/>
            <p:cNvSpPr txBox="1"/>
            <p:nvPr>
              <p:custDataLst>
                <p:tags r:id="rId12"/>
              </p:custDataLst>
            </p:nvPr>
          </p:nvSpPr>
          <p:spPr>
            <a:xfrm>
              <a:off x="5791200" y="2501721"/>
              <a:ext cx="2286000" cy="400110"/>
            </a:xfrm>
            <a:prstGeom prst="rect">
              <a:avLst/>
            </a:prstGeom>
            <a:noFill/>
          </p:spPr>
          <p:txBody>
            <a:bodyPr wrap="square" rtlCol="0">
              <a:spAutoFit/>
            </a:bodyPr>
            <a:lstStyle/>
            <a:p>
              <a:pPr marL="0" marR="0" algn="ctr">
                <a:spcBef>
                  <a:spcPts val="0"/>
                </a:spcBef>
                <a:spcAft>
                  <a:spcPts val="0"/>
                </a:spcAft>
              </a:pPr>
              <a:r>
                <a:rPr lang="en-US" sz="2000" kern="1200" dirty="0">
                  <a:solidFill>
                    <a:srgbClr val="000000"/>
                  </a:solidFill>
                  <a:effectLst/>
                  <a:latin typeface="Calibri"/>
                  <a:ea typeface="Times New Roman"/>
                  <a:cs typeface="Times New Roman"/>
                </a:rPr>
                <a:t>Exam</a:t>
              </a:r>
              <a:endParaRPr lang="en-US" sz="1400" dirty="0">
                <a:effectLst/>
                <a:latin typeface="Times New Roman"/>
                <a:ea typeface="Times New Roman"/>
              </a:endParaRPr>
            </a:p>
          </p:txBody>
        </p:sp>
        <p:sp>
          <p:nvSpPr>
            <p:cNvPr id="16" name="TextBox 17"/>
            <p:cNvSpPr txBox="1"/>
            <p:nvPr>
              <p:custDataLst>
                <p:tags r:id="rId13"/>
              </p:custDataLst>
            </p:nvPr>
          </p:nvSpPr>
          <p:spPr>
            <a:xfrm>
              <a:off x="6151418" y="3580023"/>
              <a:ext cx="2286000" cy="646331"/>
            </a:xfrm>
            <a:prstGeom prst="rect">
              <a:avLst/>
            </a:prstGeom>
            <a:noFill/>
          </p:spPr>
          <p:txBody>
            <a:bodyPr wrap="square" rtlCol="0">
              <a:spAutoFit/>
            </a:bodyPr>
            <a:lstStyle/>
            <a:p>
              <a:pPr marL="0" marR="0" algn="ctr">
                <a:spcBef>
                  <a:spcPts val="0"/>
                </a:spcBef>
                <a:spcAft>
                  <a:spcPts val="0"/>
                </a:spcAft>
              </a:pPr>
              <a:r>
                <a:rPr lang="en-US" kern="1200" dirty="0">
                  <a:solidFill>
                    <a:srgbClr val="000000"/>
                  </a:solidFill>
                  <a:effectLst/>
                  <a:latin typeface="Calibri"/>
                  <a:ea typeface="Times New Roman"/>
                  <a:cs typeface="Times New Roman"/>
                </a:rPr>
                <a:t>Show Knowledge</a:t>
              </a:r>
              <a:br>
                <a:rPr lang="en-US" kern="1200" dirty="0">
                  <a:solidFill>
                    <a:srgbClr val="000000"/>
                  </a:solidFill>
                  <a:effectLst/>
                  <a:latin typeface="Calibri"/>
                  <a:ea typeface="Times New Roman"/>
                  <a:cs typeface="Times New Roman"/>
                </a:rPr>
              </a:br>
              <a:r>
                <a:rPr lang="en-US" kern="1200" dirty="0">
                  <a:solidFill>
                    <a:srgbClr val="000000"/>
                  </a:solidFill>
                  <a:effectLst/>
                  <a:latin typeface="Calibri"/>
                  <a:ea typeface="Times New Roman"/>
                  <a:cs typeface="Times New Roman"/>
                </a:rPr>
                <a:t>Mastery</a:t>
              </a:r>
              <a:endParaRPr lang="en-US" sz="1200" dirty="0">
                <a:effectLst/>
                <a:latin typeface="Times New Roman"/>
                <a:ea typeface="Times New Roman"/>
              </a:endParaRPr>
            </a:p>
          </p:txBody>
        </p:sp>
        <p:pic>
          <p:nvPicPr>
            <p:cNvPr id="17" name="Picture 16"/>
            <p:cNvPicPr>
              <a:picLocks noChangeAspect="1"/>
            </p:cNvPicPr>
            <p:nvPr>
              <p:custDataLst>
                <p:tags r:id="rId14"/>
              </p:custDataLst>
            </p:nvPr>
          </p:nvPicPr>
          <p:blipFill>
            <a:blip r:embed="rId25" cstate="screen">
              <a:extLst>
                <a:ext uri="{28A0092B-C50C-407E-A947-70E740481C1C}">
                  <a14:useLocalDpi xmlns:a14="http://schemas.microsoft.com/office/drawing/2010/main"/>
                </a:ext>
              </a:extLst>
            </a:blip>
            <a:stretch>
              <a:fillRect/>
            </a:stretch>
          </p:blipFill>
          <p:spPr>
            <a:xfrm>
              <a:off x="2454851" y="2922985"/>
              <a:ext cx="729097" cy="624836"/>
            </a:xfrm>
            <a:prstGeom prst="rect">
              <a:avLst/>
            </a:prstGeom>
          </p:spPr>
        </p:pic>
        <p:pic>
          <p:nvPicPr>
            <p:cNvPr id="18" name="Picture 17"/>
            <p:cNvPicPr>
              <a:picLocks noChangeAspect="1"/>
            </p:cNvPicPr>
            <p:nvPr>
              <p:custDataLst>
                <p:tags r:id="rId15"/>
              </p:custDataLst>
            </p:nvPr>
          </p:nvPicPr>
          <p:blipFill>
            <a:blip r:embed="rId26" cstate="screen">
              <a:extLst>
                <a:ext uri="{28A0092B-C50C-407E-A947-70E740481C1C}">
                  <a14:useLocalDpi xmlns:a14="http://schemas.microsoft.com/office/drawing/2010/main"/>
                </a:ext>
              </a:extLst>
            </a:blip>
            <a:stretch>
              <a:fillRect/>
            </a:stretch>
          </p:blipFill>
          <p:spPr>
            <a:xfrm>
              <a:off x="3800091" y="3062140"/>
              <a:ext cx="795672" cy="411097"/>
            </a:xfrm>
            <a:prstGeom prst="rect">
              <a:avLst/>
            </a:prstGeom>
          </p:spPr>
        </p:pic>
        <p:pic>
          <p:nvPicPr>
            <p:cNvPr id="19" name="Picture 18" descr="HomeworkGraded.WMF"/>
            <p:cNvPicPr>
              <a:picLocks noChangeAspect="1"/>
            </p:cNvPicPr>
            <p:nvPr>
              <p:custDataLst>
                <p:tags r:id="rId16"/>
              </p:custDataLst>
            </p:nvPr>
          </p:nvPicPr>
          <p:blipFill>
            <a:blip r:embed="rId27" cstate="screen">
              <a:extLst>
                <a:ext uri="{28A0092B-C50C-407E-A947-70E740481C1C}">
                  <a14:useLocalDpi xmlns:a14="http://schemas.microsoft.com/office/drawing/2010/main"/>
                </a:ext>
              </a:extLst>
            </a:blip>
            <a:stretch>
              <a:fillRect/>
            </a:stretch>
          </p:blipFill>
          <p:spPr>
            <a:xfrm>
              <a:off x="6730772" y="2895438"/>
              <a:ext cx="793826" cy="684585"/>
            </a:xfrm>
            <a:prstGeom prst="rect">
              <a:avLst/>
            </a:prstGeom>
          </p:spPr>
        </p:pic>
        <p:sp>
          <p:nvSpPr>
            <p:cNvPr id="20" name="Right Arrow 19"/>
            <p:cNvSpPr/>
            <p:nvPr>
              <p:custDataLst>
                <p:tags r:id="rId17"/>
              </p:custDataLst>
            </p:nvPr>
          </p:nvSpPr>
          <p:spPr>
            <a:xfrm>
              <a:off x="3334644" y="3228318"/>
              <a:ext cx="322956" cy="1545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custDataLst>
                <p:tags r:id="rId18"/>
              </p:custDataLst>
            </p:nvPr>
          </p:nvSpPr>
          <p:spPr>
            <a:xfrm>
              <a:off x="4689765" y="3151038"/>
              <a:ext cx="322956" cy="1545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custDataLst>
                <p:tags r:id="rId19"/>
              </p:custDataLst>
            </p:nvPr>
          </p:nvSpPr>
          <p:spPr>
            <a:xfrm>
              <a:off x="6172200" y="3151039"/>
              <a:ext cx="322956" cy="1545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homework.WMF"/>
            <p:cNvPicPr>
              <a:picLocks noChangeAspect="1"/>
            </p:cNvPicPr>
            <p:nvPr>
              <p:custDataLst>
                <p:tags r:id="rId20"/>
              </p:custDataLst>
            </p:nvPr>
          </p:nvPicPr>
          <p:blipFill>
            <a:blip r:embed="rId28" cstate="screen">
              <a:extLst>
                <a:ext uri="{28A0092B-C50C-407E-A947-70E740481C1C}">
                  <a14:useLocalDpi xmlns:a14="http://schemas.microsoft.com/office/drawing/2010/main"/>
                </a:ext>
              </a:extLst>
            </a:blip>
            <a:stretch>
              <a:fillRect/>
            </a:stretch>
          </p:blipFill>
          <p:spPr>
            <a:xfrm>
              <a:off x="5172262" y="2951256"/>
              <a:ext cx="763726" cy="554128"/>
            </a:xfrm>
            <a:prstGeom prst="rect">
              <a:avLst/>
            </a:prstGeom>
          </p:spPr>
        </p:pic>
      </p:grpSp>
      <p:sp>
        <p:nvSpPr>
          <p:cNvPr id="24" name="TextBox 23"/>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41707041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en-US" sz="4000"/>
              <a:t>Here is an </a:t>
            </a:r>
            <a:r>
              <a:rPr lang="en-US" sz="4000" i="1"/>
              <a:t>exercise:</a:t>
            </a:r>
            <a:r>
              <a:rPr lang="en-US" sz="4000"/>
              <a:t/>
            </a:r>
            <a:br>
              <a:rPr lang="en-US" sz="4000"/>
            </a:br>
            <a:endParaRPr lang="en-US" sz="4000"/>
          </a:p>
        </p:txBody>
      </p:sp>
      <p:sp>
        <p:nvSpPr>
          <p:cNvPr id="14338" name="Rectangle 2"/>
          <p:cNvSpPr>
            <a:spLocks/>
          </p:cNvSpPr>
          <p:nvPr/>
        </p:nvSpPr>
        <p:spPr bwMode="auto">
          <a:xfrm>
            <a:off x="678656" y="1736824"/>
            <a:ext cx="7786688" cy="182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3000" dirty="0">
                <a:solidFill>
                  <a:srgbClr val="000090"/>
                </a:solidFill>
                <a:ea typeface="ＭＳ Ｐゴシック" charset="0"/>
              </a:rPr>
              <a:t>Nina drops a watermelon from the top of a three-story building, 10 meters above the ground.  How fast is the watermelon moving when it hits?</a:t>
            </a:r>
          </a:p>
        </p:txBody>
      </p:sp>
      <p:sp>
        <p:nvSpPr>
          <p:cNvPr id="14339" name="Rectangle 3"/>
          <p:cNvSpPr>
            <a:spLocks/>
          </p:cNvSpPr>
          <p:nvPr/>
        </p:nvSpPr>
        <p:spPr bwMode="auto">
          <a:xfrm>
            <a:off x="428625" y="3558480"/>
            <a:ext cx="8268891" cy="8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4000" dirty="0">
                <a:ea typeface="ＭＳ Ｐゴシック" charset="0"/>
              </a:rPr>
              <a:t>Why is this not a </a:t>
            </a:r>
            <a:r>
              <a:rPr lang="en-US" sz="4000" i="1" dirty="0">
                <a:ea typeface="ＭＳ Ｐゴシック" charset="0"/>
              </a:rPr>
              <a:t>problem</a:t>
            </a:r>
            <a:r>
              <a:rPr lang="en-US" sz="4000" dirty="0">
                <a:ea typeface="ＭＳ Ｐゴシック" charset="0"/>
              </a:rPr>
              <a:t>?</a:t>
            </a:r>
          </a:p>
        </p:txBody>
      </p:sp>
      <p:sp>
        <p:nvSpPr>
          <p:cNvPr id="14340" name="Rectangle 4"/>
          <p:cNvSpPr>
            <a:spLocks/>
          </p:cNvSpPr>
          <p:nvPr/>
        </p:nvSpPr>
        <p:spPr bwMode="auto">
          <a:xfrm>
            <a:off x="267891" y="4424660"/>
            <a:ext cx="8876109" cy="182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3000" i="1" dirty="0">
                <a:solidFill>
                  <a:srgbClr val="FF8000"/>
                </a:solidFill>
                <a:ea typeface="ＭＳ Ｐゴシック" charset="0"/>
              </a:rPr>
              <a:t>The situation and given information are so narrowly constrained that there is a single, fairly obvious path toward a solution.  An efficient way to solve is to match equations to givens, without ever thinking about physics concepts!</a:t>
            </a:r>
          </a:p>
        </p:txBody>
      </p:sp>
    </p:spTree>
    <p:extLst>
      <p:ext uri="{BB962C8B-B14F-4D97-AF65-F5344CB8AC3E}">
        <p14:creationId xmlns:p14="http://schemas.microsoft.com/office/powerpoint/2010/main" val="424574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ja-JP" altLang="en-US" sz="4000">
                <a:latin typeface="Arial"/>
              </a:rPr>
              <a:t>“</a:t>
            </a:r>
            <a:r>
              <a:rPr lang="en-US" sz="4000"/>
              <a:t>Traditional</a:t>
            </a:r>
            <a:r>
              <a:rPr lang="ja-JP" altLang="en-US" sz="4000">
                <a:latin typeface="Arial"/>
              </a:rPr>
              <a:t>”</a:t>
            </a:r>
            <a:r>
              <a:rPr lang="en-US" sz="4000"/>
              <a:t> physics problems</a:t>
            </a:r>
            <a:br>
              <a:rPr lang="en-US" sz="4000"/>
            </a:br>
            <a:endParaRPr lang="en-US" sz="4000"/>
          </a:p>
        </p:txBody>
      </p:sp>
      <p:sp>
        <p:nvSpPr>
          <p:cNvPr id="15362" name="Rectangle 2"/>
          <p:cNvSpPr>
            <a:spLocks/>
          </p:cNvSpPr>
          <p:nvPr/>
        </p:nvSpPr>
        <p:spPr bwMode="auto">
          <a:xfrm>
            <a:off x="553641" y="1835051"/>
            <a:ext cx="8090297" cy="4295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482186" indent="-482186">
              <a:spcBef>
                <a:spcPts val="1406"/>
              </a:spcBef>
              <a:buClr>
                <a:srgbClr val="CCFF66"/>
              </a:buClr>
              <a:buSzPct val="80000"/>
              <a:buFont typeface="Wingdings" charset="0"/>
              <a:buChar char="u"/>
            </a:pPr>
            <a:r>
              <a:rPr lang="en-US" sz="3600" dirty="0">
                <a:solidFill>
                  <a:srgbClr val="000090"/>
                </a:solidFill>
                <a:ea typeface="ＭＳ Ｐゴシック" charset="0"/>
              </a:rPr>
              <a:t>Can often be solved by manipulating equations</a:t>
            </a:r>
          </a:p>
          <a:p>
            <a:pPr marL="482186" indent="-482186">
              <a:spcBef>
                <a:spcPts val="1406"/>
              </a:spcBef>
              <a:buClr>
                <a:srgbClr val="CCFF66"/>
              </a:buClr>
              <a:buSzPct val="80000"/>
              <a:buFont typeface="Wingdings" charset="0"/>
              <a:buChar char="u"/>
            </a:pPr>
            <a:r>
              <a:rPr lang="en-US" sz="3600" dirty="0">
                <a:solidFill>
                  <a:srgbClr val="000090"/>
                </a:solidFill>
                <a:ea typeface="ＭＳ Ｐゴシック" charset="0"/>
              </a:rPr>
              <a:t>Do not require visualizing the physical situation</a:t>
            </a:r>
          </a:p>
          <a:p>
            <a:pPr marL="482186" indent="-482186">
              <a:spcBef>
                <a:spcPts val="1406"/>
              </a:spcBef>
              <a:buClr>
                <a:srgbClr val="CCFF66"/>
              </a:buClr>
              <a:buSzPct val="80000"/>
              <a:buFont typeface="Wingdings" charset="0"/>
              <a:buChar char="u"/>
            </a:pPr>
            <a:r>
              <a:rPr lang="en-US" sz="3600" dirty="0">
                <a:solidFill>
                  <a:srgbClr val="000090"/>
                </a:solidFill>
                <a:ea typeface="ＭＳ Ｐゴシック" charset="0"/>
              </a:rPr>
              <a:t>Do not require many </a:t>
            </a:r>
            <a:r>
              <a:rPr lang="en-US" sz="3600" i="1" dirty="0">
                <a:solidFill>
                  <a:srgbClr val="000090"/>
                </a:solidFill>
                <a:ea typeface="ＭＳ Ｐゴシック" charset="0"/>
              </a:rPr>
              <a:t>decisions</a:t>
            </a:r>
            <a:endParaRPr lang="en-US" sz="3600" dirty="0">
              <a:solidFill>
                <a:srgbClr val="000090"/>
              </a:solidFill>
              <a:ea typeface="ＭＳ Ｐゴシック" charset="0"/>
            </a:endParaRPr>
          </a:p>
          <a:p>
            <a:pPr marL="482186" indent="-482186">
              <a:spcBef>
                <a:spcPts val="1406"/>
              </a:spcBef>
              <a:buClr>
                <a:srgbClr val="CCFF66"/>
              </a:buClr>
              <a:buSzPct val="80000"/>
              <a:buFont typeface="Wingdings" charset="0"/>
              <a:buChar char="u"/>
            </a:pPr>
            <a:r>
              <a:rPr lang="en-US" sz="3600" dirty="0">
                <a:solidFill>
                  <a:srgbClr val="000090"/>
                </a:solidFill>
                <a:ea typeface="ＭＳ Ｐゴシック" charset="0"/>
              </a:rPr>
              <a:t>Can often be solved without knowing physics!</a:t>
            </a:r>
          </a:p>
        </p:txBody>
      </p:sp>
    </p:spTree>
    <p:extLst>
      <p:ext uri="{BB962C8B-B14F-4D97-AF65-F5344CB8AC3E}">
        <p14:creationId xmlns:p14="http://schemas.microsoft.com/office/powerpoint/2010/main" val="316941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37555" y="250031"/>
            <a:ext cx="8268891" cy="866180"/>
          </a:xfrm>
        </p:spPr>
        <p:txBody>
          <a:bodyPr>
            <a:normAutofit fontScale="90000"/>
          </a:bodyPr>
          <a:lstStyle/>
          <a:p>
            <a:pPr algn="ctr" eaLnBrk="1" hangingPunct="1">
              <a:defRPr/>
            </a:pPr>
            <a:r>
              <a:rPr lang="en-US" sz="2900"/>
              <a:t>A reasonable strategy for these kinds of </a:t>
            </a:r>
            <a:r>
              <a:rPr lang="ja-JP" altLang="en-US" sz="2900">
                <a:latin typeface="Arial"/>
              </a:rPr>
              <a:t>“</a:t>
            </a:r>
            <a:r>
              <a:rPr lang="en-US" sz="2900"/>
              <a:t>problems</a:t>
            </a:r>
            <a:r>
              <a:rPr lang="ja-JP" altLang="en-US" sz="2900">
                <a:latin typeface="Arial"/>
              </a:rPr>
              <a:t>”</a:t>
            </a:r>
            <a:r>
              <a:rPr lang="en-US" sz="2900"/>
              <a:t>:</a:t>
            </a:r>
            <a:br>
              <a:rPr lang="en-US" sz="2900"/>
            </a:br>
            <a:endParaRPr lang="en-US" sz="2900"/>
          </a:p>
        </p:txBody>
      </p:sp>
      <p:sp>
        <p:nvSpPr>
          <p:cNvPr id="16386" name="Rectangle 2"/>
          <p:cNvSpPr>
            <a:spLocks/>
          </p:cNvSpPr>
          <p:nvPr/>
        </p:nvSpPr>
        <p:spPr bwMode="auto">
          <a:xfrm>
            <a:off x="553641" y="1500188"/>
            <a:ext cx="8304609" cy="4822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484418" indent="-484418">
              <a:spcBef>
                <a:spcPts val="1406"/>
              </a:spcBef>
              <a:buClr>
                <a:srgbClr val="CCFF66"/>
              </a:buClr>
              <a:buSzPct val="125000"/>
              <a:buFont typeface="Gill Sans" charset="0"/>
              <a:buChar char="•"/>
            </a:pPr>
            <a:r>
              <a:rPr lang="en-US" sz="3600" dirty="0">
                <a:solidFill>
                  <a:srgbClr val="000090"/>
                </a:solidFill>
                <a:ea typeface="ＭＳ Ｐゴシック" charset="0"/>
              </a:rPr>
              <a:t>read problem</a:t>
            </a:r>
          </a:p>
          <a:p>
            <a:pPr marL="484418" indent="-484418">
              <a:spcBef>
                <a:spcPts val="1406"/>
              </a:spcBef>
              <a:buClr>
                <a:srgbClr val="CCFF66"/>
              </a:buClr>
              <a:buSzPct val="125000"/>
              <a:buFont typeface="Gill Sans" charset="0"/>
              <a:buChar char="•"/>
            </a:pPr>
            <a:r>
              <a:rPr lang="en-US" sz="3600" dirty="0">
                <a:solidFill>
                  <a:srgbClr val="000090"/>
                </a:solidFill>
                <a:ea typeface="ＭＳ Ｐゴシック" charset="0"/>
              </a:rPr>
              <a:t>categorize according to surface features (for example, </a:t>
            </a:r>
            <a:r>
              <a:rPr lang="ja-JP" altLang="en-US" sz="3600" dirty="0">
                <a:solidFill>
                  <a:srgbClr val="000090"/>
                </a:solidFill>
                <a:latin typeface="Arial" charset="0"/>
                <a:ea typeface="ＭＳ Ｐゴシック" charset="0"/>
              </a:rPr>
              <a:t>“</a:t>
            </a:r>
            <a:r>
              <a:rPr lang="en-US" altLang="ja-JP" sz="3600" dirty="0">
                <a:solidFill>
                  <a:srgbClr val="000090"/>
                </a:solidFill>
                <a:ea typeface="Gill Sans" charset="0"/>
                <a:cs typeface="Gill Sans" charset="0"/>
              </a:rPr>
              <a:t>its an incline plane problem</a:t>
            </a:r>
            <a:r>
              <a:rPr lang="ja-JP" altLang="en-US" sz="3600" dirty="0">
                <a:solidFill>
                  <a:srgbClr val="000090"/>
                </a:solidFill>
                <a:latin typeface="Arial" charset="0"/>
                <a:ea typeface="ＭＳ Ｐゴシック" charset="0"/>
              </a:rPr>
              <a:t>”</a:t>
            </a:r>
            <a:r>
              <a:rPr lang="en-US" altLang="ja-JP" sz="3600" dirty="0">
                <a:solidFill>
                  <a:srgbClr val="000090"/>
                </a:solidFill>
                <a:ea typeface="Gill Sans" charset="0"/>
                <a:cs typeface="Gill Sans" charset="0"/>
              </a:rPr>
              <a:t>)</a:t>
            </a:r>
          </a:p>
          <a:p>
            <a:pPr marL="484418" indent="-484418">
              <a:spcBef>
                <a:spcPts val="1406"/>
              </a:spcBef>
              <a:buClr>
                <a:srgbClr val="CCFF66"/>
              </a:buClr>
              <a:buSzPct val="125000"/>
              <a:buFont typeface="Gill Sans" charset="0"/>
              <a:buChar char="•"/>
            </a:pPr>
            <a:r>
              <a:rPr lang="en-US" sz="3600" dirty="0">
                <a:solidFill>
                  <a:srgbClr val="000090"/>
                </a:solidFill>
                <a:ea typeface="Gill Sans" charset="0"/>
                <a:cs typeface="Gill Sans" charset="0"/>
              </a:rPr>
              <a:t>recall memorized pattern of action and specific formulas for that type of problem</a:t>
            </a:r>
          </a:p>
          <a:p>
            <a:pPr marL="484418" indent="-484418">
              <a:spcBef>
                <a:spcPts val="1406"/>
              </a:spcBef>
              <a:buClr>
                <a:srgbClr val="CCFF66"/>
              </a:buClr>
              <a:buSzPct val="125000"/>
              <a:buFont typeface="Gill Sans" charset="0"/>
              <a:buChar char="•"/>
            </a:pPr>
            <a:r>
              <a:rPr lang="en-US" sz="3600" dirty="0">
                <a:solidFill>
                  <a:srgbClr val="000090"/>
                </a:solidFill>
                <a:ea typeface="Gill Sans" charset="0"/>
                <a:cs typeface="Gill Sans" charset="0"/>
              </a:rPr>
              <a:t>manipulate equations until solution obtained</a:t>
            </a:r>
          </a:p>
        </p:txBody>
      </p:sp>
    </p:spTree>
    <p:extLst>
      <p:ext uri="{BB962C8B-B14F-4D97-AF65-F5344CB8AC3E}">
        <p14:creationId xmlns:p14="http://schemas.microsoft.com/office/powerpoint/2010/main" val="103912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en-US" sz="4000"/>
              <a:t>Here is a </a:t>
            </a:r>
            <a:r>
              <a:rPr lang="en-US" sz="4000" i="1"/>
              <a:t>problem:</a:t>
            </a:r>
            <a:r>
              <a:rPr lang="en-US" sz="4000"/>
              <a:t/>
            </a:r>
            <a:br>
              <a:rPr lang="en-US" sz="4000"/>
            </a:br>
            <a:endParaRPr lang="en-US" sz="4000"/>
          </a:p>
        </p:txBody>
      </p:sp>
      <p:sp>
        <p:nvSpPr>
          <p:cNvPr id="17410" name="Rectangle 2"/>
          <p:cNvSpPr>
            <a:spLocks/>
          </p:cNvSpPr>
          <p:nvPr/>
        </p:nvSpPr>
        <p:spPr bwMode="auto">
          <a:xfrm>
            <a:off x="678656" y="1736824"/>
            <a:ext cx="7786688" cy="4473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3000" dirty="0">
                <a:solidFill>
                  <a:srgbClr val="000090"/>
                </a:solidFill>
                <a:ea typeface="ＭＳ Ｐゴシック" charset="0"/>
              </a:rPr>
              <a:t>On a weekend trip to Seattle you decide to take Amtrak.  But you are late finishing your physics exam so you arrive late to the train station.  You run as fast as you can, but just as you reach one end of the platform the train departs, 30 m ahead of you down the platform.  You can run at a maximum speed of 8 m/s and the train is accelerating at 1 m/s</a:t>
            </a:r>
            <a:r>
              <a:rPr lang="en-US" sz="3100" dirty="0">
                <a:solidFill>
                  <a:srgbClr val="000090"/>
                </a:solidFill>
                <a:ea typeface="ＭＳ Ｐゴシック" charset="0"/>
              </a:rPr>
              <a:t> per sec.  You can run along the platform for 50 m before you run into a concrete barrier.  Will you catch your train?</a:t>
            </a:r>
            <a:r>
              <a:rPr lang="en-US" sz="3000" dirty="0">
                <a:solidFill>
                  <a:srgbClr val="000090"/>
                </a:solidFill>
                <a:ea typeface="ＭＳ Ｐゴシック" charset="0"/>
              </a:rPr>
              <a:t> </a:t>
            </a:r>
          </a:p>
        </p:txBody>
      </p:sp>
    </p:spTree>
    <p:extLst>
      <p:ext uri="{BB962C8B-B14F-4D97-AF65-F5344CB8AC3E}">
        <p14:creationId xmlns:p14="http://schemas.microsoft.com/office/powerpoint/2010/main" val="141330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en-US" sz="4000" dirty="0"/>
              <a:t>Problems you will encounter involve:</a:t>
            </a:r>
            <a:br>
              <a:rPr lang="en-US" sz="4000" dirty="0"/>
            </a:br>
            <a:endParaRPr lang="en-US" sz="4000" dirty="0"/>
          </a:p>
        </p:txBody>
      </p:sp>
      <p:sp>
        <p:nvSpPr>
          <p:cNvPr id="18434" name="Rectangle 2"/>
          <p:cNvSpPr>
            <a:spLocks/>
          </p:cNvSpPr>
          <p:nvPr/>
        </p:nvSpPr>
        <p:spPr bwMode="auto">
          <a:xfrm>
            <a:off x="678656" y="1736824"/>
            <a:ext cx="7786688"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438656" indent="-438656">
              <a:spcBef>
                <a:spcPts val="1406"/>
              </a:spcBef>
              <a:buClr>
                <a:srgbClr val="CCFF66"/>
              </a:buClr>
              <a:buSzPct val="125000"/>
              <a:buFont typeface="Gill Sans" charset="0"/>
              <a:buChar char="•"/>
            </a:pPr>
            <a:r>
              <a:rPr lang="en-US" sz="3000" dirty="0">
                <a:solidFill>
                  <a:srgbClr val="000090"/>
                </a:solidFill>
                <a:ea typeface="ＭＳ Ｐゴシック" charset="0"/>
              </a:rPr>
              <a:t>a </a:t>
            </a:r>
            <a:r>
              <a:rPr lang="ja-JP" altLang="en-US" sz="3000" dirty="0">
                <a:solidFill>
                  <a:srgbClr val="000090"/>
                </a:solidFill>
                <a:latin typeface="Arial" charset="0"/>
                <a:ea typeface="ＭＳ Ｐゴシック" charset="0"/>
              </a:rPr>
              <a:t>“</a:t>
            </a:r>
            <a:r>
              <a:rPr lang="en-US" altLang="ja-JP" sz="3000" dirty="0">
                <a:solidFill>
                  <a:srgbClr val="000090"/>
                </a:solidFill>
                <a:ea typeface="Gill Sans" charset="0"/>
                <a:cs typeface="Gill Sans" charset="0"/>
              </a:rPr>
              <a:t>short story</a:t>
            </a:r>
            <a:r>
              <a:rPr lang="ja-JP" altLang="en-US" sz="3000" dirty="0">
                <a:solidFill>
                  <a:srgbClr val="000090"/>
                </a:solidFill>
                <a:latin typeface="Arial" charset="0"/>
                <a:ea typeface="ＭＳ Ｐゴシック" charset="0"/>
              </a:rPr>
              <a:t>”</a:t>
            </a:r>
            <a:r>
              <a:rPr lang="en-US" altLang="ja-JP" sz="3000" dirty="0">
                <a:solidFill>
                  <a:srgbClr val="000090"/>
                </a:solidFill>
                <a:ea typeface="Gill Sans" charset="0"/>
                <a:cs typeface="Gill Sans" charset="0"/>
              </a:rPr>
              <a:t> in which you are the main character</a:t>
            </a:r>
          </a:p>
          <a:p>
            <a:pPr marL="438656" indent="-438656">
              <a:spcBef>
                <a:spcPts val="1406"/>
              </a:spcBef>
              <a:buClr>
                <a:srgbClr val="CCFF66"/>
              </a:buClr>
              <a:buSzPct val="125000"/>
              <a:buFont typeface="Gill Sans" charset="0"/>
              <a:buChar char="•"/>
            </a:pPr>
            <a:r>
              <a:rPr lang="en-US" sz="3000" dirty="0">
                <a:solidFill>
                  <a:srgbClr val="000090"/>
                </a:solidFill>
                <a:ea typeface="Gill Sans" charset="0"/>
                <a:cs typeface="Gill Sans" charset="0"/>
              </a:rPr>
              <a:t>a (somewhat) plausible motivation or reason for you to calculate something</a:t>
            </a:r>
          </a:p>
          <a:p>
            <a:pPr marL="438656" indent="-438656">
              <a:spcBef>
                <a:spcPts val="1406"/>
              </a:spcBef>
              <a:buClr>
                <a:srgbClr val="CCFF66"/>
              </a:buClr>
              <a:buSzPct val="125000"/>
              <a:buFont typeface="Gill Sans" charset="0"/>
              <a:buChar char="•"/>
            </a:pPr>
            <a:r>
              <a:rPr lang="en-US" sz="3000" dirty="0">
                <a:solidFill>
                  <a:srgbClr val="000090"/>
                </a:solidFill>
                <a:ea typeface="Gill Sans" charset="0"/>
                <a:cs typeface="Gill Sans" charset="0"/>
              </a:rPr>
              <a:t>objects that are real (or easily imaginable)</a:t>
            </a:r>
          </a:p>
          <a:p>
            <a:pPr marL="438656" indent="-438656">
              <a:spcBef>
                <a:spcPts val="1406"/>
              </a:spcBef>
              <a:buClr>
                <a:srgbClr val="CCFF66"/>
              </a:buClr>
              <a:buSzPct val="125000"/>
              <a:buFont typeface="Gill Sans" charset="0"/>
              <a:buChar char="•"/>
            </a:pPr>
            <a:r>
              <a:rPr lang="en-US" sz="3000" dirty="0">
                <a:solidFill>
                  <a:srgbClr val="000090"/>
                </a:solidFill>
                <a:ea typeface="Gill Sans" charset="0"/>
                <a:cs typeface="Gill Sans" charset="0"/>
              </a:rPr>
              <a:t>no pictures or diagrams.  You must visualize by drawing on your own experience.</a:t>
            </a:r>
          </a:p>
          <a:p>
            <a:pPr marL="438656" indent="-438656">
              <a:spcBef>
                <a:spcPts val="1406"/>
              </a:spcBef>
              <a:buClr>
                <a:srgbClr val="CCFF66"/>
              </a:buClr>
              <a:buSzPct val="125000"/>
              <a:buFont typeface="Gill Sans" charset="0"/>
              <a:buChar char="•"/>
            </a:pPr>
            <a:r>
              <a:rPr lang="en-US" sz="3000" dirty="0">
                <a:solidFill>
                  <a:srgbClr val="000090"/>
                </a:solidFill>
                <a:ea typeface="Gill Sans" charset="0"/>
                <a:cs typeface="Gill Sans" charset="0"/>
              </a:rPr>
              <a:t>multi-step reasoning;  no single single answers</a:t>
            </a:r>
          </a:p>
        </p:txBody>
      </p:sp>
    </p:spTree>
    <p:extLst>
      <p:ext uri="{BB962C8B-B14F-4D97-AF65-F5344CB8AC3E}">
        <p14:creationId xmlns:p14="http://schemas.microsoft.com/office/powerpoint/2010/main" val="297616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37555" y="303609"/>
            <a:ext cx="8268891" cy="866180"/>
          </a:xfrm>
        </p:spPr>
        <p:txBody>
          <a:bodyPr/>
          <a:lstStyle/>
          <a:p>
            <a:pPr algn="ctr" eaLnBrk="1" hangingPunct="1">
              <a:defRPr/>
            </a:pPr>
            <a:r>
              <a:rPr lang="en-US" sz="2900"/>
              <a:t>This type of problem requires:</a:t>
            </a:r>
          </a:p>
        </p:txBody>
      </p:sp>
      <p:sp>
        <p:nvSpPr>
          <p:cNvPr id="19458" name="Rectangle 2"/>
          <p:cNvSpPr>
            <a:spLocks/>
          </p:cNvSpPr>
          <p:nvPr/>
        </p:nvSpPr>
        <p:spPr bwMode="auto">
          <a:xfrm>
            <a:off x="669726" y="1585019"/>
            <a:ext cx="7786688" cy="495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med" len="med"/>
                <a:tailEnd type="none" w="med" len="med"/>
              </a14:hiddenLine>
            </a:ext>
          </a:extLst>
        </p:spPr>
        <p:txBody>
          <a:bodyPr lIns="0" tIns="0" rIns="0" bIns="0"/>
          <a:lstStyle/>
          <a:p>
            <a:pPr marL="438656" indent="-438656">
              <a:buClr>
                <a:srgbClr val="FF8000"/>
              </a:buClr>
              <a:buSzPct val="125000"/>
              <a:buFont typeface="Gill Sans" charset="0"/>
              <a:buChar char="•"/>
            </a:pPr>
            <a:r>
              <a:rPr lang="en-US" sz="2900" i="1" dirty="0">
                <a:solidFill>
                  <a:srgbClr val="FF8000"/>
                </a:solidFill>
                <a:ea typeface="ＭＳ Ｐゴシック" charset="0"/>
              </a:rPr>
              <a:t>conceptual knowledge</a:t>
            </a:r>
          </a:p>
          <a:p>
            <a:pPr marL="438656" indent="-438656">
              <a:buClr>
                <a:srgbClr val="FF8000"/>
              </a:buClr>
              <a:buSzPct val="125000"/>
              <a:buFont typeface="Gill Sans" charset="0"/>
              <a:buChar char="•"/>
            </a:pPr>
            <a:r>
              <a:rPr lang="en-US" sz="2900" i="1" dirty="0">
                <a:solidFill>
                  <a:srgbClr val="FF8000"/>
                </a:solidFill>
                <a:ea typeface="ＭＳ Ｐゴシック" charset="0"/>
              </a:rPr>
              <a:t>ability to visualize situation and determine a goal</a:t>
            </a:r>
          </a:p>
          <a:p>
            <a:pPr marL="438656" indent="-438656">
              <a:buClr>
                <a:srgbClr val="FF8000"/>
              </a:buClr>
              <a:buSzPct val="125000"/>
              <a:buFont typeface="Gill Sans" charset="0"/>
              <a:buChar char="•"/>
            </a:pPr>
            <a:r>
              <a:rPr lang="en-US" sz="2900" i="1" dirty="0">
                <a:solidFill>
                  <a:srgbClr val="FF8000"/>
                </a:solidFill>
                <a:ea typeface="ＭＳ Ｐゴシック" charset="0"/>
              </a:rPr>
              <a:t>ability to choose applicable principles and relevant information</a:t>
            </a:r>
          </a:p>
          <a:p>
            <a:pPr marL="438656" indent="-438656">
              <a:buClr>
                <a:srgbClr val="FF8000"/>
              </a:buClr>
              <a:buSzPct val="125000"/>
              <a:buFont typeface="Gill Sans" charset="0"/>
              <a:buChar char="•"/>
            </a:pPr>
            <a:r>
              <a:rPr lang="en-US" sz="2900" i="1" dirty="0">
                <a:solidFill>
                  <a:srgbClr val="FF8000"/>
                </a:solidFill>
                <a:ea typeface="ＭＳ Ｐゴシック" charset="0"/>
              </a:rPr>
              <a:t>constructing a plan</a:t>
            </a:r>
          </a:p>
          <a:p>
            <a:pPr marL="0" lvl="1"/>
            <a:endParaRPr lang="en-US" sz="2900" i="1" dirty="0">
              <a:solidFill>
                <a:srgbClr val="FF8000"/>
              </a:solidFill>
              <a:ea typeface="ＭＳ Ｐゴシック" charset="0"/>
            </a:endParaRPr>
          </a:p>
          <a:p>
            <a:pPr marL="0" lvl="1">
              <a:spcBef>
                <a:spcPts val="1406"/>
              </a:spcBef>
            </a:pPr>
            <a:r>
              <a:rPr lang="en-US" sz="2900" i="1" dirty="0">
                <a:solidFill>
                  <a:srgbClr val="FF8000"/>
                </a:solidFill>
                <a:ea typeface="ＭＳ Ｐゴシック" charset="0"/>
              </a:rPr>
              <a:t>and also....</a:t>
            </a:r>
          </a:p>
          <a:p>
            <a:pPr marL="0" lvl="1"/>
            <a:r>
              <a:rPr lang="en-US" sz="2800" dirty="0">
                <a:solidFill>
                  <a:srgbClr val="FF8000"/>
                </a:solidFill>
                <a:ea typeface="ＭＳ Ｐゴシック" charset="0"/>
              </a:rPr>
              <a:t>Metacognitive Skills:</a:t>
            </a:r>
          </a:p>
          <a:p>
            <a:pPr marL="0" lvl="1">
              <a:spcBef>
                <a:spcPts val="1406"/>
              </a:spcBef>
            </a:pPr>
            <a:r>
              <a:rPr lang="en-US" sz="2800" i="1" dirty="0">
                <a:solidFill>
                  <a:srgbClr val="80FF00"/>
                </a:solidFill>
                <a:ea typeface="ＭＳ Ｐゴシック" charset="0"/>
              </a:rPr>
              <a:t>Managing effort and monitoring your understanding and progress.</a:t>
            </a:r>
            <a:endParaRPr lang="en-US" sz="2800" dirty="0">
              <a:solidFill>
                <a:srgbClr val="FF8000"/>
              </a:solidFill>
              <a:ea typeface="ＭＳ Ｐゴシック" charset="0"/>
            </a:endParaRPr>
          </a:p>
          <a:p>
            <a:pPr marL="0" lvl="1">
              <a:spcBef>
                <a:spcPts val="1406"/>
              </a:spcBef>
            </a:pPr>
            <a:endParaRPr lang="en-US" sz="4500" dirty="0">
              <a:solidFill>
                <a:srgbClr val="FF8000"/>
              </a:solidFill>
              <a:ea typeface="ＭＳ Ｐゴシック" charset="0"/>
            </a:endParaRPr>
          </a:p>
        </p:txBody>
      </p:sp>
    </p:spTree>
    <p:extLst>
      <p:ext uri="{BB962C8B-B14F-4D97-AF65-F5344CB8AC3E}">
        <p14:creationId xmlns:p14="http://schemas.microsoft.com/office/powerpoint/2010/main" val="193627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669726" y="1339453"/>
            <a:ext cx="7786688" cy="535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l">
              <a:buFontTx/>
              <a:buAutoNum type="arabicPeriod"/>
            </a:pPr>
            <a:r>
              <a:rPr lang="en-US" sz="2200" i="1">
                <a:solidFill>
                  <a:srgbClr val="FF8000"/>
                </a:solidFill>
                <a:ea typeface="ＭＳ Ｐゴシック" charset="0"/>
              </a:rPr>
              <a:t>  Represent/Describe the problem</a:t>
            </a:r>
          </a:p>
          <a:p>
            <a:pPr algn="l">
              <a:buClr>
                <a:srgbClr val="FF8000"/>
              </a:buClr>
              <a:buSzPct val="125000"/>
              <a:buFont typeface="Gill Sans" charset="0"/>
              <a:buChar char="•"/>
            </a:pPr>
            <a:r>
              <a:rPr lang="en-US" sz="2200" i="1">
                <a:solidFill>
                  <a:srgbClr val="FF8000"/>
                </a:solidFill>
                <a:ea typeface="ＭＳ Ｐゴシック" charset="0"/>
              </a:rPr>
              <a:t>draw a specialized picture</a:t>
            </a:r>
          </a:p>
          <a:p>
            <a:pPr algn="l">
              <a:buClr>
                <a:srgbClr val="FF8000"/>
              </a:buClr>
              <a:buSzPct val="125000"/>
              <a:buFont typeface="Gill Sans" charset="0"/>
              <a:buChar char="•"/>
            </a:pPr>
            <a:r>
              <a:rPr lang="en-US" sz="2200" i="1">
                <a:solidFill>
                  <a:srgbClr val="FF8000"/>
                </a:solidFill>
                <a:ea typeface="ＭＳ Ｐゴシック" charset="0"/>
              </a:rPr>
              <a:t>draw a graph or other specialized physics diagram</a:t>
            </a:r>
          </a:p>
          <a:p>
            <a:pPr algn="l">
              <a:buClr>
                <a:srgbClr val="FF8000"/>
              </a:buClr>
              <a:buSzPct val="125000"/>
              <a:buFont typeface="Gill Sans" charset="0"/>
              <a:buChar char="•"/>
            </a:pPr>
            <a:r>
              <a:rPr lang="en-US" sz="2200" i="1">
                <a:solidFill>
                  <a:srgbClr val="FF8000"/>
                </a:solidFill>
                <a:ea typeface="ＭＳ Ｐゴシック" charset="0"/>
              </a:rPr>
              <a:t>define variables and state the goal</a:t>
            </a:r>
          </a:p>
          <a:p>
            <a:pPr algn="l">
              <a:buClr>
                <a:srgbClr val="FF8000"/>
              </a:buClr>
              <a:buSzPct val="125000"/>
              <a:buFont typeface="Gill Sans" charset="0"/>
              <a:buChar char="•"/>
            </a:pPr>
            <a:r>
              <a:rPr lang="en-US" sz="2200" i="1">
                <a:solidFill>
                  <a:srgbClr val="FF8000"/>
                </a:solidFill>
                <a:ea typeface="ＭＳ Ｐゴシック" charset="0"/>
              </a:rPr>
              <a:t>list knowns and unknowns</a:t>
            </a:r>
          </a:p>
          <a:p>
            <a:pPr algn="l"/>
            <a:endParaRPr lang="en-US" sz="2200" i="1">
              <a:solidFill>
                <a:srgbClr val="FF8000"/>
              </a:solidFill>
              <a:ea typeface="ＭＳ Ｐゴシック" charset="0"/>
            </a:endParaRPr>
          </a:p>
          <a:p>
            <a:pPr algn="l"/>
            <a:r>
              <a:rPr lang="en-US" sz="2200" i="1">
                <a:solidFill>
                  <a:srgbClr val="FF8000"/>
                </a:solidFill>
                <a:ea typeface="ＭＳ Ｐゴシック" charset="0"/>
              </a:rPr>
              <a:t>II.  Make a plan and carry it out</a:t>
            </a:r>
          </a:p>
          <a:p>
            <a:pPr algn="l">
              <a:buClr>
                <a:srgbClr val="FF8000"/>
              </a:buClr>
              <a:buSzPct val="125000"/>
              <a:buFont typeface="Gill Sans" charset="0"/>
              <a:buChar char="•"/>
            </a:pPr>
            <a:r>
              <a:rPr lang="en-US" sz="2200" i="1">
                <a:solidFill>
                  <a:srgbClr val="FF8000"/>
                </a:solidFill>
                <a:ea typeface="ＭＳ Ｐゴシック" charset="0"/>
              </a:rPr>
              <a:t>choose the applicable principles</a:t>
            </a:r>
          </a:p>
          <a:p>
            <a:pPr algn="l">
              <a:buClr>
                <a:srgbClr val="FF8000"/>
              </a:buClr>
              <a:buSzPct val="125000"/>
              <a:buFont typeface="Gill Sans" charset="0"/>
              <a:buChar char="•"/>
            </a:pPr>
            <a:r>
              <a:rPr lang="en-US" sz="2200" i="1">
                <a:solidFill>
                  <a:srgbClr val="FF8000"/>
                </a:solidFill>
                <a:ea typeface="ＭＳ Ｐゴシック" charset="0"/>
              </a:rPr>
              <a:t>assemble the relevant equations</a:t>
            </a:r>
          </a:p>
          <a:p>
            <a:pPr algn="l">
              <a:buClr>
                <a:srgbClr val="FF8000"/>
              </a:buClr>
              <a:buSzPct val="125000"/>
              <a:buFont typeface="Gill Sans" charset="0"/>
              <a:buChar char="•"/>
            </a:pPr>
            <a:r>
              <a:rPr lang="en-US" sz="2200" i="1">
                <a:solidFill>
                  <a:srgbClr val="FF8000"/>
                </a:solidFill>
                <a:ea typeface="ＭＳ Ｐゴシック" charset="0"/>
              </a:rPr>
              <a:t>outline a computation strategy</a:t>
            </a:r>
          </a:p>
          <a:p>
            <a:pPr algn="l">
              <a:buClr>
                <a:srgbClr val="FF8000"/>
              </a:buClr>
              <a:buSzPct val="125000"/>
              <a:buFont typeface="Gill Sans" charset="0"/>
              <a:buChar char="•"/>
            </a:pPr>
            <a:r>
              <a:rPr lang="en-US" sz="2200" i="1">
                <a:solidFill>
                  <a:srgbClr val="FF8000"/>
                </a:solidFill>
                <a:ea typeface="ＭＳ Ｐゴシック" charset="0"/>
              </a:rPr>
              <a:t>work symbolically for as long as possible</a:t>
            </a:r>
          </a:p>
          <a:p>
            <a:pPr algn="l"/>
            <a:endParaRPr lang="en-US" sz="2200" i="1">
              <a:solidFill>
                <a:srgbClr val="FF8000"/>
              </a:solidFill>
              <a:ea typeface="ＭＳ Ｐゴシック" charset="0"/>
            </a:endParaRPr>
          </a:p>
          <a:p>
            <a:pPr algn="l"/>
            <a:r>
              <a:rPr lang="en-US" sz="2200" i="1">
                <a:solidFill>
                  <a:srgbClr val="FF8000"/>
                </a:solidFill>
                <a:ea typeface="ＭＳ Ｐゴシック" charset="0"/>
              </a:rPr>
              <a:t>III.  Assess the result</a:t>
            </a:r>
          </a:p>
          <a:p>
            <a:pPr algn="l">
              <a:buClr>
                <a:srgbClr val="FF8000"/>
              </a:buClr>
              <a:buSzPct val="125000"/>
              <a:buFont typeface="Gill Sans" charset="0"/>
              <a:buChar char="•"/>
            </a:pPr>
            <a:r>
              <a:rPr lang="en-US" sz="2200" i="1">
                <a:solidFill>
                  <a:srgbClr val="FF8000"/>
                </a:solidFill>
                <a:ea typeface="ＭＳ Ｐゴシック" charset="0"/>
              </a:rPr>
              <a:t>Is this value reasonable?</a:t>
            </a:r>
          </a:p>
          <a:p>
            <a:pPr algn="l">
              <a:buClr>
                <a:srgbClr val="FF8000"/>
              </a:buClr>
              <a:buSzPct val="125000"/>
              <a:buFont typeface="Gill Sans" charset="0"/>
              <a:buChar char="•"/>
            </a:pPr>
            <a:r>
              <a:rPr lang="en-US" sz="2200" i="1">
                <a:solidFill>
                  <a:srgbClr val="FF8000"/>
                </a:solidFill>
                <a:ea typeface="ＭＳ Ｐゴシック" charset="0"/>
              </a:rPr>
              <a:t>Was the goal achieved? Are the units correct?</a:t>
            </a:r>
          </a:p>
          <a:p>
            <a:pPr algn="l">
              <a:buClr>
                <a:srgbClr val="FF8000"/>
              </a:buClr>
              <a:buSzPct val="125000"/>
              <a:buFont typeface="Gill Sans" charset="0"/>
              <a:buChar char="•"/>
            </a:pPr>
            <a:r>
              <a:rPr lang="en-US" sz="2200" i="1">
                <a:solidFill>
                  <a:srgbClr val="FF8000"/>
                </a:solidFill>
                <a:ea typeface="ＭＳ Ｐゴシック" charset="0"/>
              </a:rPr>
              <a:t>Is the answer consistent with any special cases or limiting cases?</a:t>
            </a:r>
          </a:p>
        </p:txBody>
      </p:sp>
      <p:sp>
        <p:nvSpPr>
          <p:cNvPr id="20482" name="Rectangle 2"/>
          <p:cNvSpPr>
            <a:spLocks/>
          </p:cNvSpPr>
          <p:nvPr/>
        </p:nvSpPr>
        <p:spPr bwMode="auto">
          <a:xfrm>
            <a:off x="526851" y="392906"/>
            <a:ext cx="8268891" cy="86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r>
              <a:rPr lang="en-US" sz="2900">
                <a:ea typeface="ＭＳ Ｐゴシック" charset="0"/>
              </a:rPr>
              <a:t>A strategic approach to problem solving:</a:t>
            </a:r>
          </a:p>
        </p:txBody>
      </p:sp>
    </p:spTree>
    <p:extLst>
      <p:ext uri="{BB962C8B-B14F-4D97-AF65-F5344CB8AC3E}">
        <p14:creationId xmlns:p14="http://schemas.microsoft.com/office/powerpoint/2010/main" val="386879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p:cNvSpPr>
          <p:nvPr/>
        </p:nvSpPr>
        <p:spPr bwMode="auto">
          <a:xfrm>
            <a:off x="767953" y="375047"/>
            <a:ext cx="7474148" cy="239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3400" i="1">
                <a:ea typeface="ＭＳ Ｐゴシック" charset="0"/>
              </a:rPr>
              <a:t>These steps are a framework for helping you move forward even if you don’t initially see how to get to the answer.</a:t>
            </a:r>
          </a:p>
        </p:txBody>
      </p:sp>
      <p:sp>
        <p:nvSpPr>
          <p:cNvPr id="21506" name="Rectangle 2"/>
          <p:cNvSpPr>
            <a:spLocks/>
          </p:cNvSpPr>
          <p:nvPr/>
        </p:nvSpPr>
        <p:spPr bwMode="auto">
          <a:xfrm>
            <a:off x="767953" y="3589735"/>
            <a:ext cx="7474148" cy="239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3400" i="1">
                <a:solidFill>
                  <a:srgbClr val="FF6600"/>
                </a:solidFill>
                <a:ea typeface="ＭＳ Ｐゴシック" charset="0"/>
              </a:rPr>
              <a:t>The steps are not meant to be a straightjacket.  You may go forward and backward through the steps, return to an earlier step, etc. </a:t>
            </a:r>
          </a:p>
        </p:txBody>
      </p:sp>
    </p:spTree>
    <p:extLst>
      <p:ext uri="{BB962C8B-B14F-4D97-AF65-F5344CB8AC3E}">
        <p14:creationId xmlns:p14="http://schemas.microsoft.com/office/powerpoint/2010/main" val="155333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Barbara </a:t>
            </a:r>
            <a:r>
              <a:rPr lang="en-US" dirty="0" err="1" smtClean="0"/>
              <a:t>Demmig</a:t>
            </a:r>
            <a:r>
              <a:rPr lang="en-US" dirty="0" smtClean="0"/>
              <a:t>-Adams</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Please Credit to Barbara </a:t>
            </a:r>
            <a:r>
              <a:rPr lang="en-US" dirty="0" err="1" smtClean="0"/>
              <a:t>Demmig</a:t>
            </a:r>
            <a:r>
              <a:rPr lang="en-US" dirty="0" smtClean="0"/>
              <a:t>-Adams, University of Colorado Boulder, and Alex </a:t>
            </a:r>
            <a:r>
              <a:rPr lang="en-US" dirty="0" err="1" smtClean="0"/>
              <a:t>Dutro</a:t>
            </a:r>
            <a:r>
              <a:rPr lang="en-US" dirty="0" smtClean="0"/>
              <a:t>-Maeda </a:t>
            </a:r>
            <a:r>
              <a:rPr lang="en-US" smtClean="0"/>
              <a:t>(illustrations)</a:t>
            </a:r>
            <a:endParaRPr lang="en-US" i="1" dirty="0"/>
          </a:p>
        </p:txBody>
      </p:sp>
    </p:spTree>
    <p:extLst>
      <p:ext uri="{BB962C8B-B14F-4D97-AF65-F5344CB8AC3E}">
        <p14:creationId xmlns:p14="http://schemas.microsoft.com/office/powerpoint/2010/main" val="12602737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762000" y="24384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r>
              <a:rPr lang="en-US" altLang="x-none"/>
              <a:t>[Fun family photo to introduce myself as not just a prof, but also a mom of students just like them)</a:t>
            </a:r>
          </a:p>
        </p:txBody>
      </p:sp>
    </p:spTree>
    <p:extLst>
      <p:ext uri="{BB962C8B-B14F-4D97-AF65-F5344CB8AC3E}">
        <p14:creationId xmlns:p14="http://schemas.microsoft.com/office/powerpoint/2010/main" val="1366550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Peer Instruction-Based Design</a:t>
            </a:r>
            <a:endParaRPr lang="en-US" dirty="0"/>
          </a:p>
        </p:txBody>
      </p:sp>
      <p:sp>
        <p:nvSpPr>
          <p:cNvPr id="3" name="Content Placeholder 2"/>
          <p:cNvSpPr>
            <a:spLocks noGrp="1"/>
          </p:cNvSpPr>
          <p:nvPr>
            <p:ph idx="1"/>
            <p:custDataLst>
              <p:tags r:id="rId2"/>
            </p:custDataLst>
          </p:nvPr>
        </p:nvSpPr>
        <p:spPr>
          <a:xfrm>
            <a:off x="457200" y="3661941"/>
            <a:ext cx="8229600" cy="2738859"/>
          </a:xfrm>
        </p:spPr>
        <p:txBody>
          <a:bodyPr>
            <a:normAutofit fontScale="92500" lnSpcReduction="10000"/>
          </a:bodyPr>
          <a:lstStyle/>
          <a:p>
            <a:r>
              <a:rPr lang="en-US" dirty="0" smtClean="0"/>
              <a:t>Greater opportunity for expert</a:t>
            </a:r>
            <a:r>
              <a:rPr lang="en-US" dirty="0" smtClean="0">
                <a:solidFill>
                  <a:srgbClr val="FF0000"/>
                </a:solidFill>
              </a:rPr>
              <a:t> feedback</a:t>
            </a:r>
            <a:r>
              <a:rPr lang="en-US" dirty="0" smtClean="0"/>
              <a:t>!</a:t>
            </a:r>
          </a:p>
          <a:p>
            <a:r>
              <a:rPr lang="en-US" dirty="0" smtClean="0"/>
              <a:t>Research on how people learn:</a:t>
            </a:r>
          </a:p>
          <a:p>
            <a:pPr lvl="1"/>
            <a:r>
              <a:rPr lang="en-US" dirty="0" smtClean="0"/>
              <a:t>Everyone constructs their own understanding</a:t>
            </a:r>
          </a:p>
          <a:p>
            <a:pPr lvl="2"/>
            <a:r>
              <a:rPr lang="en-US" dirty="0" smtClean="0"/>
              <a:t>I can’t dump understanding into your brain</a:t>
            </a:r>
          </a:p>
          <a:p>
            <a:pPr lvl="1"/>
            <a:r>
              <a:rPr lang="en-US" dirty="0" smtClean="0"/>
              <a:t>To learn YOU must actively work with a problem and construct your own understanding of it</a:t>
            </a:r>
          </a:p>
        </p:txBody>
      </p:sp>
      <p:grpSp>
        <p:nvGrpSpPr>
          <p:cNvPr id="24" name="Group 23"/>
          <p:cNvGrpSpPr/>
          <p:nvPr>
            <p:custDataLst>
              <p:tags r:id="rId3"/>
            </p:custDataLst>
          </p:nvPr>
        </p:nvGrpSpPr>
        <p:grpSpPr>
          <a:xfrm>
            <a:off x="1365671" y="1462961"/>
            <a:ext cx="6467379" cy="2198980"/>
            <a:chOff x="861956" y="2397397"/>
            <a:chExt cx="6467379" cy="2198980"/>
          </a:xfrm>
        </p:grpSpPr>
        <p:sp>
          <p:nvSpPr>
            <p:cNvPr id="25" name="TextBox 20"/>
            <p:cNvSpPr txBox="1"/>
            <p:nvPr>
              <p:custDataLst>
                <p:tags r:id="rId4"/>
              </p:custDataLst>
            </p:nvPr>
          </p:nvSpPr>
          <p:spPr>
            <a:xfrm>
              <a:off x="861956" y="2406642"/>
              <a:ext cx="2286000" cy="307777"/>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Homework</a:t>
              </a:r>
              <a:endParaRPr lang="en-US" sz="1050" dirty="0">
                <a:effectLst/>
                <a:latin typeface="Times New Roman"/>
                <a:ea typeface="Times New Roman"/>
              </a:endParaRPr>
            </a:p>
          </p:txBody>
        </p:sp>
        <p:grpSp>
          <p:nvGrpSpPr>
            <p:cNvPr id="26" name="Group 25"/>
            <p:cNvGrpSpPr/>
            <p:nvPr/>
          </p:nvGrpSpPr>
          <p:grpSpPr>
            <a:xfrm>
              <a:off x="953547" y="2397397"/>
              <a:ext cx="6375788" cy="2198980"/>
              <a:chOff x="953547" y="2397397"/>
              <a:chExt cx="6375788" cy="2198980"/>
            </a:xfrm>
          </p:grpSpPr>
          <p:pic>
            <p:nvPicPr>
              <p:cNvPr id="27" name="Picture 26" descr="homework.WMF"/>
              <p:cNvPicPr>
                <a:picLocks noChangeAspect="1"/>
              </p:cNvPicPr>
              <p:nvPr>
                <p:custDataLst>
                  <p:tags r:id="rId5"/>
                </p:custDataLst>
              </p:nvPr>
            </p:nvPicPr>
            <p:blipFill>
              <a:blip r:embed="rId26" cstate="screen">
                <a:extLst>
                  <a:ext uri="{28A0092B-C50C-407E-A947-70E740481C1C}">
                    <a14:useLocalDpi xmlns:a14="http://schemas.microsoft.com/office/drawing/2010/main"/>
                  </a:ext>
                </a:extLst>
              </a:blip>
              <a:stretch>
                <a:fillRect/>
              </a:stretch>
            </p:blipFill>
            <p:spPr>
              <a:xfrm>
                <a:off x="1773993" y="2824208"/>
                <a:ext cx="625887" cy="454118"/>
              </a:xfrm>
              <a:prstGeom prst="rect">
                <a:avLst/>
              </a:prstGeom>
            </p:spPr>
          </p:pic>
          <p:pic>
            <p:nvPicPr>
              <p:cNvPr id="28" name="Picture 27" descr="C:\Users\Ubiquitous Presenter\AppData\Local\Microsoft\Windows\Temporary Internet Files\Content.IE5\A252VB5T\MC900340800[1].wmf"/>
              <p:cNvPicPr>
                <a:picLocks noChangeAspect="1" noChangeArrowheads="1"/>
              </p:cNvPicPr>
              <p:nvPr>
                <p:custDataLst>
                  <p:tags r:id="rId6"/>
                </p:custDataLst>
              </p:nvPr>
            </p:nvPicPr>
            <p:blipFill>
              <a:blip r:embed="rId27" cstate="screen">
                <a:extLst>
                  <a:ext uri="{28A0092B-C50C-407E-A947-70E740481C1C}">
                    <a14:useLocalDpi xmlns:a14="http://schemas.microsoft.com/office/drawing/2010/main"/>
                  </a:ext>
                </a:extLst>
              </a:blip>
              <a:srcRect/>
              <a:stretch>
                <a:fillRect/>
              </a:stretch>
            </p:blipFill>
            <p:spPr bwMode="auto">
              <a:xfrm>
                <a:off x="1232687" y="3142970"/>
                <a:ext cx="781108" cy="596056"/>
              </a:xfrm>
              <a:prstGeom prst="rect">
                <a:avLst/>
              </a:prstGeom>
              <a:noFill/>
            </p:spPr>
          </p:pic>
          <p:sp>
            <p:nvSpPr>
              <p:cNvPr id="29" name="TextBox 22"/>
              <p:cNvSpPr txBox="1"/>
              <p:nvPr>
                <p:custDataLst>
                  <p:tags r:id="rId7"/>
                </p:custDataLst>
              </p:nvPr>
            </p:nvSpPr>
            <p:spPr>
              <a:xfrm>
                <a:off x="2585117" y="2397397"/>
                <a:ext cx="2286000" cy="307777"/>
              </a:xfrm>
              <a:prstGeom prst="rect">
                <a:avLst/>
              </a:prstGeom>
              <a:noFill/>
            </p:spPr>
            <p:txBody>
              <a:bodyPr wrap="square" rtlCol="0">
                <a:spAutoFit/>
              </a:bodyPr>
              <a:lstStyle/>
              <a:p>
                <a:pPr marL="0" marR="0" algn="ctr">
                  <a:spcBef>
                    <a:spcPts val="0"/>
                  </a:spcBef>
                  <a:spcAft>
                    <a:spcPts val="0"/>
                  </a:spcAft>
                </a:pPr>
                <a:r>
                  <a:rPr lang="en-US" sz="1400" kern="1200" dirty="0" smtClean="0">
                    <a:solidFill>
                      <a:srgbClr val="000000"/>
                    </a:solidFill>
                    <a:effectLst/>
                    <a:latin typeface="Calibri"/>
                    <a:ea typeface="Times New Roman"/>
                    <a:cs typeface="Times New Roman"/>
                  </a:rPr>
                  <a:t>Lecture </a:t>
                </a:r>
                <a:endParaRPr lang="en-US" sz="1050" dirty="0">
                  <a:effectLst/>
                  <a:latin typeface="Times New Roman"/>
                  <a:ea typeface="Times New Roman"/>
                </a:endParaRPr>
              </a:p>
            </p:txBody>
          </p:sp>
          <p:sp>
            <p:nvSpPr>
              <p:cNvPr id="30" name="TextBox 25"/>
              <p:cNvSpPr txBox="1"/>
              <p:nvPr>
                <p:custDataLst>
                  <p:tags r:id="rId8"/>
                </p:custDataLst>
              </p:nvPr>
            </p:nvSpPr>
            <p:spPr>
              <a:xfrm>
                <a:off x="3848100" y="2406644"/>
                <a:ext cx="2286000" cy="307777"/>
              </a:xfrm>
              <a:prstGeom prst="rect">
                <a:avLst/>
              </a:prstGeom>
              <a:noFill/>
            </p:spPr>
            <p:txBody>
              <a:bodyPr wrap="square" rtlCol="0">
                <a:spAutoFit/>
              </a:bodyPr>
              <a:lstStyle/>
              <a:p>
                <a:pPr marL="0" marR="0" algn="ctr">
                  <a:spcBef>
                    <a:spcPts val="0"/>
                  </a:spcBef>
                  <a:spcAft>
                    <a:spcPts val="0"/>
                  </a:spcAft>
                </a:pPr>
                <a:r>
                  <a:rPr lang="en-US" sz="1400" kern="1200" dirty="0" smtClean="0">
                    <a:solidFill>
                      <a:srgbClr val="000000"/>
                    </a:solidFill>
                    <a:effectLst/>
                    <a:latin typeface="Calibri"/>
                    <a:ea typeface="Times New Roman"/>
                    <a:cs typeface="Times New Roman"/>
                  </a:rPr>
                  <a:t>Lab</a:t>
                </a:r>
                <a:endParaRPr lang="en-US" sz="1050" dirty="0">
                  <a:effectLst/>
                  <a:latin typeface="Times New Roman"/>
                  <a:ea typeface="Times New Roman"/>
                </a:endParaRPr>
              </a:p>
            </p:txBody>
          </p:sp>
          <p:sp>
            <p:nvSpPr>
              <p:cNvPr id="31" name="TextBox 29"/>
              <p:cNvSpPr txBox="1"/>
              <p:nvPr>
                <p:custDataLst>
                  <p:tags r:id="rId9"/>
                </p:custDataLst>
              </p:nvPr>
            </p:nvSpPr>
            <p:spPr>
              <a:xfrm>
                <a:off x="5043335" y="2406643"/>
                <a:ext cx="2286000" cy="307777"/>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Exam</a:t>
                </a:r>
                <a:endParaRPr lang="en-US" sz="1050" dirty="0">
                  <a:effectLst/>
                  <a:latin typeface="Times New Roman"/>
                  <a:ea typeface="Times New Roman"/>
                </a:endParaRPr>
              </a:p>
            </p:txBody>
          </p:sp>
          <p:sp>
            <p:nvSpPr>
              <p:cNvPr id="32" name="TextBox 30"/>
              <p:cNvSpPr txBox="1"/>
              <p:nvPr>
                <p:custDataLst>
                  <p:tags r:id="rId10"/>
                </p:custDataLst>
              </p:nvPr>
            </p:nvSpPr>
            <p:spPr>
              <a:xfrm>
                <a:off x="5032943" y="3964815"/>
                <a:ext cx="2286000" cy="523220"/>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Show Knowledge</a:t>
                </a:r>
                <a:br>
                  <a:rPr lang="en-US" sz="1400" kern="1200" dirty="0">
                    <a:solidFill>
                      <a:srgbClr val="000000"/>
                    </a:solidFill>
                    <a:effectLst/>
                    <a:latin typeface="Calibri"/>
                    <a:ea typeface="Times New Roman"/>
                    <a:cs typeface="Times New Roman"/>
                  </a:rPr>
                </a:br>
                <a:r>
                  <a:rPr lang="en-US" sz="1400" kern="1200" dirty="0">
                    <a:solidFill>
                      <a:srgbClr val="000000"/>
                    </a:solidFill>
                    <a:effectLst/>
                    <a:latin typeface="Calibri"/>
                    <a:ea typeface="Times New Roman"/>
                    <a:cs typeface="Times New Roman"/>
                  </a:rPr>
                  <a:t>Mastery</a:t>
                </a:r>
                <a:endParaRPr lang="en-US" sz="1050" dirty="0">
                  <a:effectLst/>
                  <a:latin typeface="Times New Roman"/>
                  <a:ea typeface="Times New Roman"/>
                </a:endParaRPr>
              </a:p>
            </p:txBody>
          </p:sp>
          <p:sp>
            <p:nvSpPr>
              <p:cNvPr id="33" name="TextBox 31"/>
              <p:cNvSpPr txBox="1"/>
              <p:nvPr>
                <p:custDataLst>
                  <p:tags r:id="rId11"/>
                </p:custDataLst>
              </p:nvPr>
            </p:nvSpPr>
            <p:spPr>
              <a:xfrm>
                <a:off x="953547" y="3857713"/>
                <a:ext cx="2046275" cy="738664"/>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First Exposure:</a:t>
                </a:r>
                <a:endParaRPr lang="en-US" sz="1050" dirty="0">
                  <a:effectLst/>
                  <a:latin typeface="Times New Roman"/>
                  <a:ea typeface="Times New Roman"/>
                </a:endParaRPr>
              </a:p>
              <a:p>
                <a:pPr marL="0" marR="0" algn="ctr">
                  <a:spcBef>
                    <a:spcPts val="0"/>
                  </a:spcBef>
                  <a:spcAft>
                    <a:spcPts val="0"/>
                  </a:spcAft>
                </a:pPr>
                <a:r>
                  <a:rPr lang="en-US" sz="1400" kern="1200" dirty="0">
                    <a:solidFill>
                      <a:srgbClr val="000000"/>
                    </a:solidFill>
                    <a:effectLst/>
                    <a:latin typeface="Calibri"/>
                    <a:ea typeface="Times New Roman"/>
                    <a:cs typeface="Times New Roman"/>
                  </a:rPr>
                  <a:t>With resources and </a:t>
                </a:r>
                <a:br>
                  <a:rPr lang="en-US" sz="1400" kern="1200" dirty="0">
                    <a:solidFill>
                      <a:srgbClr val="000000"/>
                    </a:solidFill>
                    <a:effectLst/>
                    <a:latin typeface="Calibri"/>
                    <a:ea typeface="Times New Roman"/>
                    <a:cs typeface="Times New Roman"/>
                  </a:rPr>
                </a:br>
                <a:r>
                  <a:rPr lang="en-US" sz="1400" kern="1200" dirty="0">
                    <a:solidFill>
                      <a:srgbClr val="000000"/>
                    </a:solidFill>
                    <a:effectLst/>
                    <a:latin typeface="Calibri"/>
                    <a:ea typeface="Times New Roman"/>
                    <a:cs typeface="Times New Roman"/>
                  </a:rPr>
                  <a:t>Feedback</a:t>
                </a:r>
                <a:endParaRPr lang="en-US" sz="1050" dirty="0">
                  <a:effectLst/>
                  <a:latin typeface="Times New Roman"/>
                  <a:ea typeface="Times New Roman"/>
                </a:endParaRPr>
              </a:p>
            </p:txBody>
          </p:sp>
          <p:sp>
            <p:nvSpPr>
              <p:cNvPr id="34" name="TextBox 32"/>
              <p:cNvSpPr txBox="1"/>
              <p:nvPr>
                <p:custDataLst>
                  <p:tags r:id="rId12"/>
                </p:custDataLst>
              </p:nvPr>
            </p:nvSpPr>
            <p:spPr>
              <a:xfrm>
                <a:off x="2668024" y="3857093"/>
                <a:ext cx="1828800" cy="738664"/>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Learn Hard Stuff:</a:t>
                </a:r>
                <a:endParaRPr lang="en-US" sz="1050" dirty="0">
                  <a:effectLst/>
                  <a:latin typeface="Times New Roman"/>
                  <a:ea typeface="Times New Roman"/>
                </a:endParaRPr>
              </a:p>
              <a:p>
                <a:pPr marL="0" marR="0" algn="ctr">
                  <a:spcBef>
                    <a:spcPts val="0"/>
                  </a:spcBef>
                  <a:spcAft>
                    <a:spcPts val="0"/>
                  </a:spcAft>
                </a:pPr>
                <a:r>
                  <a:rPr lang="en-US" sz="1400" kern="1200" dirty="0">
                    <a:solidFill>
                      <a:srgbClr val="000000"/>
                    </a:solidFill>
                    <a:effectLst/>
                    <a:latin typeface="Calibri"/>
                    <a:ea typeface="Times New Roman"/>
                    <a:cs typeface="Times New Roman"/>
                  </a:rPr>
                  <a:t>With teacher and </a:t>
                </a:r>
                <a:br>
                  <a:rPr lang="en-US" sz="1400" kern="1200" dirty="0">
                    <a:solidFill>
                      <a:srgbClr val="000000"/>
                    </a:solidFill>
                    <a:effectLst/>
                    <a:latin typeface="Calibri"/>
                    <a:ea typeface="Times New Roman"/>
                    <a:cs typeface="Times New Roman"/>
                  </a:rPr>
                </a:br>
                <a:r>
                  <a:rPr lang="en-US" sz="1400" kern="1200" dirty="0">
                    <a:solidFill>
                      <a:srgbClr val="000000"/>
                    </a:solidFill>
                    <a:effectLst/>
                    <a:latin typeface="Calibri"/>
                    <a:ea typeface="Times New Roman"/>
                    <a:cs typeface="Times New Roman"/>
                  </a:rPr>
                  <a:t>discussion</a:t>
                </a:r>
                <a:endParaRPr lang="en-US" sz="1050" dirty="0">
                  <a:effectLst/>
                  <a:latin typeface="Times New Roman"/>
                  <a:ea typeface="Times New Roman"/>
                </a:endParaRPr>
              </a:p>
            </p:txBody>
          </p:sp>
          <p:sp>
            <p:nvSpPr>
              <p:cNvPr id="35" name="TextBox 33"/>
              <p:cNvSpPr txBox="1"/>
              <p:nvPr>
                <p:custDataLst>
                  <p:tags r:id="rId13"/>
                </p:custDataLst>
              </p:nvPr>
            </p:nvSpPr>
            <p:spPr>
              <a:xfrm>
                <a:off x="4347626" y="3857093"/>
                <a:ext cx="1485900" cy="738664"/>
              </a:xfrm>
              <a:prstGeom prst="rect">
                <a:avLst/>
              </a:prstGeom>
              <a:noFill/>
            </p:spPr>
            <p:txBody>
              <a:bodyPr wrap="square" rtlCol="0">
                <a:spAutoFit/>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Practice </a:t>
                </a:r>
                <a:br>
                  <a:rPr lang="en-US" sz="1400" kern="1200" dirty="0">
                    <a:solidFill>
                      <a:srgbClr val="000000"/>
                    </a:solidFill>
                    <a:effectLst/>
                    <a:latin typeface="Calibri"/>
                    <a:ea typeface="Times New Roman"/>
                    <a:cs typeface="Times New Roman"/>
                  </a:rPr>
                </a:br>
                <a:r>
                  <a:rPr lang="en-US" sz="1400" kern="1200" dirty="0">
                    <a:solidFill>
                      <a:srgbClr val="000000"/>
                    </a:solidFill>
                    <a:effectLst/>
                    <a:latin typeface="Calibri"/>
                    <a:ea typeface="Times New Roman"/>
                    <a:cs typeface="Times New Roman"/>
                  </a:rPr>
                  <a:t>Knowledge</a:t>
                </a:r>
                <a:br>
                  <a:rPr lang="en-US" sz="1400" kern="1200" dirty="0">
                    <a:solidFill>
                      <a:srgbClr val="000000"/>
                    </a:solidFill>
                    <a:effectLst/>
                    <a:latin typeface="Calibri"/>
                    <a:ea typeface="Times New Roman"/>
                    <a:cs typeface="Times New Roman"/>
                  </a:rPr>
                </a:br>
                <a:r>
                  <a:rPr lang="en-US" sz="1400" kern="1200" dirty="0">
                    <a:solidFill>
                      <a:srgbClr val="000000"/>
                    </a:solidFill>
                    <a:effectLst/>
                    <a:latin typeface="Calibri"/>
                    <a:ea typeface="Times New Roman"/>
                    <a:cs typeface="Times New Roman"/>
                  </a:rPr>
                  <a:t>Mastery</a:t>
                </a:r>
                <a:endParaRPr lang="en-US" sz="1050" dirty="0">
                  <a:effectLst/>
                  <a:latin typeface="Times New Roman"/>
                  <a:ea typeface="Times New Roman"/>
                </a:endParaRPr>
              </a:p>
            </p:txBody>
          </p:sp>
          <p:pic>
            <p:nvPicPr>
              <p:cNvPr id="36" name="Picture 35" descr="HomeworkGraded.WMF"/>
              <p:cNvPicPr>
                <a:picLocks noChangeAspect="1"/>
              </p:cNvPicPr>
              <p:nvPr>
                <p:custDataLst>
                  <p:tags r:id="rId14"/>
                </p:custDataLst>
              </p:nvPr>
            </p:nvPicPr>
            <p:blipFill>
              <a:blip r:embed="rId28" cstate="screen">
                <a:extLst>
                  <a:ext uri="{28A0092B-C50C-407E-A947-70E740481C1C}">
                    <a14:useLocalDpi xmlns:a14="http://schemas.microsoft.com/office/drawing/2010/main"/>
                  </a:ext>
                </a:extLst>
              </a:blip>
              <a:stretch>
                <a:fillRect/>
              </a:stretch>
            </p:blipFill>
            <p:spPr>
              <a:xfrm>
                <a:off x="5798890" y="2988928"/>
                <a:ext cx="788809" cy="680259"/>
              </a:xfrm>
              <a:prstGeom prst="rect">
                <a:avLst/>
              </a:prstGeom>
            </p:spPr>
          </p:pic>
          <p:pic>
            <p:nvPicPr>
              <p:cNvPr id="37" name="Picture 36"/>
              <p:cNvPicPr>
                <a:picLocks noChangeAspect="1"/>
              </p:cNvPicPr>
              <p:nvPr>
                <p:custDataLst>
                  <p:tags r:id="rId15"/>
                </p:custDataLst>
              </p:nvPr>
            </p:nvPicPr>
            <p:blipFill>
              <a:blip r:embed="rId29" cstate="screen">
                <a:extLst>
                  <a:ext uri="{28A0092B-C50C-407E-A947-70E740481C1C}">
                    <a14:useLocalDpi xmlns:a14="http://schemas.microsoft.com/office/drawing/2010/main"/>
                  </a:ext>
                </a:extLst>
              </a:blip>
              <a:stretch>
                <a:fillRect/>
              </a:stretch>
            </p:blipFill>
            <p:spPr>
              <a:xfrm>
                <a:off x="3344792" y="2740823"/>
                <a:ext cx="724491" cy="620888"/>
              </a:xfrm>
              <a:prstGeom prst="rect">
                <a:avLst/>
              </a:prstGeom>
            </p:spPr>
          </p:pic>
          <p:pic>
            <p:nvPicPr>
              <p:cNvPr id="38" name="Picture 37"/>
              <p:cNvPicPr>
                <a:picLocks noChangeAspect="1"/>
              </p:cNvPicPr>
              <p:nvPr>
                <p:custDataLst>
                  <p:tags r:id="rId16"/>
                </p:custDataLst>
              </p:nvPr>
            </p:nvPicPr>
            <p:blipFill>
              <a:blip r:embed="rId30" cstate="screen">
                <a:extLst>
                  <a:ext uri="{28A0092B-C50C-407E-A947-70E740481C1C}">
                    <a14:useLocalDpi xmlns:a14="http://schemas.microsoft.com/office/drawing/2010/main"/>
                  </a:ext>
                </a:extLst>
              </a:blip>
              <a:stretch>
                <a:fillRect/>
              </a:stretch>
            </p:blipFill>
            <p:spPr>
              <a:xfrm>
                <a:off x="2086937" y="3389028"/>
                <a:ext cx="498180" cy="257393"/>
              </a:xfrm>
              <a:prstGeom prst="rect">
                <a:avLst/>
              </a:prstGeom>
            </p:spPr>
          </p:pic>
          <p:pic>
            <p:nvPicPr>
              <p:cNvPr id="39" name="Picture 2" descr="C:\Users\beth\AppData\Local\Microsoft\Windows\Temporary Internet Files\Content.IE5\A32JBDU0\MC900329192[1].wmf"/>
              <p:cNvPicPr>
                <a:picLocks noChangeAspect="1" noChangeArrowheads="1"/>
              </p:cNvPicPr>
              <p:nvPr>
                <p:custDataLst>
                  <p:tags r:id="rId17"/>
                </p:custDataLst>
              </p:nvPr>
            </p:nvPicPr>
            <p:blipFill>
              <a:blip r:embed="rId31" cstate="print">
                <a:extLst>
                  <a:ext uri="{28A0092B-C50C-407E-A947-70E740481C1C}">
                    <a14:useLocalDpi xmlns:a14="http://schemas.microsoft.com/office/drawing/2010/main"/>
                  </a:ext>
                </a:extLst>
              </a:blip>
              <a:srcRect/>
              <a:stretch>
                <a:fillRect/>
              </a:stretch>
            </p:blipFill>
            <p:spPr bwMode="auto">
              <a:xfrm>
                <a:off x="4659959" y="2994668"/>
                <a:ext cx="766752" cy="892659"/>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39"/>
              <p:cNvPicPr>
                <a:picLocks noChangeAspect="1"/>
              </p:cNvPicPr>
              <p:nvPr>
                <p:custDataLst>
                  <p:tags r:id="rId18"/>
                </p:custDataLst>
              </p:nvPr>
            </p:nvPicPr>
            <p:blipFill>
              <a:blip r:embed="rId32" cstate="screen">
                <a:extLst>
                  <a:ext uri="{28A0092B-C50C-407E-A947-70E740481C1C}">
                    <a14:useLocalDpi xmlns:a14="http://schemas.microsoft.com/office/drawing/2010/main"/>
                  </a:ext>
                </a:extLst>
              </a:blip>
              <a:stretch>
                <a:fillRect/>
              </a:stretch>
            </p:blipFill>
            <p:spPr>
              <a:xfrm flipH="1">
                <a:off x="4436183" y="2774863"/>
                <a:ext cx="554916" cy="660330"/>
              </a:xfrm>
              <a:prstGeom prst="rect">
                <a:avLst/>
              </a:prstGeom>
            </p:spPr>
          </p:pic>
          <p:sp>
            <p:nvSpPr>
              <p:cNvPr id="41" name="Right Arrow 40"/>
              <p:cNvSpPr/>
              <p:nvPr>
                <p:custDataLst>
                  <p:tags r:id="rId19"/>
                </p:custDataLst>
              </p:nvPr>
            </p:nvSpPr>
            <p:spPr>
              <a:xfrm>
                <a:off x="2585117" y="3155603"/>
                <a:ext cx="228600" cy="15358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custDataLst>
                  <p:tags r:id="rId20"/>
                </p:custDataLst>
              </p:nvPr>
            </p:nvSpPr>
            <p:spPr>
              <a:xfrm>
                <a:off x="4086225" y="3133159"/>
                <a:ext cx="228600" cy="15358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custDataLst>
                  <p:tags r:id="rId21"/>
                </p:custDataLst>
              </p:nvPr>
            </p:nvSpPr>
            <p:spPr>
              <a:xfrm>
                <a:off x="5496791" y="3056857"/>
                <a:ext cx="228600" cy="15358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custDataLst>
                  <p:tags r:id="rId22"/>
                </p:custDataLst>
              </p:nvPr>
            </p:nvSpPr>
            <p:spPr>
              <a:xfrm>
                <a:off x="2863073" y="2632231"/>
                <a:ext cx="340158" cy="1200329"/>
              </a:xfrm>
              <a:prstGeom prst="rect">
                <a:avLst/>
              </a:prstGeom>
              <a:noFill/>
            </p:spPr>
            <p:txBody>
              <a:bodyPr wrap="none" rtlCol="0">
                <a:spAutoFit/>
              </a:bodyPr>
              <a:lstStyle/>
              <a:p>
                <a:pPr algn="ctr"/>
                <a:r>
                  <a:rPr lang="en-US" b="1" dirty="0" smtClean="0"/>
                  <a:t>Q</a:t>
                </a:r>
                <a:br>
                  <a:rPr lang="en-US" b="1" dirty="0" smtClean="0"/>
                </a:br>
                <a:r>
                  <a:rPr lang="en-US" b="1" dirty="0" smtClean="0"/>
                  <a:t>U</a:t>
                </a:r>
                <a:br>
                  <a:rPr lang="en-US" b="1" dirty="0" smtClean="0"/>
                </a:br>
                <a:r>
                  <a:rPr lang="en-US" b="1" dirty="0" smtClean="0"/>
                  <a:t>I</a:t>
                </a:r>
                <a:br>
                  <a:rPr lang="en-US" b="1" dirty="0" smtClean="0"/>
                </a:br>
                <a:r>
                  <a:rPr lang="en-US" b="1" dirty="0" smtClean="0"/>
                  <a:t>Z</a:t>
                </a:r>
                <a:endParaRPr lang="en-US" b="1" dirty="0"/>
              </a:p>
            </p:txBody>
          </p:sp>
          <p:pic>
            <p:nvPicPr>
              <p:cNvPr id="45" name="Picture 44"/>
              <p:cNvPicPr>
                <a:picLocks noChangeAspect="1"/>
              </p:cNvPicPr>
              <p:nvPr>
                <p:custDataLst>
                  <p:tags r:id="rId23"/>
                </p:custDataLst>
              </p:nvPr>
            </p:nvPicPr>
            <p:blipFill>
              <a:blip r:embed="rId33" cstate="screen">
                <a:extLst>
                  <a:ext uri="{28A0092B-C50C-407E-A947-70E740481C1C}">
                    <a14:useLocalDpi xmlns:a14="http://schemas.microsoft.com/office/drawing/2010/main"/>
                  </a:ext>
                </a:extLst>
              </a:blip>
              <a:stretch>
                <a:fillRect/>
              </a:stretch>
            </p:blipFill>
            <p:spPr>
              <a:xfrm>
                <a:off x="3546543" y="3286743"/>
                <a:ext cx="539682" cy="538602"/>
              </a:xfrm>
              <a:prstGeom prst="rect">
                <a:avLst/>
              </a:prstGeom>
            </p:spPr>
          </p:pic>
        </p:grpSp>
      </p:grpSp>
      <p:sp>
        <p:nvSpPr>
          <p:cNvPr id="46" name="TextBox 45"/>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34154583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succes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0600" y="660400"/>
            <a:ext cx="46736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1"/>
          <p:cNvSpPr txBox="1">
            <a:spLocks noChangeArrowheads="1"/>
          </p:cNvSpPr>
          <p:nvPr/>
        </p:nvSpPr>
        <p:spPr bwMode="auto">
          <a:xfrm>
            <a:off x="-76200" y="5486400"/>
            <a:ext cx="934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r>
              <a:rPr lang="en-US" altLang="x-none" b="1"/>
              <a:t>I pledge to work to </a:t>
            </a:r>
          </a:p>
          <a:p>
            <a:pPr algn="ctr" eaLnBrk="1" hangingPunct="1"/>
            <a:r>
              <a:rPr lang="en-US" altLang="x-none" b="1"/>
              <a:t>(1) provide the tools and transparency for your success in this class</a:t>
            </a:r>
          </a:p>
          <a:p>
            <a:pPr algn="ctr" eaLnBrk="1" hangingPunct="1"/>
            <a:r>
              <a:rPr lang="en-US" altLang="x-none" b="1"/>
              <a:t>(2) uphold standards to protect the long-term value of your degree from CU</a:t>
            </a:r>
          </a:p>
        </p:txBody>
      </p:sp>
      <p:sp>
        <p:nvSpPr>
          <p:cNvPr id="43011" name="TextBox 1"/>
          <p:cNvSpPr txBox="1">
            <a:spLocks noChangeArrowheads="1"/>
          </p:cNvSpPr>
          <p:nvPr/>
        </p:nvSpPr>
        <p:spPr bwMode="auto">
          <a:xfrm>
            <a:off x="6934200" y="46878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r>
              <a:rPr lang="en-US" altLang="x-none" sz="1200"/>
              <a:t>Illustration by Alex Dutro-Maeda</a:t>
            </a:r>
          </a:p>
        </p:txBody>
      </p:sp>
      <p:sp>
        <p:nvSpPr>
          <p:cNvPr id="2" name="TextBox 1"/>
          <p:cNvSpPr txBox="1">
            <a:spLocks noChangeArrowheads="1"/>
          </p:cNvSpPr>
          <p:nvPr/>
        </p:nvSpPr>
        <p:spPr bwMode="auto">
          <a:xfrm>
            <a:off x="1524000" y="5486400"/>
            <a:ext cx="1857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r>
              <a:rPr lang="en-US" altLang="x-none" sz="1600" i="1">
                <a:solidFill>
                  <a:srgbClr val="FF0000"/>
                </a:solidFill>
              </a:rPr>
              <a:t>e.g., Exam Topics</a:t>
            </a:r>
          </a:p>
        </p:txBody>
      </p:sp>
    </p:spTree>
    <p:extLst>
      <p:ext uri="{BB962C8B-B14F-4D97-AF65-F5344CB8AC3E}">
        <p14:creationId xmlns:p14="http://schemas.microsoft.com/office/powerpoint/2010/main" val="278279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Brain funne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43200" y="381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342900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r>
              <a:rPr lang="en-US" altLang="x-none" sz="4000" b="1"/>
              <a:t>EBIO1210:</a:t>
            </a:r>
            <a:r>
              <a:rPr lang="en-US" altLang="x-none" sz="4000"/>
              <a:t> </a:t>
            </a:r>
            <a:r>
              <a:rPr lang="en-US" altLang="x-none" sz="4000" b="1"/>
              <a:t>General Goal</a:t>
            </a:r>
          </a:p>
          <a:p>
            <a:pPr algn="ctr" eaLnBrk="1" hangingPunct="1"/>
            <a:endParaRPr lang="en-US" altLang="x-none" sz="2400" b="1"/>
          </a:p>
          <a:p>
            <a:pPr algn="ctr" eaLnBrk="1" hangingPunct="1"/>
            <a:r>
              <a:rPr lang="en-US" altLang="x-none" sz="2800"/>
              <a:t>To practice </a:t>
            </a:r>
            <a:r>
              <a:rPr lang="en-US" altLang="x-none" sz="2800" b="1" i="1">
                <a:solidFill>
                  <a:srgbClr val="FF0000"/>
                </a:solidFill>
              </a:rPr>
              <a:t>critical thinking</a:t>
            </a:r>
            <a:r>
              <a:rPr lang="en-US" altLang="x-none" sz="2800"/>
              <a:t>; to apply critical thinking skills to science</a:t>
            </a:r>
            <a:r>
              <a:rPr kumimoji="1" lang="en-US" altLang="x-none" sz="2400"/>
              <a:t>	</a:t>
            </a:r>
            <a:r>
              <a:rPr kumimoji="1" lang="en-US" altLang="x-none" sz="2400" b="1"/>
              <a:t>		</a:t>
            </a:r>
          </a:p>
        </p:txBody>
      </p:sp>
      <p:sp>
        <p:nvSpPr>
          <p:cNvPr id="45059" name="TextBox 3"/>
          <p:cNvSpPr txBox="1">
            <a:spLocks noChangeArrowheads="1"/>
          </p:cNvSpPr>
          <p:nvPr/>
        </p:nvSpPr>
        <p:spPr bwMode="auto">
          <a:xfrm>
            <a:off x="7747000" y="61864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lang="en-US" altLang="x-none" sz="1200"/>
              <a:t>Illustration by Alex Dutro-Maeda</a:t>
            </a:r>
          </a:p>
        </p:txBody>
      </p:sp>
    </p:spTree>
    <p:extLst>
      <p:ext uri="{BB962C8B-B14F-4D97-AF65-F5344CB8AC3E}">
        <p14:creationId xmlns:p14="http://schemas.microsoft.com/office/powerpoint/2010/main" val="304942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House and jo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9144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2"/>
          <p:cNvSpPr txBox="1">
            <a:spLocks noChangeArrowheads="1"/>
          </p:cNvSpPr>
          <p:nvPr/>
        </p:nvSpPr>
        <p:spPr bwMode="auto">
          <a:xfrm>
            <a:off x="7747000" y="61991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lang="en-US" altLang="x-none" sz="1200"/>
              <a:t>Illustration by Alex Dutro-Maeda</a:t>
            </a:r>
          </a:p>
        </p:txBody>
      </p:sp>
      <p:sp>
        <p:nvSpPr>
          <p:cNvPr id="47107" name="TextBox 1"/>
          <p:cNvSpPr txBox="1">
            <a:spLocks noChangeArrowheads="1"/>
          </p:cNvSpPr>
          <p:nvPr/>
        </p:nvSpPr>
        <p:spPr bwMode="auto">
          <a:xfrm>
            <a:off x="5257800" y="1066800"/>
            <a:ext cx="3048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r>
              <a:rPr lang="en-US" altLang="x-none">
                <a:solidFill>
                  <a:srgbClr val="000000"/>
                </a:solidFill>
                <a:latin typeface="ArialMT" charset="0"/>
              </a:rPr>
              <a:t>CU President Bruce Benson 2014:</a:t>
            </a:r>
          </a:p>
          <a:p>
            <a:pPr algn="ctr" eaLnBrk="1" hangingPunct="1"/>
            <a:endParaRPr lang="en-US" altLang="x-none">
              <a:solidFill>
                <a:srgbClr val="000000"/>
              </a:solidFill>
              <a:latin typeface="ArialMT" charset="0"/>
            </a:endParaRPr>
          </a:p>
          <a:p>
            <a:pPr algn="ctr" eaLnBrk="1" hangingPunct="1"/>
            <a:r>
              <a:rPr lang="en-US" altLang="x-none">
                <a:solidFill>
                  <a:srgbClr val="000000"/>
                </a:solidFill>
                <a:latin typeface="ArialMT" charset="0"/>
              </a:rPr>
              <a:t>Employers increasingly demand a workforce capable of critical thinking and analytical reasoning, effective communication, the ability to apply knowledge and skills in real-world settings, and teamwork. </a:t>
            </a:r>
            <a:endParaRPr lang="en-US" altLang="x-none"/>
          </a:p>
        </p:txBody>
      </p:sp>
    </p:spTree>
    <p:extLst>
      <p:ext uri="{BB962C8B-B14F-4D97-AF65-F5344CB8AC3E}">
        <p14:creationId xmlns:p14="http://schemas.microsoft.com/office/powerpoint/2010/main" val="74655246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puzzle-4.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38200"/>
            <a:ext cx="56435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ChangeArrowheads="1"/>
          </p:cNvSpPr>
          <p:nvPr/>
        </p:nvSpPr>
        <p:spPr bwMode="auto">
          <a:xfrm>
            <a:off x="5410200" y="533400"/>
            <a:ext cx="36576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r>
              <a:rPr lang="en-US" altLang="x-none" sz="2800" b="1"/>
              <a:t>First half of Fall EBIO1210:</a:t>
            </a:r>
            <a:r>
              <a:rPr lang="en-US" altLang="x-none" sz="2800"/>
              <a:t>  </a:t>
            </a:r>
          </a:p>
          <a:p>
            <a:pPr algn="ctr" eaLnBrk="1" hangingPunct="1"/>
            <a:r>
              <a:rPr lang="en-US" altLang="x-none" sz="2800" b="1"/>
              <a:t>Content-related Goals</a:t>
            </a:r>
          </a:p>
          <a:p>
            <a:pPr eaLnBrk="1" hangingPunct="1"/>
            <a:endParaRPr lang="en-US" altLang="x-none" sz="2800" b="1"/>
          </a:p>
          <a:p>
            <a:pPr algn="ctr" eaLnBrk="1" hangingPunct="1"/>
            <a:r>
              <a:rPr lang="en-US" altLang="x-none" sz="2400"/>
              <a:t>1. To make connections between the</a:t>
            </a:r>
          </a:p>
          <a:p>
            <a:pPr algn="ctr" eaLnBrk="1" hangingPunct="1"/>
            <a:r>
              <a:rPr lang="en-US" altLang="x-none" sz="2400"/>
              <a:t> </a:t>
            </a:r>
            <a:r>
              <a:rPr lang="en-US" altLang="x-none" sz="2400" b="1" i="1">
                <a:solidFill>
                  <a:srgbClr val="FF0000"/>
                </a:solidFill>
              </a:rPr>
              <a:t>molecules of life </a:t>
            </a:r>
          </a:p>
          <a:p>
            <a:pPr algn="ctr" eaLnBrk="1" hangingPunct="1"/>
            <a:r>
              <a:rPr lang="en-US" altLang="x-none" sz="2400"/>
              <a:t>&amp; their functions within organisms </a:t>
            </a:r>
          </a:p>
          <a:p>
            <a:pPr algn="ctr" eaLnBrk="1" hangingPunct="1"/>
            <a:r>
              <a:rPr lang="en-US" altLang="x-none" sz="2400"/>
              <a:t>and the interaction of organisms with the environment</a:t>
            </a:r>
            <a:endParaRPr kumimoji="1" lang="en-US" altLang="x-none" sz="2400" b="1"/>
          </a:p>
        </p:txBody>
      </p:sp>
    </p:spTree>
    <p:extLst>
      <p:ext uri="{BB962C8B-B14F-4D97-AF65-F5344CB8AC3E}">
        <p14:creationId xmlns:p14="http://schemas.microsoft.com/office/powerpoint/2010/main" val="80217511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3581400" y="1219200"/>
            <a:ext cx="5486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r>
              <a:rPr lang="en-US" altLang="x-none" sz="2400"/>
              <a:t>2. To follow </a:t>
            </a:r>
            <a:r>
              <a:rPr lang="en-US" altLang="x-none" sz="2400" b="1" i="1">
                <a:solidFill>
                  <a:srgbClr val="FF0000"/>
                </a:solidFill>
              </a:rPr>
              <a:t>information flow </a:t>
            </a:r>
            <a:r>
              <a:rPr lang="en-US" altLang="x-none" sz="2400"/>
              <a:t>through biological cells; to identify indispensable </a:t>
            </a:r>
            <a:r>
              <a:rPr lang="en-US" altLang="x-none" sz="2400" b="1" i="1">
                <a:solidFill>
                  <a:srgbClr val="FF0000"/>
                </a:solidFill>
              </a:rPr>
              <a:t>cell features</a:t>
            </a:r>
            <a:r>
              <a:rPr kumimoji="1" lang="en-US" altLang="x-none" sz="2400" b="1"/>
              <a:t>	</a:t>
            </a:r>
          </a:p>
        </p:txBody>
      </p:sp>
      <p:sp>
        <p:nvSpPr>
          <p:cNvPr id="4" name="Rectangle 2"/>
          <p:cNvSpPr>
            <a:spLocks noChangeArrowheads="1"/>
          </p:cNvSpPr>
          <p:nvPr/>
        </p:nvSpPr>
        <p:spPr bwMode="auto">
          <a:xfrm>
            <a:off x="3581400" y="2520950"/>
            <a:ext cx="5486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r>
              <a:rPr lang="en-US" altLang="x-none" sz="2400"/>
              <a:t>3. To follow </a:t>
            </a:r>
            <a:r>
              <a:rPr lang="en-US" altLang="x-none" sz="2400" b="1" i="1">
                <a:solidFill>
                  <a:srgbClr val="FF0000"/>
                </a:solidFill>
              </a:rPr>
              <a:t>energy flow </a:t>
            </a:r>
            <a:r>
              <a:rPr lang="en-US" altLang="x-none" sz="2400"/>
              <a:t>through biological systems</a:t>
            </a:r>
            <a:r>
              <a:rPr kumimoji="1" lang="en-US" altLang="x-none" sz="2400" b="1"/>
              <a:t>		</a:t>
            </a:r>
          </a:p>
        </p:txBody>
      </p:sp>
      <p:sp>
        <p:nvSpPr>
          <p:cNvPr id="50179" name="TextBox 5"/>
          <p:cNvSpPr txBox="1">
            <a:spLocks noChangeArrowheads="1"/>
          </p:cNvSpPr>
          <p:nvPr/>
        </p:nvSpPr>
        <p:spPr bwMode="auto">
          <a:xfrm>
            <a:off x="7747000" y="61991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lang="en-US" altLang="x-none" sz="1200"/>
              <a:t>Illustration by Alex Dutro-Maeda</a:t>
            </a:r>
          </a:p>
        </p:txBody>
      </p:sp>
      <p:pic>
        <p:nvPicPr>
          <p:cNvPr id="50180" name="Picture 1" descr="Cell and Offic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3048000"/>
            <a:ext cx="5006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038600" y="3505200"/>
            <a:ext cx="487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eaLnBrk="1" hangingPunct="1"/>
            <a:r>
              <a:rPr lang="en-US" altLang="x-none" sz="2400">
                <a:solidFill>
                  <a:srgbClr val="000000"/>
                </a:solidFill>
              </a:rPr>
              <a:t>while making connections to human health &amp; society</a:t>
            </a:r>
            <a:endParaRPr lang="en-US" altLang="x-none"/>
          </a:p>
        </p:txBody>
      </p:sp>
    </p:spTree>
    <p:extLst>
      <p:ext uri="{BB962C8B-B14F-4D97-AF65-F5344CB8AC3E}">
        <p14:creationId xmlns:p14="http://schemas.microsoft.com/office/powerpoint/2010/main" val="25477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x-none" altLang="x-none">
              <a:ea typeface="ＭＳ Ｐゴシック" charset="-128"/>
            </a:endParaRPr>
          </a:p>
        </p:txBody>
      </p:sp>
      <p:sp>
        <p:nvSpPr>
          <p:cNvPr id="52226" name="Content Placeholder 2"/>
          <p:cNvSpPr>
            <a:spLocks noGrp="1"/>
          </p:cNvSpPr>
          <p:nvPr>
            <p:ph idx="1"/>
          </p:nvPr>
        </p:nvSpPr>
        <p:spPr/>
        <p:txBody>
          <a:bodyPr/>
          <a:lstStyle/>
          <a:p>
            <a:endParaRPr lang="x-none" altLang="x-none">
              <a:ea typeface="ＭＳ Ｐゴシック" charset="-128"/>
            </a:endParaRPr>
          </a:p>
        </p:txBody>
      </p:sp>
    </p:spTree>
    <p:extLst>
      <p:ext uri="{BB962C8B-B14F-4D97-AF65-F5344CB8AC3E}">
        <p14:creationId xmlns:p14="http://schemas.microsoft.com/office/powerpoint/2010/main" val="206071857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Sleeping on deskto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7000" y="1676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511425" y="5791200"/>
            <a:ext cx="400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ja-JP" altLang="en-US" sz="2400" b="1">
                <a:solidFill>
                  <a:srgbClr val="000000"/>
                </a:solidFill>
                <a:ea typeface="Osaka" charset="-128"/>
              </a:rPr>
              <a:t>“</a:t>
            </a:r>
            <a:r>
              <a:rPr kumimoji="1" lang="en-US" altLang="ja-JP" sz="2400" b="1">
                <a:solidFill>
                  <a:srgbClr val="000000"/>
                </a:solidFill>
                <a:ea typeface="Osaka" charset="-128"/>
              </a:rPr>
              <a:t>Cramming</a:t>
            </a:r>
            <a:r>
              <a:rPr kumimoji="1" lang="ja-JP" altLang="en-US" sz="2400" b="1">
                <a:solidFill>
                  <a:srgbClr val="000000"/>
                </a:solidFill>
                <a:ea typeface="Osaka" charset="-128"/>
              </a:rPr>
              <a:t>”</a:t>
            </a:r>
            <a:r>
              <a:rPr kumimoji="1" lang="en-US" altLang="ja-JP" sz="2400" b="1">
                <a:solidFill>
                  <a:srgbClr val="000000"/>
                </a:solidFill>
                <a:ea typeface="Osaka" charset="-128"/>
              </a:rPr>
              <a:t> doesn’t work</a:t>
            </a:r>
            <a:endParaRPr kumimoji="1" lang="en-US" altLang="x-none" sz="2400" b="1">
              <a:solidFill>
                <a:srgbClr val="000000"/>
              </a:solidFill>
              <a:ea typeface="Osaka" charset="-128"/>
            </a:endParaRPr>
          </a:p>
        </p:txBody>
      </p:sp>
      <p:sp>
        <p:nvSpPr>
          <p:cNvPr id="53251" name="Rectangle 2"/>
          <p:cNvSpPr>
            <a:spLocks noChangeArrowheads="1"/>
          </p:cNvSpPr>
          <p:nvPr/>
        </p:nvSpPr>
        <p:spPr bwMode="auto">
          <a:xfrm>
            <a:off x="4038600" y="909638"/>
            <a:ext cx="510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lang="en-US" altLang="x-none" sz="2400">
                <a:solidFill>
                  <a:srgbClr val="000000"/>
                </a:solidFill>
                <a:ea typeface="Osaka" charset="-128"/>
              </a:rPr>
              <a:t>Strategy for success in this class</a:t>
            </a:r>
          </a:p>
        </p:txBody>
      </p:sp>
      <p:sp>
        <p:nvSpPr>
          <p:cNvPr id="53252" name="TextBox 4"/>
          <p:cNvSpPr txBox="1">
            <a:spLocks noChangeArrowheads="1"/>
          </p:cNvSpPr>
          <p:nvPr/>
        </p:nvSpPr>
        <p:spPr bwMode="auto">
          <a:xfrm>
            <a:off x="7747000" y="6199188"/>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a:r>
              <a:rPr kumimoji="1" lang="en-US" altLang="x-none" sz="1200">
                <a:solidFill>
                  <a:srgbClr val="000000"/>
                </a:solidFill>
                <a:ea typeface="Osaka" charset="-128"/>
              </a:rPr>
              <a:t>Illustration by Alex Dutro-Maeda</a:t>
            </a:r>
          </a:p>
        </p:txBody>
      </p:sp>
    </p:spTree>
    <p:extLst>
      <p:ext uri="{BB962C8B-B14F-4D97-AF65-F5344CB8AC3E}">
        <p14:creationId xmlns:p14="http://schemas.microsoft.com/office/powerpoint/2010/main" val="202831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Instrument and train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5400" y="152400"/>
            <a:ext cx="3657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Box 1"/>
          <p:cNvSpPr txBox="1">
            <a:spLocks noChangeArrowheads="1"/>
          </p:cNvSpPr>
          <p:nvPr/>
        </p:nvSpPr>
        <p:spPr bwMode="auto">
          <a:xfrm>
            <a:off x="5105400" y="1676400"/>
            <a:ext cx="3886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2400" b="1">
                <a:solidFill>
                  <a:srgbClr val="000000"/>
                </a:solidFill>
                <a:ea typeface="Osaka" charset="-128"/>
              </a:rPr>
              <a:t>Just as with an instrument or a sport, </a:t>
            </a:r>
          </a:p>
          <a:p>
            <a:r>
              <a:rPr kumimoji="1" lang="en-US" altLang="x-none" sz="2400" b="1">
                <a:solidFill>
                  <a:srgbClr val="000000"/>
                </a:solidFill>
                <a:ea typeface="Osaka" charset="-128"/>
              </a:rPr>
              <a:t>practicing several</a:t>
            </a:r>
          </a:p>
          <a:p>
            <a:r>
              <a:rPr kumimoji="1" lang="en-US" altLang="x-none" sz="2400" b="1">
                <a:solidFill>
                  <a:srgbClr val="000000"/>
                </a:solidFill>
                <a:ea typeface="Osaka" charset="-128"/>
              </a:rPr>
              <a:t> times a week</a:t>
            </a:r>
          </a:p>
          <a:p>
            <a:r>
              <a:rPr kumimoji="1" lang="en-US" altLang="x-none" sz="2400" b="1">
                <a:solidFill>
                  <a:srgbClr val="000000"/>
                </a:solidFill>
                <a:ea typeface="Osaka" charset="-128"/>
              </a:rPr>
              <a:t> works –</a:t>
            </a:r>
          </a:p>
          <a:p>
            <a:r>
              <a:rPr kumimoji="1" lang="ja-JP" altLang="en-US" sz="2400" b="1">
                <a:solidFill>
                  <a:srgbClr val="000000"/>
                </a:solidFill>
                <a:ea typeface="Osaka" charset="-128"/>
              </a:rPr>
              <a:t>“</a:t>
            </a:r>
            <a:r>
              <a:rPr kumimoji="1" lang="en-US" altLang="ja-JP" sz="2400" b="1">
                <a:solidFill>
                  <a:srgbClr val="000000"/>
                </a:solidFill>
                <a:ea typeface="Osaka" charset="-128"/>
              </a:rPr>
              <a:t>cramming</a:t>
            </a:r>
            <a:r>
              <a:rPr kumimoji="1" lang="ja-JP" altLang="en-US" sz="2400" b="1">
                <a:solidFill>
                  <a:srgbClr val="000000"/>
                </a:solidFill>
                <a:ea typeface="Osaka" charset="-128"/>
              </a:rPr>
              <a:t>”</a:t>
            </a:r>
            <a:endParaRPr kumimoji="1" lang="en-US" altLang="ja-JP" sz="2400" b="1">
              <a:solidFill>
                <a:srgbClr val="000000"/>
              </a:solidFill>
              <a:ea typeface="Osaka" charset="-128"/>
            </a:endParaRPr>
          </a:p>
          <a:p>
            <a:r>
              <a:rPr kumimoji="1" lang="en-US" altLang="x-none" sz="2400" b="1">
                <a:solidFill>
                  <a:srgbClr val="000000"/>
                </a:solidFill>
                <a:ea typeface="Osaka" charset="-128"/>
              </a:rPr>
              <a:t>doesn</a:t>
            </a:r>
            <a:r>
              <a:rPr kumimoji="1" lang="en-US" altLang="en-US" sz="2400" b="1">
                <a:solidFill>
                  <a:srgbClr val="000000"/>
                </a:solidFill>
                <a:ea typeface="Osaka" charset="-128"/>
              </a:rPr>
              <a:t>’</a:t>
            </a:r>
            <a:r>
              <a:rPr kumimoji="1" lang="en-US" altLang="ja-JP" sz="2400" b="1">
                <a:solidFill>
                  <a:srgbClr val="000000"/>
                </a:solidFill>
                <a:ea typeface="Osaka" charset="-128"/>
              </a:rPr>
              <a:t>t</a:t>
            </a:r>
            <a:endParaRPr kumimoji="1" lang="en-US" altLang="x-none" sz="2400" b="1">
              <a:solidFill>
                <a:srgbClr val="000000"/>
              </a:solidFill>
              <a:ea typeface="Osaka" charset="-128"/>
            </a:endParaRPr>
          </a:p>
        </p:txBody>
      </p:sp>
      <p:sp>
        <p:nvSpPr>
          <p:cNvPr id="55299" name="TextBox 3"/>
          <p:cNvSpPr txBox="1">
            <a:spLocks noChangeArrowheads="1"/>
          </p:cNvSpPr>
          <p:nvPr/>
        </p:nvSpPr>
        <p:spPr bwMode="auto">
          <a:xfrm>
            <a:off x="5105400" y="5943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1200">
                <a:solidFill>
                  <a:srgbClr val="000000"/>
                </a:solidFill>
                <a:ea typeface="Osaka" charset="-128"/>
              </a:rPr>
              <a:t>Illustration by Alex Dutro-Maeda</a:t>
            </a:r>
          </a:p>
        </p:txBody>
      </p:sp>
    </p:spTree>
    <p:extLst>
      <p:ext uri="{BB962C8B-B14F-4D97-AF65-F5344CB8AC3E}">
        <p14:creationId xmlns:p14="http://schemas.microsoft.com/office/powerpoint/2010/main" val="17527004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studying with a frie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43200" y="6858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1"/>
          <p:cNvSpPr txBox="1">
            <a:spLocks noChangeArrowheads="1"/>
          </p:cNvSpPr>
          <p:nvPr/>
        </p:nvSpPr>
        <p:spPr bwMode="auto">
          <a:xfrm>
            <a:off x="457200" y="44958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2400" b="1">
                <a:solidFill>
                  <a:srgbClr val="000000"/>
                </a:solidFill>
                <a:ea typeface="Osaka" charset="-128"/>
              </a:rPr>
              <a:t>As is the case with a foreign language, understanding is easier than being able to say it yourself. </a:t>
            </a:r>
          </a:p>
        </p:txBody>
      </p:sp>
      <p:sp>
        <p:nvSpPr>
          <p:cNvPr id="5" name="TextBox 1"/>
          <p:cNvSpPr txBox="1">
            <a:spLocks noChangeArrowheads="1"/>
          </p:cNvSpPr>
          <p:nvPr/>
        </p:nvSpPr>
        <p:spPr bwMode="auto">
          <a:xfrm>
            <a:off x="381000" y="54102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2400" b="1">
                <a:solidFill>
                  <a:srgbClr val="000000"/>
                </a:solidFill>
                <a:ea typeface="Osaka" charset="-128"/>
              </a:rPr>
              <a:t>Say out loud what the reasons are why each answer option is correct or incorrect for all </a:t>
            </a:r>
            <a:r>
              <a:rPr kumimoji="1" lang="en-US" altLang="x-none" sz="2400" b="1" i="1">
                <a:solidFill>
                  <a:srgbClr val="000000"/>
                </a:solidFill>
                <a:ea typeface="Osaka" charset="-128"/>
              </a:rPr>
              <a:t>iClicker</a:t>
            </a:r>
            <a:r>
              <a:rPr kumimoji="1" lang="en-US" altLang="x-none" sz="2400" b="1">
                <a:solidFill>
                  <a:srgbClr val="000000"/>
                </a:solidFill>
                <a:ea typeface="Osaka" charset="-128"/>
              </a:rPr>
              <a:t> and homework questions.</a:t>
            </a:r>
          </a:p>
        </p:txBody>
      </p:sp>
      <p:sp>
        <p:nvSpPr>
          <p:cNvPr id="57348" name="TextBox 5"/>
          <p:cNvSpPr txBox="1">
            <a:spLocks noChangeArrowheads="1"/>
          </p:cNvSpPr>
          <p:nvPr/>
        </p:nvSpPr>
        <p:spPr bwMode="auto">
          <a:xfrm>
            <a:off x="6477000" y="37338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1200">
                <a:solidFill>
                  <a:srgbClr val="000000"/>
                </a:solidFill>
                <a:ea typeface="Osaka" charset="-128"/>
              </a:rPr>
              <a:t>Illustration by Alex Dutro-Maeda</a:t>
            </a:r>
          </a:p>
        </p:txBody>
      </p:sp>
    </p:spTree>
    <p:extLst>
      <p:ext uri="{BB962C8B-B14F-4D97-AF65-F5344CB8AC3E}">
        <p14:creationId xmlns:p14="http://schemas.microsoft.com/office/powerpoint/2010/main" val="61566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Practice v Observin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7800" y="914400"/>
            <a:ext cx="65532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1"/>
          <p:cNvSpPr>
            <a:spLocks noChangeArrowheads="1"/>
          </p:cNvSpPr>
          <p:nvPr/>
        </p:nvSpPr>
        <p:spPr bwMode="auto">
          <a:xfrm>
            <a:off x="457200" y="60960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2400" b="1">
                <a:solidFill>
                  <a:srgbClr val="000000"/>
                </a:solidFill>
                <a:ea typeface="Osaka" charset="-128"/>
              </a:rPr>
              <a:t>Understanding is easier than being able to do it yourself</a:t>
            </a:r>
            <a:endParaRPr kumimoji="1" lang="en-US" altLang="x-none" sz="2400">
              <a:solidFill>
                <a:srgbClr val="000000"/>
              </a:solidFill>
              <a:ea typeface="Osaka" charset="-128"/>
            </a:endParaRPr>
          </a:p>
        </p:txBody>
      </p:sp>
      <p:sp>
        <p:nvSpPr>
          <p:cNvPr id="59395" name="TextBox 4"/>
          <p:cNvSpPr txBox="1">
            <a:spLocks noChangeArrowheads="1"/>
          </p:cNvSpPr>
          <p:nvPr/>
        </p:nvSpPr>
        <p:spPr bwMode="auto">
          <a:xfrm>
            <a:off x="6629400" y="65532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kumimoji="1" lang="en-US" altLang="x-none" sz="1200">
                <a:solidFill>
                  <a:srgbClr val="000000"/>
                </a:solidFill>
              </a:rPr>
              <a:t>Illustration by Alex Dutro-Maeda</a:t>
            </a:r>
          </a:p>
        </p:txBody>
      </p:sp>
    </p:spTree>
    <p:extLst>
      <p:ext uri="{BB962C8B-B14F-4D97-AF65-F5344CB8AC3E}">
        <p14:creationId xmlns:p14="http://schemas.microsoft.com/office/powerpoint/2010/main" val="104569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Lecture: Peer Instruction</a:t>
            </a:r>
            <a:endParaRPr lang="en-US" dirty="0"/>
          </a:p>
        </p:txBody>
      </p:sp>
      <p:sp>
        <p:nvSpPr>
          <p:cNvPr id="3" name="Content Placeholder 2"/>
          <p:cNvSpPr>
            <a:spLocks noGrp="1"/>
          </p:cNvSpPr>
          <p:nvPr>
            <p:ph idx="1"/>
            <p:custDataLst>
              <p:tags r:id="rId2"/>
            </p:custDataLst>
          </p:nvPr>
        </p:nvSpPr>
        <p:spPr>
          <a:xfrm>
            <a:off x="457200" y="1600200"/>
            <a:ext cx="8229600" cy="5257800"/>
          </a:xfrm>
        </p:spPr>
        <p:txBody>
          <a:bodyPr>
            <a:normAutofit fontScale="92500" lnSpcReduction="20000"/>
          </a:bodyPr>
          <a:lstStyle/>
          <a:p>
            <a:r>
              <a:rPr lang="en-US" dirty="0" smtClean="0"/>
              <a:t>Are you prepared? (quick quiz at beginning of class, using clickers)</a:t>
            </a:r>
          </a:p>
          <a:p>
            <a:r>
              <a:rPr lang="en-US" dirty="0" smtClean="0"/>
              <a:t>Pose carefully designed question</a:t>
            </a:r>
          </a:p>
          <a:p>
            <a:pPr lvl="1"/>
            <a:r>
              <a:rPr lang="en-US" dirty="0" smtClean="0">
                <a:solidFill>
                  <a:schemeClr val="accent3">
                    <a:lumMod val="75000"/>
                  </a:schemeClr>
                </a:solidFill>
              </a:rPr>
              <a:t>Solo vote: Think for yourself and select answer</a:t>
            </a:r>
          </a:p>
          <a:p>
            <a:pPr lvl="1"/>
            <a:r>
              <a:rPr lang="en-US" dirty="0" smtClean="0">
                <a:solidFill>
                  <a:schemeClr val="accent2">
                    <a:lumMod val="75000"/>
                  </a:schemeClr>
                </a:solidFill>
              </a:rPr>
              <a:t>Discuss: Analyze problem in teams of 3</a:t>
            </a:r>
          </a:p>
          <a:p>
            <a:pPr lvl="2"/>
            <a:r>
              <a:rPr lang="en-US" dirty="0" smtClean="0">
                <a:solidFill>
                  <a:schemeClr val="accent2">
                    <a:lumMod val="75000"/>
                  </a:schemeClr>
                </a:solidFill>
              </a:rPr>
              <a:t>Practice analyzing, talking about challenging concepts</a:t>
            </a:r>
          </a:p>
          <a:p>
            <a:pPr lvl="2"/>
            <a:r>
              <a:rPr lang="en-US" dirty="0" smtClean="0">
                <a:solidFill>
                  <a:schemeClr val="accent2">
                    <a:lumMod val="75000"/>
                  </a:schemeClr>
                </a:solidFill>
              </a:rPr>
              <a:t>Reach consensus</a:t>
            </a:r>
          </a:p>
          <a:p>
            <a:pPr lvl="2"/>
            <a:r>
              <a:rPr lang="en-US" dirty="0" smtClean="0">
                <a:solidFill>
                  <a:schemeClr val="accent2">
                    <a:lumMod val="75000"/>
                  </a:schemeClr>
                </a:solidFill>
              </a:rPr>
              <a:t>If you have questions, raise your hand and I or the TAs will come around </a:t>
            </a:r>
          </a:p>
          <a:p>
            <a:pPr lvl="1"/>
            <a:r>
              <a:rPr lang="en-US" dirty="0" smtClean="0">
                <a:solidFill>
                  <a:schemeClr val="accent3">
                    <a:lumMod val="75000"/>
                  </a:schemeClr>
                </a:solidFill>
              </a:rPr>
              <a:t>Group vote: Everyone in group votes</a:t>
            </a:r>
          </a:p>
          <a:p>
            <a:pPr lvl="2"/>
            <a:r>
              <a:rPr lang="en-US" dirty="0" smtClean="0">
                <a:solidFill>
                  <a:schemeClr val="accent3">
                    <a:lumMod val="75000"/>
                  </a:schemeClr>
                </a:solidFill>
              </a:rPr>
              <a:t>You must all vote the same to get your point</a:t>
            </a:r>
          </a:p>
          <a:p>
            <a:pPr lvl="1"/>
            <a:r>
              <a:rPr lang="en-US" dirty="0" smtClean="0">
                <a:solidFill>
                  <a:schemeClr val="accent2">
                    <a:lumMod val="75000"/>
                  </a:schemeClr>
                </a:solidFill>
              </a:rPr>
              <a:t>Class wide discussion:</a:t>
            </a:r>
          </a:p>
          <a:p>
            <a:pPr lvl="2"/>
            <a:r>
              <a:rPr lang="en-US" dirty="0" smtClean="0">
                <a:solidFill>
                  <a:schemeClr val="accent2">
                    <a:lumMod val="75000"/>
                  </a:schemeClr>
                </a:solidFill>
              </a:rPr>
              <a:t>Led by YOU (students) – tell us what you talked about in discussion that everyone should know!</a:t>
            </a:r>
          </a:p>
          <a:p>
            <a:pPr lvl="2"/>
            <a:endParaRPr lang="en-US" dirty="0"/>
          </a:p>
        </p:txBody>
      </p:sp>
      <p:sp>
        <p:nvSpPr>
          <p:cNvPr id="4" name="TextBox 3"/>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39888891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Practice v Observin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838200"/>
            <a:ext cx="5972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ChangeArrowheads="1"/>
          </p:cNvSpPr>
          <p:nvPr/>
        </p:nvSpPr>
        <p:spPr bwMode="auto">
          <a:xfrm>
            <a:off x="457200" y="60960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2400" b="1">
                <a:solidFill>
                  <a:srgbClr val="000000"/>
                </a:solidFill>
                <a:ea typeface="Osaka" charset="-128"/>
              </a:rPr>
              <a:t>Understanding is easier than being able to do it yourself</a:t>
            </a:r>
            <a:endParaRPr kumimoji="1" lang="en-US" altLang="x-none" sz="2400">
              <a:solidFill>
                <a:srgbClr val="000000"/>
              </a:solidFill>
              <a:ea typeface="Osaka" charset="-128"/>
            </a:endParaRPr>
          </a:p>
        </p:txBody>
      </p:sp>
      <p:sp>
        <p:nvSpPr>
          <p:cNvPr id="61443" name="TextBox 4"/>
          <p:cNvSpPr txBox="1">
            <a:spLocks noChangeArrowheads="1"/>
          </p:cNvSpPr>
          <p:nvPr/>
        </p:nvSpPr>
        <p:spPr bwMode="auto">
          <a:xfrm>
            <a:off x="6629400" y="65532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kumimoji="1" lang="en-US" altLang="x-none" sz="1200">
                <a:solidFill>
                  <a:srgbClr val="000000"/>
                </a:solidFill>
              </a:rPr>
              <a:t>Illustration by Alex Dutro-Maeda</a:t>
            </a:r>
          </a:p>
        </p:txBody>
      </p:sp>
    </p:spTree>
    <p:extLst>
      <p:ext uri="{BB962C8B-B14F-4D97-AF65-F5344CB8AC3E}">
        <p14:creationId xmlns:p14="http://schemas.microsoft.com/office/powerpoint/2010/main" val="94112423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4038600" y="236538"/>
            <a:ext cx="510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lang="en-US" altLang="x-none" sz="2400">
                <a:solidFill>
                  <a:srgbClr val="000000"/>
                </a:solidFill>
                <a:ea typeface="Osaka" charset="-128"/>
              </a:rPr>
              <a:t>Strategy for success in this class</a:t>
            </a:r>
          </a:p>
        </p:txBody>
      </p:sp>
      <p:sp>
        <p:nvSpPr>
          <p:cNvPr id="607235" name="Rectangle 3"/>
          <p:cNvSpPr>
            <a:spLocks noChangeArrowheads="1"/>
          </p:cNvSpPr>
          <p:nvPr/>
        </p:nvSpPr>
        <p:spPr bwMode="auto">
          <a:xfrm>
            <a:off x="-12700" y="3657600"/>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r>
              <a:rPr lang="en-US" altLang="x-none" sz="2400">
                <a:solidFill>
                  <a:srgbClr val="000000"/>
                </a:solidFill>
                <a:ea typeface="Osaka" charset="-128"/>
              </a:rPr>
              <a:t>(3) Use the </a:t>
            </a:r>
            <a:r>
              <a:rPr lang="en-US" altLang="x-none" sz="2400" i="1">
                <a:solidFill>
                  <a:srgbClr val="000000"/>
                </a:solidFill>
                <a:ea typeface="Osaka" charset="-128"/>
              </a:rPr>
              <a:t>MasteringBiology</a:t>
            </a:r>
            <a:r>
              <a:rPr lang="en-US" altLang="x-none" sz="2400">
                <a:solidFill>
                  <a:srgbClr val="000000"/>
                </a:solidFill>
                <a:ea typeface="Osaka" charset="-128"/>
              </a:rPr>
              <a:t> </a:t>
            </a:r>
            <a:r>
              <a:rPr lang="en-US" altLang="x-none" sz="2400" i="1">
                <a:solidFill>
                  <a:srgbClr val="FF0000"/>
                </a:solidFill>
                <a:ea typeface="Osaka" charset="-128"/>
              </a:rPr>
              <a:t>HOMEWORK</a:t>
            </a:r>
            <a:r>
              <a:rPr lang="en-US" altLang="x-none" sz="2400">
                <a:solidFill>
                  <a:srgbClr val="FF0000"/>
                </a:solidFill>
                <a:ea typeface="Osaka" charset="-128"/>
              </a:rPr>
              <a:t> </a:t>
            </a:r>
            <a:r>
              <a:rPr lang="en-US" altLang="x-none" sz="2400">
                <a:solidFill>
                  <a:srgbClr val="000000"/>
                </a:solidFill>
                <a:ea typeface="Osaka" charset="-128"/>
              </a:rPr>
              <a:t>to</a:t>
            </a:r>
            <a:r>
              <a:rPr lang="en-US" altLang="x-none" sz="2400">
                <a:solidFill>
                  <a:srgbClr val="FF0000"/>
                </a:solidFill>
                <a:ea typeface="Osaka" charset="-128"/>
              </a:rPr>
              <a:t> </a:t>
            </a:r>
            <a:r>
              <a:rPr lang="en-US" altLang="x-none" sz="2400">
                <a:solidFill>
                  <a:srgbClr val="000000"/>
                </a:solidFill>
                <a:ea typeface="Osaka" charset="-128"/>
              </a:rPr>
              <a:t>review </a:t>
            </a:r>
            <a:r>
              <a:rPr lang="en-US" altLang="x-none" sz="2400" i="1">
                <a:solidFill>
                  <a:srgbClr val="FF0000"/>
                </a:solidFill>
                <a:ea typeface="Osaka" charset="-128"/>
              </a:rPr>
              <a:t>LECTURE </a:t>
            </a:r>
            <a:r>
              <a:rPr lang="en-US" altLang="x-none" sz="2400">
                <a:solidFill>
                  <a:srgbClr val="000000"/>
                </a:solidFill>
                <a:ea typeface="Osaka" charset="-128"/>
              </a:rPr>
              <a:t>PPT. </a:t>
            </a:r>
          </a:p>
        </p:txBody>
      </p:sp>
      <p:sp>
        <p:nvSpPr>
          <p:cNvPr id="63491" name="Rectangle 7"/>
          <p:cNvSpPr>
            <a:spLocks noChangeArrowheads="1"/>
          </p:cNvSpPr>
          <p:nvPr/>
        </p:nvSpPr>
        <p:spPr bwMode="auto">
          <a:xfrm>
            <a:off x="1254125" y="47974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endParaRPr lang="x-none" altLang="x-none">
              <a:solidFill>
                <a:srgbClr val="000000"/>
              </a:solidFill>
              <a:ea typeface="Osaka" charset="-128"/>
            </a:endParaRPr>
          </a:p>
        </p:txBody>
      </p:sp>
      <p:sp>
        <p:nvSpPr>
          <p:cNvPr id="607240" name="Rectangle 8"/>
          <p:cNvSpPr>
            <a:spLocks noChangeArrowheads="1"/>
          </p:cNvSpPr>
          <p:nvPr/>
        </p:nvSpPr>
        <p:spPr bwMode="auto">
          <a:xfrm>
            <a:off x="0" y="23812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r>
              <a:rPr lang="en-US" altLang="x-none" sz="2400">
                <a:solidFill>
                  <a:srgbClr val="000000"/>
                </a:solidFill>
                <a:ea typeface="Osaka" charset="-128"/>
              </a:rPr>
              <a:t>(2) To be able to </a:t>
            </a:r>
            <a:r>
              <a:rPr lang="en-US" altLang="x-none" sz="2400" i="1">
                <a:solidFill>
                  <a:srgbClr val="FF0000"/>
                </a:solidFill>
                <a:ea typeface="Osaka" charset="-128"/>
              </a:rPr>
              <a:t>COUNT</a:t>
            </a:r>
            <a:r>
              <a:rPr lang="en-US" altLang="x-none" sz="2400">
                <a:solidFill>
                  <a:srgbClr val="000000"/>
                </a:solidFill>
                <a:ea typeface="Osaka" charset="-128"/>
              </a:rPr>
              <a:t> the 150 min of class time per week as part of your exam prep, peruse the lecture PPT before coming to class.</a:t>
            </a:r>
          </a:p>
        </p:txBody>
      </p:sp>
      <p:grpSp>
        <p:nvGrpSpPr>
          <p:cNvPr id="2" name="Group 1"/>
          <p:cNvGrpSpPr>
            <a:grpSpLocks/>
          </p:cNvGrpSpPr>
          <p:nvPr/>
        </p:nvGrpSpPr>
        <p:grpSpPr bwMode="auto">
          <a:xfrm>
            <a:off x="0" y="4191000"/>
            <a:ext cx="8686800" cy="2438400"/>
            <a:chOff x="0" y="4191000"/>
            <a:chExt cx="8686800" cy="2438400"/>
          </a:xfrm>
        </p:grpSpPr>
        <p:pic>
          <p:nvPicPr>
            <p:cNvPr id="63498" name="Picture 1" descr="studying with a frie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4191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TextBox 1"/>
            <p:cNvSpPr txBox="1">
              <a:spLocks noChangeArrowheads="1"/>
            </p:cNvSpPr>
            <p:nvPr/>
          </p:nvSpPr>
          <p:spPr bwMode="auto">
            <a:xfrm>
              <a:off x="0" y="4648200"/>
              <a:ext cx="6096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2400" b="1">
                  <a:solidFill>
                    <a:srgbClr val="000000"/>
                  </a:solidFill>
                  <a:ea typeface="Osaka" charset="-128"/>
                </a:rPr>
                <a:t>(4) Go over material and </a:t>
              </a:r>
              <a:r>
                <a:rPr kumimoji="1" lang="en-US" altLang="x-none" sz="2400" b="1" i="1">
                  <a:solidFill>
                    <a:srgbClr val="FF0000"/>
                  </a:solidFill>
                  <a:ea typeface="Osaka" charset="-128"/>
                </a:rPr>
                <a:t>SAY OUT LOUD </a:t>
              </a:r>
              <a:r>
                <a:rPr kumimoji="1" lang="en-US" altLang="x-none" sz="2400" b="1">
                  <a:solidFill>
                    <a:srgbClr val="000000"/>
                  </a:solidFill>
                  <a:ea typeface="Osaka" charset="-128"/>
                </a:rPr>
                <a:t>what the reasons are </a:t>
              </a:r>
              <a:r>
                <a:rPr kumimoji="1" lang="en-US" altLang="x-none" sz="2400" b="1" i="1">
                  <a:solidFill>
                    <a:srgbClr val="FF0000"/>
                  </a:solidFill>
                  <a:ea typeface="Osaka" charset="-128"/>
                </a:rPr>
                <a:t>WHY</a:t>
              </a:r>
              <a:r>
                <a:rPr kumimoji="1" lang="en-US" altLang="x-none" sz="2400" b="1">
                  <a:solidFill>
                    <a:srgbClr val="000000"/>
                  </a:solidFill>
                  <a:ea typeface="Osaka" charset="-128"/>
                </a:rPr>
                <a:t> each answer option is correct or incorrect for all </a:t>
              </a:r>
              <a:r>
                <a:rPr kumimoji="1" lang="en-US" altLang="x-none" sz="2400" b="1" i="1">
                  <a:solidFill>
                    <a:srgbClr val="000000"/>
                  </a:solidFill>
                  <a:ea typeface="Osaka" charset="-128"/>
                </a:rPr>
                <a:t>iClicker</a:t>
              </a:r>
              <a:r>
                <a:rPr kumimoji="1" lang="en-US" altLang="x-none" sz="2400" b="1">
                  <a:solidFill>
                    <a:srgbClr val="000000"/>
                  </a:solidFill>
                  <a:ea typeface="Osaka" charset="-128"/>
                </a:rPr>
                <a:t> and homework questions.</a:t>
              </a:r>
            </a:p>
          </p:txBody>
        </p:sp>
      </p:grpSp>
      <p:grpSp>
        <p:nvGrpSpPr>
          <p:cNvPr id="3" name="Group 2"/>
          <p:cNvGrpSpPr>
            <a:grpSpLocks/>
          </p:cNvGrpSpPr>
          <p:nvPr/>
        </p:nvGrpSpPr>
        <p:grpSpPr bwMode="auto">
          <a:xfrm>
            <a:off x="0" y="990600"/>
            <a:ext cx="8839200" cy="1211263"/>
            <a:chOff x="0" y="1143000"/>
            <a:chExt cx="8839200" cy="1211262"/>
          </a:xfrm>
        </p:grpSpPr>
        <p:sp>
          <p:nvSpPr>
            <p:cNvPr id="63496" name="Rectangle 6"/>
            <p:cNvSpPr>
              <a:spLocks noChangeArrowheads="1"/>
            </p:cNvSpPr>
            <p:nvPr/>
          </p:nvSpPr>
          <p:spPr bwMode="auto">
            <a:xfrm>
              <a:off x="0" y="1524000"/>
              <a:ext cx="883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r>
                <a:rPr lang="en-US" altLang="x-none" sz="2400">
                  <a:solidFill>
                    <a:srgbClr val="000000"/>
                  </a:solidFill>
                  <a:ea typeface="Osaka" charset="-128"/>
                </a:rPr>
                <a:t>(1) </a:t>
              </a:r>
              <a:r>
                <a:rPr lang="en-US" altLang="x-none" sz="2400" i="1">
                  <a:solidFill>
                    <a:srgbClr val="FF0000"/>
                  </a:solidFill>
                  <a:ea typeface="Osaka" charset="-128"/>
                </a:rPr>
                <a:t>BEFORE</a:t>
              </a:r>
              <a:r>
                <a:rPr lang="en-US" altLang="x-none" sz="2400">
                  <a:solidFill>
                    <a:srgbClr val="FF0000"/>
                  </a:solidFill>
                  <a:ea typeface="Osaka" charset="-128"/>
                </a:rPr>
                <a:t> </a:t>
              </a:r>
              <a:r>
                <a:rPr lang="en-US" altLang="x-none" sz="2400">
                  <a:solidFill>
                    <a:srgbClr val="000000"/>
                  </a:solidFill>
                  <a:ea typeface="Osaka" charset="-128"/>
                </a:rPr>
                <a:t>class: Download lecture files, read </a:t>
              </a:r>
              <a:r>
                <a:rPr lang="ja-JP" altLang="en-US" sz="2400">
                  <a:solidFill>
                    <a:srgbClr val="000000"/>
                  </a:solidFill>
                  <a:ea typeface="Osaka" charset="-128"/>
                </a:rPr>
                <a:t>“</a:t>
              </a:r>
              <a:r>
                <a:rPr lang="en-US" altLang="ja-JP" sz="2400">
                  <a:solidFill>
                    <a:srgbClr val="000000"/>
                  </a:solidFill>
                  <a:ea typeface="Osaka" charset="-128"/>
                </a:rPr>
                <a:t>Exam topics</a:t>
              </a:r>
              <a:r>
                <a:rPr lang="ja-JP" altLang="en-US" sz="2400">
                  <a:solidFill>
                    <a:srgbClr val="000000"/>
                  </a:solidFill>
                  <a:ea typeface="Osaka" charset="-128"/>
                </a:rPr>
                <a:t>”</a:t>
              </a:r>
              <a:r>
                <a:rPr lang="en-US" altLang="ja-JP" sz="2400">
                  <a:solidFill>
                    <a:srgbClr val="000000"/>
                  </a:solidFill>
                  <a:ea typeface="Osaka" charset="-128"/>
                </a:rPr>
                <a:t> and prepare for answering </a:t>
              </a:r>
              <a:r>
                <a:rPr lang="en-US" altLang="ja-JP" sz="2400" i="1">
                  <a:solidFill>
                    <a:srgbClr val="000000"/>
                  </a:solidFill>
                  <a:ea typeface="Osaka" charset="-128"/>
                </a:rPr>
                <a:t>iClicker</a:t>
              </a:r>
              <a:r>
                <a:rPr lang="en-US" altLang="ja-JP" sz="2400">
                  <a:solidFill>
                    <a:srgbClr val="000000"/>
                  </a:solidFill>
                  <a:ea typeface="Osaka" charset="-128"/>
                </a:rPr>
                <a:t> questions.</a:t>
              </a:r>
              <a:endParaRPr lang="en-US" altLang="x-none" sz="2400">
                <a:solidFill>
                  <a:srgbClr val="000000"/>
                </a:solidFill>
                <a:ea typeface="Osaka" charset="-128"/>
              </a:endParaRPr>
            </a:p>
          </p:txBody>
        </p:sp>
        <p:sp>
          <p:nvSpPr>
            <p:cNvPr id="63497" name="TextBox 1"/>
            <p:cNvSpPr txBox="1">
              <a:spLocks noChangeArrowheads="1"/>
            </p:cNvSpPr>
            <p:nvPr/>
          </p:nvSpPr>
          <p:spPr bwMode="auto">
            <a:xfrm>
              <a:off x="3657600" y="1143000"/>
              <a:ext cx="514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r>
                <a:rPr kumimoji="1" lang="en-US" altLang="x-none" sz="1800" i="1">
                  <a:solidFill>
                    <a:srgbClr val="FF0000"/>
                  </a:solidFill>
                  <a:ea typeface="Osaka" charset="-128"/>
                </a:rPr>
                <a:t>All </a:t>
              </a:r>
              <a:r>
                <a:rPr kumimoji="1" lang="en-US" altLang="en-US" sz="1800" i="1">
                  <a:solidFill>
                    <a:srgbClr val="FF0000"/>
                  </a:solidFill>
                  <a:ea typeface="Osaka" charset="-128"/>
                </a:rPr>
                <a:t>“</a:t>
              </a:r>
              <a:r>
                <a:rPr kumimoji="1" lang="en-US" altLang="x-none" sz="1800" i="1">
                  <a:solidFill>
                    <a:srgbClr val="FF0000"/>
                  </a:solidFill>
                  <a:ea typeface="Osaka" charset="-128"/>
                </a:rPr>
                <a:t>Exam Topics</a:t>
              </a:r>
              <a:r>
                <a:rPr kumimoji="1" lang="en-US" altLang="en-US" sz="1800" i="1">
                  <a:solidFill>
                    <a:srgbClr val="FF0000"/>
                  </a:solidFill>
                  <a:ea typeface="Osaka" charset="-128"/>
                </a:rPr>
                <a:t>”</a:t>
              </a:r>
              <a:r>
                <a:rPr kumimoji="1" lang="en-US" altLang="x-none" sz="1800" i="1">
                  <a:solidFill>
                    <a:srgbClr val="FF0000"/>
                  </a:solidFill>
                  <a:ea typeface="Osaka" charset="-128"/>
                </a:rPr>
                <a:t>  for Exam 1 are posted in D2L.</a:t>
              </a:r>
            </a:p>
          </p:txBody>
        </p:sp>
      </p:grpSp>
      <p:sp>
        <p:nvSpPr>
          <p:cNvPr id="63495" name="TextBox 4"/>
          <p:cNvSpPr txBox="1">
            <a:spLocks noChangeArrowheads="1"/>
          </p:cNvSpPr>
          <p:nvPr/>
        </p:nvSpPr>
        <p:spPr bwMode="auto">
          <a:xfrm>
            <a:off x="6553200" y="6581775"/>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kumimoji="1" lang="en-US" altLang="x-none" sz="1200">
                <a:solidFill>
                  <a:srgbClr val="000000"/>
                </a:solidFill>
              </a:rPr>
              <a:t>Illustration by Alex Dutro-Maeda</a:t>
            </a:r>
          </a:p>
        </p:txBody>
      </p:sp>
    </p:spTree>
    <p:extLst>
      <p:ext uri="{BB962C8B-B14F-4D97-AF65-F5344CB8AC3E}">
        <p14:creationId xmlns:p14="http://schemas.microsoft.com/office/powerpoint/2010/main" val="1362455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7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72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p:bldP spid="60724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4038600" y="3048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lang="en-US" altLang="x-none" sz="2400">
                <a:solidFill>
                  <a:srgbClr val="000000"/>
                </a:solidFill>
                <a:ea typeface="Osaka" charset="-128"/>
              </a:rPr>
              <a:t>Strategy for success in this class</a:t>
            </a:r>
          </a:p>
        </p:txBody>
      </p:sp>
      <p:sp>
        <p:nvSpPr>
          <p:cNvPr id="65538" name="TextBox 2"/>
          <p:cNvSpPr txBox="1">
            <a:spLocks noChangeArrowheads="1"/>
          </p:cNvSpPr>
          <p:nvPr/>
        </p:nvSpPr>
        <p:spPr bwMode="auto">
          <a:xfrm>
            <a:off x="5105400" y="1371600"/>
            <a:ext cx="3810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kumimoji="1" lang="en-US" altLang="x-none" i="1">
                <a:solidFill>
                  <a:srgbClr val="000000"/>
                </a:solidFill>
                <a:ea typeface="Osaka" charset="-128"/>
              </a:rPr>
              <a:t>Build your safety net:</a:t>
            </a:r>
          </a:p>
          <a:p>
            <a:pPr algn="ctr"/>
            <a:r>
              <a:rPr kumimoji="1" lang="en-US" altLang="x-none" i="1">
                <a:solidFill>
                  <a:srgbClr val="000000"/>
                </a:solidFill>
                <a:ea typeface="Osaka" charset="-128"/>
              </a:rPr>
              <a:t>Work with ETs; match them up; anticipate connections; if something is fuzzy, don</a:t>
            </a:r>
            <a:r>
              <a:rPr kumimoji="1" lang="en-US" altLang="en-US" i="1">
                <a:solidFill>
                  <a:srgbClr val="000000"/>
                </a:solidFill>
                <a:ea typeface="Osaka" charset="-128"/>
              </a:rPr>
              <a:t>’</a:t>
            </a:r>
            <a:r>
              <a:rPr kumimoji="1" lang="en-US" altLang="x-none" i="1">
                <a:solidFill>
                  <a:srgbClr val="000000"/>
                </a:solidFill>
                <a:ea typeface="Osaka" charset="-128"/>
              </a:rPr>
              <a:t>t brush it aside since this will surely be on an exam; become immune to confusion and make your preparation solid enough to be able to select the correct answer no matter how the question is worded.</a:t>
            </a:r>
          </a:p>
        </p:txBody>
      </p:sp>
      <p:pic>
        <p:nvPicPr>
          <p:cNvPr id="65539" name="Picture 1" descr="Tightrope walk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143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4"/>
          <p:cNvSpPr txBox="1">
            <a:spLocks noChangeArrowheads="1"/>
          </p:cNvSpPr>
          <p:nvPr/>
        </p:nvSpPr>
        <p:spPr bwMode="auto">
          <a:xfrm>
            <a:off x="6629400" y="65532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r" eaLnBrk="1" hangingPunct="1"/>
            <a:r>
              <a:rPr kumimoji="1" lang="en-US" altLang="x-none" sz="1200">
                <a:solidFill>
                  <a:srgbClr val="000000"/>
                </a:solidFill>
              </a:rPr>
              <a:t>Illustration by Alex Dutro-Maeda</a:t>
            </a:r>
          </a:p>
        </p:txBody>
      </p:sp>
    </p:spTree>
    <p:extLst>
      <p:ext uri="{BB962C8B-B14F-4D97-AF65-F5344CB8AC3E}">
        <p14:creationId xmlns:p14="http://schemas.microsoft.com/office/powerpoint/2010/main" val="19650671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Tree>
    <p:extLst>
      <p:ext uri="{BB962C8B-B14F-4D97-AF65-F5344CB8AC3E}">
        <p14:creationId xmlns:p14="http://schemas.microsoft.com/office/powerpoint/2010/main" val="34169743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Traxoline</a:t>
            </a:r>
            <a:endParaRPr lang="en-US" dirty="0"/>
          </a:p>
        </p:txBody>
      </p:sp>
      <p:sp>
        <p:nvSpPr>
          <p:cNvPr id="3" name="Content Placeholder 2"/>
          <p:cNvSpPr>
            <a:spLocks noGrp="1"/>
          </p:cNvSpPr>
          <p:nvPr>
            <p:ph idx="1"/>
          </p:nvPr>
        </p:nvSpPr>
        <p:spPr>
          <a:xfrm>
            <a:off x="0" y="1417638"/>
            <a:ext cx="9144000" cy="5257800"/>
          </a:xfrm>
        </p:spPr>
        <p:txBody>
          <a:bodyPr>
            <a:normAutofit fontScale="92500" lnSpcReduction="20000"/>
          </a:bodyPr>
          <a:lstStyle/>
          <a:p>
            <a:pPr marL="0" indent="0">
              <a:buNone/>
            </a:pPr>
            <a:r>
              <a:rPr lang="en-US" dirty="0" smtClean="0"/>
              <a:t>It is very important that you learn about </a:t>
            </a:r>
            <a:r>
              <a:rPr lang="en-US" dirty="0" err="1" smtClean="0"/>
              <a:t>traxoline</a:t>
            </a:r>
            <a:r>
              <a:rPr lang="en-US" dirty="0" smtClean="0"/>
              <a:t>.   </a:t>
            </a:r>
            <a:r>
              <a:rPr lang="en-US" dirty="0" err="1" smtClean="0"/>
              <a:t>Traxoline</a:t>
            </a:r>
            <a:r>
              <a:rPr lang="en-US" dirty="0" smtClean="0"/>
              <a:t> is a new form of </a:t>
            </a:r>
            <a:r>
              <a:rPr lang="en-US" dirty="0" err="1" smtClean="0"/>
              <a:t>zionter</a:t>
            </a:r>
            <a:r>
              <a:rPr lang="en-US" dirty="0" smtClean="0"/>
              <a:t>.  It is </a:t>
            </a:r>
            <a:r>
              <a:rPr lang="en-US" dirty="0" err="1" smtClean="0"/>
              <a:t>monotilled</a:t>
            </a:r>
            <a:r>
              <a:rPr lang="en-US" dirty="0" smtClean="0"/>
              <a:t> in </a:t>
            </a:r>
            <a:r>
              <a:rPr lang="en-US" dirty="0" err="1" smtClean="0"/>
              <a:t>Ceristanna</a:t>
            </a:r>
            <a:r>
              <a:rPr lang="en-US" dirty="0" smtClean="0"/>
              <a:t>.  The </a:t>
            </a:r>
            <a:r>
              <a:rPr lang="en-US" dirty="0" err="1" smtClean="0"/>
              <a:t>Ceristannians</a:t>
            </a:r>
            <a:r>
              <a:rPr lang="en-US" dirty="0" smtClean="0"/>
              <a:t> </a:t>
            </a:r>
            <a:r>
              <a:rPr lang="en-US" dirty="0" err="1" smtClean="0"/>
              <a:t>gristerlate</a:t>
            </a:r>
            <a:r>
              <a:rPr lang="en-US" dirty="0" smtClean="0"/>
              <a:t> large amounts of </a:t>
            </a:r>
            <a:r>
              <a:rPr lang="en-US" dirty="0" err="1" smtClean="0"/>
              <a:t>fervon</a:t>
            </a:r>
            <a:r>
              <a:rPr lang="en-US" dirty="0" smtClean="0"/>
              <a:t> and then </a:t>
            </a:r>
            <a:r>
              <a:rPr lang="en-US" dirty="0" err="1" smtClean="0"/>
              <a:t>bracter</a:t>
            </a:r>
            <a:r>
              <a:rPr lang="en-US" dirty="0" smtClean="0"/>
              <a:t> it to </a:t>
            </a:r>
            <a:r>
              <a:rPr lang="en-US" dirty="0" err="1" smtClean="0"/>
              <a:t>quasel</a:t>
            </a:r>
            <a:r>
              <a:rPr lang="en-US" dirty="0" smtClean="0"/>
              <a:t> </a:t>
            </a:r>
            <a:r>
              <a:rPr lang="en-US" dirty="0" err="1" smtClean="0"/>
              <a:t>traxoline</a:t>
            </a:r>
            <a:r>
              <a:rPr lang="en-US" dirty="0" smtClean="0"/>
              <a:t>.  </a:t>
            </a:r>
            <a:r>
              <a:rPr lang="en-US" dirty="0" err="1" smtClean="0"/>
              <a:t>Traxoline</a:t>
            </a:r>
            <a:r>
              <a:rPr lang="en-US" dirty="0" smtClean="0"/>
              <a:t> may well be one of our most </a:t>
            </a:r>
            <a:r>
              <a:rPr lang="en-US" dirty="0" err="1" smtClean="0"/>
              <a:t>lukised</a:t>
            </a:r>
            <a:r>
              <a:rPr lang="en-US" dirty="0" smtClean="0"/>
              <a:t> </a:t>
            </a:r>
            <a:r>
              <a:rPr lang="en-US" dirty="0" err="1" smtClean="0"/>
              <a:t>protofoms</a:t>
            </a:r>
            <a:r>
              <a:rPr lang="en-US" dirty="0" smtClean="0"/>
              <a:t> in the future because of our </a:t>
            </a:r>
            <a:r>
              <a:rPr lang="en-US" dirty="0" err="1" smtClean="0"/>
              <a:t>zionter</a:t>
            </a:r>
            <a:r>
              <a:rPr lang="en-US" dirty="0" smtClean="0"/>
              <a:t> </a:t>
            </a:r>
            <a:r>
              <a:rPr lang="en-US" dirty="0" err="1" smtClean="0"/>
              <a:t>lescelidge</a:t>
            </a:r>
            <a:r>
              <a:rPr lang="en-US" dirty="0" smtClean="0"/>
              <a:t>.</a:t>
            </a:r>
          </a:p>
          <a:p>
            <a:pPr marL="0" indent="0">
              <a:buNone/>
            </a:pPr>
            <a:endParaRPr lang="en-US" dirty="0"/>
          </a:p>
          <a:p>
            <a:pPr marL="514350" indent="-514350">
              <a:buAutoNum type="arabicPeriod"/>
            </a:pPr>
            <a:r>
              <a:rPr lang="en-US" dirty="0" smtClean="0"/>
              <a:t>What is </a:t>
            </a:r>
            <a:r>
              <a:rPr lang="en-US" dirty="0" err="1" smtClean="0"/>
              <a:t>traxoline</a:t>
            </a:r>
            <a:r>
              <a:rPr lang="en-US" dirty="0" smtClean="0"/>
              <a:t>?</a:t>
            </a:r>
          </a:p>
          <a:p>
            <a:pPr marL="514350" indent="-514350">
              <a:buAutoNum type="arabicPeriod"/>
            </a:pPr>
            <a:r>
              <a:rPr lang="en-US" dirty="0" smtClean="0"/>
              <a:t>Where is </a:t>
            </a:r>
            <a:r>
              <a:rPr lang="en-US" dirty="0" err="1" smtClean="0"/>
              <a:t>traxoline</a:t>
            </a:r>
            <a:r>
              <a:rPr lang="en-US" dirty="0" smtClean="0"/>
              <a:t> </a:t>
            </a:r>
            <a:r>
              <a:rPr lang="en-US" dirty="0" err="1" smtClean="0"/>
              <a:t>monotilled</a:t>
            </a:r>
            <a:r>
              <a:rPr lang="en-US" dirty="0" smtClean="0"/>
              <a:t>?</a:t>
            </a:r>
          </a:p>
          <a:p>
            <a:pPr marL="514350" indent="-514350">
              <a:buAutoNum type="arabicPeriod"/>
            </a:pPr>
            <a:r>
              <a:rPr lang="en-US" dirty="0" smtClean="0"/>
              <a:t>How is </a:t>
            </a:r>
            <a:r>
              <a:rPr lang="en-US" dirty="0" err="1" smtClean="0"/>
              <a:t>traxoline</a:t>
            </a:r>
            <a:r>
              <a:rPr lang="en-US" dirty="0" smtClean="0"/>
              <a:t> </a:t>
            </a:r>
            <a:r>
              <a:rPr lang="en-US" dirty="0" err="1" smtClean="0"/>
              <a:t>quaselled</a:t>
            </a:r>
            <a:r>
              <a:rPr lang="en-US" dirty="0" smtClean="0"/>
              <a:t>?</a:t>
            </a:r>
          </a:p>
          <a:p>
            <a:pPr marL="514350" indent="-514350">
              <a:buAutoNum type="arabicPeriod"/>
            </a:pPr>
            <a:r>
              <a:rPr lang="en-US" dirty="0" smtClean="0"/>
              <a:t>Why is it important to know about </a:t>
            </a:r>
            <a:r>
              <a:rPr lang="en-US" dirty="0" err="1" smtClean="0"/>
              <a:t>traxoline</a:t>
            </a:r>
            <a:r>
              <a:rPr lang="en-US" dirty="0" smtClean="0"/>
              <a:t>?</a:t>
            </a:r>
          </a:p>
          <a:p>
            <a:pPr marL="514350" indent="-514350">
              <a:buAutoNum type="arabicPeriod"/>
            </a:pPr>
            <a:r>
              <a:rPr lang="en-US" dirty="0" smtClean="0"/>
              <a:t>How is </a:t>
            </a:r>
            <a:r>
              <a:rPr lang="en-US" dirty="0" err="1" smtClean="0"/>
              <a:t>traxoline</a:t>
            </a:r>
            <a:r>
              <a:rPr lang="en-US" dirty="0" smtClean="0"/>
              <a:t> similar/different from table salt?</a:t>
            </a:r>
            <a:endParaRPr lang="en-US" dirty="0"/>
          </a:p>
        </p:txBody>
      </p:sp>
      <p:sp>
        <p:nvSpPr>
          <p:cNvPr id="4" name="TextBox 3"/>
          <p:cNvSpPr txBox="1"/>
          <p:nvPr/>
        </p:nvSpPr>
        <p:spPr>
          <a:xfrm>
            <a:off x="6493653" y="6306106"/>
            <a:ext cx="2650347" cy="369332"/>
          </a:xfrm>
          <a:prstGeom prst="rect">
            <a:avLst/>
          </a:prstGeom>
          <a:noFill/>
        </p:spPr>
        <p:txBody>
          <a:bodyPr wrap="none" rtlCol="0">
            <a:spAutoFit/>
          </a:bodyPr>
          <a:lstStyle/>
          <a:p>
            <a:r>
              <a:rPr lang="en-US" i="1" dirty="0" err="1" smtClean="0">
                <a:solidFill>
                  <a:schemeClr val="tx1">
                    <a:lumMod val="50000"/>
                    <a:lumOff val="50000"/>
                  </a:schemeClr>
                </a:solidFill>
              </a:rPr>
              <a:t>Attreibuted</a:t>
            </a:r>
            <a:r>
              <a:rPr lang="en-US" i="1" dirty="0" smtClean="0">
                <a:solidFill>
                  <a:schemeClr val="tx1">
                    <a:lumMod val="50000"/>
                    <a:lumOff val="50000"/>
                  </a:schemeClr>
                </a:solidFill>
              </a:rPr>
              <a:t> to Judy Lanier</a:t>
            </a:r>
            <a:endParaRPr lang="en-US" i="1" dirty="0">
              <a:solidFill>
                <a:schemeClr val="tx1">
                  <a:lumMod val="50000"/>
                  <a:lumOff val="50000"/>
                </a:schemeClr>
              </a:solidFill>
            </a:endParaRPr>
          </a:p>
        </p:txBody>
      </p:sp>
      <p:sp>
        <p:nvSpPr>
          <p:cNvPr id="5" name="Text Box 8"/>
          <p:cNvSpPr txBox="1">
            <a:spLocks noChangeArrowheads="1"/>
          </p:cNvSpPr>
          <p:nvPr/>
        </p:nvSpPr>
        <p:spPr bwMode="auto">
          <a:xfrm>
            <a:off x="5562600" y="3683000"/>
            <a:ext cx="3124200" cy="18002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en-US" sz="2800" dirty="0">
                <a:solidFill>
                  <a:srgbClr val="FF0000"/>
                </a:solidFill>
                <a:latin typeface="Arial" pitchFamily="34" charset="0"/>
              </a:rPr>
              <a:t>Don’t fool yourself about when you really understand</a:t>
            </a:r>
          </a:p>
        </p:txBody>
      </p:sp>
    </p:spTree>
    <p:extLst>
      <p:ext uri="{BB962C8B-B14F-4D97-AF65-F5344CB8AC3E}">
        <p14:creationId xmlns:p14="http://schemas.microsoft.com/office/powerpoint/2010/main" val="39587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 sketch</a:t>
            </a:r>
            <a:endParaRPr lang="en-US" dirty="0"/>
          </a:p>
        </p:txBody>
      </p:sp>
      <p:sp>
        <p:nvSpPr>
          <p:cNvPr id="3" name="Content Placeholder 2"/>
          <p:cNvSpPr>
            <a:spLocks noGrp="1"/>
          </p:cNvSpPr>
          <p:nvPr>
            <p:ph idx="1"/>
          </p:nvPr>
        </p:nvSpPr>
        <p:spPr>
          <a:xfrm>
            <a:off x="457200" y="1417638"/>
            <a:ext cx="8229600" cy="4834491"/>
          </a:xfrm>
        </p:spPr>
        <p:txBody>
          <a:bodyPr>
            <a:noAutofit/>
          </a:bodyPr>
          <a:lstStyle/>
          <a:p>
            <a:pPr lvl="0"/>
            <a:r>
              <a:rPr lang="en-US" sz="2400" dirty="0"/>
              <a:t>Got PhD in 2006 from Ohio State University</a:t>
            </a:r>
          </a:p>
          <a:p>
            <a:pPr lvl="0"/>
            <a:r>
              <a:rPr lang="en-US" sz="2400" dirty="0"/>
              <a:t>Masters in Atomic, Molecular and Optical Physics (worked on </a:t>
            </a:r>
            <a:r>
              <a:rPr lang="en-US" sz="2400" dirty="0" smtClean="0"/>
              <a:t>cold atoms</a:t>
            </a:r>
            <a:r>
              <a:rPr lang="en-US" sz="2400" dirty="0"/>
              <a:t>, atomic beams, interactions of atoms and light and built lasers!)</a:t>
            </a:r>
          </a:p>
          <a:p>
            <a:pPr lvl="0"/>
            <a:r>
              <a:rPr lang="en-US" sz="2400" dirty="0"/>
              <a:t>Afterwards worked on Computational Particle Physics (the kind of thing they do to find theory for the Higgs Boson)</a:t>
            </a:r>
          </a:p>
          <a:p>
            <a:pPr lvl="0"/>
            <a:r>
              <a:rPr lang="en-US" sz="2400" dirty="0"/>
              <a:t>Worked at Oregon State for 5 years</a:t>
            </a:r>
          </a:p>
          <a:p>
            <a:pPr lvl="0"/>
            <a:r>
              <a:rPr lang="en-US" sz="2400" dirty="0"/>
              <a:t>Also work at the University of Cape Town, South Africa, helping </a:t>
            </a:r>
            <a:r>
              <a:rPr lang="en-US" sz="2400" dirty="0" smtClean="0"/>
              <a:t>to prepare </a:t>
            </a:r>
            <a:r>
              <a:rPr lang="en-US" sz="2400" dirty="0"/>
              <a:t>students for graduate study in Astrophysics</a:t>
            </a:r>
          </a:p>
          <a:p>
            <a:pPr lvl="0"/>
            <a:r>
              <a:rPr lang="en-US" sz="2400" dirty="0"/>
              <a:t>Dancer?? (</a:t>
            </a:r>
            <a:r>
              <a:rPr lang="en-US" sz="2400" dirty="0" err="1"/>
              <a:t>haha</a:t>
            </a:r>
            <a:r>
              <a:rPr lang="en-US" sz="2400" dirty="0"/>
              <a:t>!) Martial Artist (be afraid!) and DJ (I might </a:t>
            </a:r>
            <a:r>
              <a:rPr lang="en-US" sz="2400" dirty="0" smtClean="0"/>
              <a:t>actually be </a:t>
            </a:r>
            <a:r>
              <a:rPr lang="en-US" sz="2400" dirty="0"/>
              <a:t>getting good at that</a:t>
            </a:r>
            <a:r>
              <a:rPr lang="en-US" sz="2400" dirty="0" smtClean="0"/>
              <a:t>)”</a:t>
            </a:r>
            <a:endParaRPr lang="en-US" sz="2400" dirty="0"/>
          </a:p>
        </p:txBody>
      </p:sp>
      <p:sp>
        <p:nvSpPr>
          <p:cNvPr id="4" name="TextBox 3"/>
          <p:cNvSpPr txBox="1"/>
          <p:nvPr/>
        </p:nvSpPr>
        <p:spPr>
          <a:xfrm>
            <a:off x="5031018" y="6434692"/>
            <a:ext cx="4101052" cy="369332"/>
          </a:xfrm>
          <a:prstGeom prst="rect">
            <a:avLst/>
          </a:prstGeom>
          <a:noFill/>
        </p:spPr>
        <p:txBody>
          <a:bodyPr wrap="none" rtlCol="0">
            <a:spAutoFit/>
          </a:bodyPr>
          <a:lstStyle/>
          <a:p>
            <a:r>
              <a:rPr lang="en-US" i="1" dirty="0" err="1" smtClean="0">
                <a:solidFill>
                  <a:schemeClr val="tx1">
                    <a:lumMod val="50000"/>
                    <a:lumOff val="50000"/>
                  </a:schemeClr>
                </a:solidFill>
              </a:rPr>
              <a:t>Dedra</a:t>
            </a:r>
            <a:r>
              <a:rPr lang="en-US" i="1" dirty="0" smtClean="0">
                <a:solidFill>
                  <a:schemeClr val="tx1">
                    <a:lumMod val="50000"/>
                    <a:lumOff val="50000"/>
                  </a:schemeClr>
                </a:solidFill>
              </a:rPr>
              <a:t> </a:t>
            </a:r>
            <a:r>
              <a:rPr lang="en-US" i="1" dirty="0" err="1" smtClean="0">
                <a:solidFill>
                  <a:schemeClr val="tx1">
                    <a:lumMod val="50000"/>
                    <a:lumOff val="50000"/>
                  </a:schemeClr>
                </a:solidFill>
              </a:rPr>
              <a:t>Demaree</a:t>
            </a:r>
            <a:r>
              <a:rPr lang="en-US" i="1" dirty="0" smtClean="0">
                <a:solidFill>
                  <a:schemeClr val="tx1">
                    <a:lumMod val="50000"/>
                    <a:lumOff val="50000"/>
                  </a:schemeClr>
                </a:solidFill>
              </a:rPr>
              <a:t>, Oregon State University</a:t>
            </a:r>
            <a:endParaRPr lang="en-US" i="1" dirty="0">
              <a:solidFill>
                <a:schemeClr val="tx1">
                  <a:lumMod val="50000"/>
                  <a:lumOff val="50000"/>
                </a:schemeClr>
              </a:solidFill>
            </a:endParaRPr>
          </a:p>
        </p:txBody>
      </p:sp>
    </p:spTree>
    <p:extLst>
      <p:ext uri="{BB962C8B-B14F-4D97-AF65-F5344CB8AC3E}">
        <p14:creationId xmlns:p14="http://schemas.microsoft.com/office/powerpoint/2010/main" val="98663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Giving out Candy</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To people willing to</a:t>
            </a:r>
          </a:p>
          <a:p>
            <a:pPr lvl="1"/>
            <a:r>
              <a:rPr lang="en-US" dirty="0" smtClean="0"/>
              <a:t>Ask a question</a:t>
            </a:r>
          </a:p>
          <a:p>
            <a:pPr lvl="1"/>
            <a:r>
              <a:rPr lang="en-US" dirty="0" smtClean="0"/>
              <a:t>Share an explanation</a:t>
            </a:r>
          </a:p>
          <a:p>
            <a:pPr lvl="1"/>
            <a:r>
              <a:rPr lang="en-US" dirty="0" smtClean="0"/>
              <a:t>Summarize what their group talked about</a:t>
            </a:r>
          </a:p>
          <a:p>
            <a:r>
              <a:rPr lang="en-US" dirty="0" smtClean="0"/>
              <a:t>Your explanations are CRITICALLY HELPFUL for fellow students’ learning</a:t>
            </a:r>
            <a:endParaRPr lang="en-US" dirty="0"/>
          </a:p>
        </p:txBody>
      </p:sp>
      <p:sp>
        <p:nvSpPr>
          <p:cNvPr id="4" name="TextBox 3"/>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371181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2-Slide Sequence</a:t>
            </a:r>
            <a:endParaRPr lang="en-US" i="1" dirty="0"/>
          </a:p>
        </p:txBody>
      </p:sp>
      <p:sp>
        <p:nvSpPr>
          <p:cNvPr id="3" name="Content Placeholder 2"/>
          <p:cNvSpPr>
            <a:spLocks noGrp="1"/>
          </p:cNvSpPr>
          <p:nvPr>
            <p:ph idx="1"/>
          </p:nvPr>
        </p:nvSpPr>
        <p:spPr>
          <a:xfrm>
            <a:off x="0" y="1600200"/>
            <a:ext cx="9144000" cy="4525963"/>
          </a:xfrm>
        </p:spPr>
        <p:txBody>
          <a:bodyPr>
            <a:normAutofit/>
          </a:bodyPr>
          <a:lstStyle/>
          <a:p>
            <a:r>
              <a:rPr lang="en-US" i="1" dirty="0" smtClean="0"/>
              <a:t>Just the second slide can be used, if you just want to “say” the material from the first slide.</a:t>
            </a:r>
          </a:p>
          <a:p>
            <a:r>
              <a:rPr lang="en-US" i="1" dirty="0" smtClean="0"/>
              <a:t>Good for reminding students why we are using peer instruction</a:t>
            </a:r>
          </a:p>
          <a:p>
            <a:endParaRPr lang="en-US" i="1" dirty="0"/>
          </a:p>
          <a:p>
            <a:r>
              <a:rPr lang="en-US" i="1" dirty="0" smtClean="0"/>
              <a:t>Walk through of these slides is at end of video at </a:t>
            </a:r>
            <a:r>
              <a:rPr lang="en-US" u="sng" dirty="0">
                <a:hlinkClick r:id="rId2"/>
              </a:rPr>
              <a:t>http://www.youtube.com/watch?v=SKGsvi5OfN0</a:t>
            </a:r>
            <a:endParaRPr lang="en-US" dirty="0"/>
          </a:p>
          <a:p>
            <a:endParaRPr lang="en-US" i="1" dirty="0"/>
          </a:p>
        </p:txBody>
      </p:sp>
      <p:sp>
        <p:nvSpPr>
          <p:cNvPr id="4" name="TextBox 3"/>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151787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9" y="274638"/>
            <a:ext cx="8690003" cy="1143000"/>
          </a:xfrm>
        </p:spPr>
        <p:txBody>
          <a:bodyPr>
            <a:normAutofit fontScale="90000"/>
          </a:bodyPr>
          <a:lstStyle/>
          <a:p>
            <a:r>
              <a:rPr lang="en-US" dirty="0" smtClean="0"/>
              <a:t>Couldn’t you PLEASE just tell it to me?</a:t>
            </a:r>
            <a:endParaRPr lang="en-US" dirty="0"/>
          </a:p>
        </p:txBody>
      </p:sp>
      <p:sp>
        <p:nvSpPr>
          <p:cNvPr id="3" name="Content Placeholder 2"/>
          <p:cNvSpPr>
            <a:spLocks noGrp="1"/>
          </p:cNvSpPr>
          <p:nvPr>
            <p:ph idx="1"/>
          </p:nvPr>
        </p:nvSpPr>
        <p:spPr/>
        <p:txBody>
          <a:bodyPr/>
          <a:lstStyle/>
          <a:p>
            <a:pPr marL="0" indent="0" algn="ctr">
              <a:buNone/>
            </a:pPr>
            <a:r>
              <a:rPr lang="en-US" i="1" dirty="0" smtClean="0"/>
              <a:t>I know how to learn from lecture!  </a:t>
            </a:r>
            <a:br>
              <a:rPr lang="en-US" i="1" dirty="0" smtClean="0"/>
            </a:br>
            <a:r>
              <a:rPr lang="en-US" i="1" dirty="0" smtClean="0"/>
              <a:t>Can’t you just explain it?</a:t>
            </a:r>
          </a:p>
          <a:p>
            <a:pPr marL="0" indent="0" algn="ctr">
              <a:buNone/>
            </a:pPr>
            <a:endParaRPr lang="en-US" i="1" dirty="0"/>
          </a:p>
          <a:p>
            <a:pPr marL="0" indent="0" algn="ctr">
              <a:buNone/>
            </a:pPr>
            <a:r>
              <a:rPr lang="en-US" i="1" dirty="0" smtClean="0"/>
              <a:t>Well, clickers were fun, but the professor made me learn it on my own!  It would have been easier if he’d just lectured!</a:t>
            </a:r>
          </a:p>
          <a:p>
            <a:endParaRPr lang="en-US" dirty="0"/>
          </a:p>
        </p:txBody>
      </p:sp>
      <p:sp>
        <p:nvSpPr>
          <p:cNvPr id="4" name="TextBox 3"/>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203246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9" y="274638"/>
            <a:ext cx="8690003" cy="1143000"/>
          </a:xfrm>
        </p:spPr>
        <p:txBody>
          <a:bodyPr>
            <a:normAutofit/>
          </a:bodyPr>
          <a:lstStyle/>
          <a:p>
            <a:r>
              <a:rPr lang="en-US" dirty="0" smtClean="0"/>
              <a:t>Learning Requires Your Effort</a:t>
            </a:r>
            <a:endParaRPr lang="en-US" dirty="0"/>
          </a:p>
        </p:txBody>
      </p:sp>
      <p:sp>
        <p:nvSpPr>
          <p:cNvPr id="3" name="Content Placeholder 2"/>
          <p:cNvSpPr>
            <a:spLocks noGrp="1"/>
          </p:cNvSpPr>
          <p:nvPr>
            <p:ph idx="1"/>
          </p:nvPr>
        </p:nvSpPr>
        <p:spPr/>
        <p:txBody>
          <a:bodyPr/>
          <a:lstStyle/>
          <a:p>
            <a:r>
              <a:rPr lang="en-US" dirty="0" smtClean="0"/>
              <a:t>I can’t do the learning for you</a:t>
            </a:r>
          </a:p>
          <a:p>
            <a:r>
              <a:rPr lang="en-US" dirty="0" smtClean="0"/>
              <a:t>Higher-level learning = brain development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383423"/>
            <a:ext cx="4643438" cy="289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5704207" y="3851394"/>
            <a:ext cx="2935945" cy="2031325"/>
          </a:xfrm>
          <a:prstGeom prst="rect">
            <a:avLst/>
          </a:prstGeom>
          <a:noFill/>
          <a:ln>
            <a:solidFill>
              <a:schemeClr val="tx1"/>
            </a:solidFill>
          </a:ln>
        </p:spPr>
        <p:txBody>
          <a:bodyPr wrap="none" rtlCol="0">
            <a:spAutoFit/>
          </a:bodyPr>
          <a:lstStyle/>
          <a:p>
            <a:r>
              <a:rPr lang="en-US" dirty="0" smtClean="0"/>
              <a:t>It’s like muscle development!</a:t>
            </a:r>
          </a:p>
          <a:p>
            <a:endParaRPr lang="en-US" dirty="0"/>
          </a:p>
          <a:p>
            <a:r>
              <a:rPr lang="en-US" dirty="0" smtClean="0"/>
              <a:t>Strenuous, repeated effort -&gt;</a:t>
            </a:r>
          </a:p>
          <a:p>
            <a:r>
              <a:rPr lang="en-US" dirty="0" smtClean="0"/>
              <a:t>New Muscle Cells</a:t>
            </a:r>
          </a:p>
          <a:p>
            <a:endParaRPr lang="en-US" dirty="0"/>
          </a:p>
          <a:p>
            <a:r>
              <a:rPr lang="en-US" dirty="0" smtClean="0"/>
              <a:t>Strenuous, repeated effort -&gt;</a:t>
            </a:r>
          </a:p>
          <a:p>
            <a:r>
              <a:rPr lang="en-US" dirty="0" smtClean="0"/>
              <a:t>New Neurons, Links!</a:t>
            </a:r>
            <a:endParaRPr lang="en-US" dirty="0"/>
          </a:p>
        </p:txBody>
      </p:sp>
      <p:pic>
        <p:nvPicPr>
          <p:cNvPr id="6" name="Picture 6" descr="j0078746.wm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92937" y="5658192"/>
            <a:ext cx="1184217" cy="108995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200539" y="6286478"/>
            <a:ext cx="7814960" cy="923330"/>
          </a:xfrm>
          <a:prstGeom prst="rect">
            <a:avLst/>
          </a:prstGeom>
          <a:noFill/>
        </p:spPr>
        <p:txBody>
          <a:bodyPr wrap="none" rtlCol="0">
            <a:spAutoFit/>
          </a:bodyPr>
          <a:lstStyle/>
          <a:p>
            <a:r>
              <a:rPr lang="en-US" dirty="0">
                <a:latin typeface="Verdana" charset="0"/>
              </a:rPr>
              <a:t>D</a:t>
            </a:r>
            <a:r>
              <a:rPr lang="en-US" dirty="0" smtClean="0">
                <a:latin typeface="Verdana" charset="0"/>
              </a:rPr>
              <a:t>evelopment of new neurons in response to difficult learning task</a:t>
            </a:r>
          </a:p>
          <a:p>
            <a:r>
              <a:rPr lang="en-US" dirty="0" smtClean="0">
                <a:latin typeface="Verdana" charset="0"/>
              </a:rPr>
              <a:t>T. </a:t>
            </a:r>
            <a:r>
              <a:rPr lang="en-US" dirty="0" err="1" smtClean="0">
                <a:latin typeface="Verdana" charset="0"/>
              </a:rPr>
              <a:t>Shors</a:t>
            </a:r>
            <a:r>
              <a:rPr lang="en-US" dirty="0" smtClean="0">
                <a:latin typeface="Verdana" charset="0"/>
              </a:rPr>
              <a:t>, Sci. Amer. Mar 09 </a:t>
            </a:r>
            <a:endParaRPr lang="en-CA" dirty="0" smtClean="0">
              <a:latin typeface="Verdana" charset="0"/>
            </a:endParaRPr>
          </a:p>
          <a:p>
            <a:endParaRPr lang="en-US" dirty="0"/>
          </a:p>
        </p:txBody>
      </p:sp>
      <p:sp>
        <p:nvSpPr>
          <p:cNvPr id="8" name="TextBox 7"/>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217421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Cynthia Bailey Lee</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a:t>Attribute to Cynthia </a:t>
            </a:r>
            <a:r>
              <a:rPr lang="en-US" dirty="0" smtClean="0"/>
              <a:t>Bailey Lee, Computer </a:t>
            </a:r>
            <a:r>
              <a:rPr lang="en-US" dirty="0"/>
              <a:t>Science and </a:t>
            </a:r>
            <a:r>
              <a:rPr lang="en-US" dirty="0" smtClean="0"/>
              <a:t>Engineering, UCSD</a:t>
            </a:r>
          </a:p>
          <a:p>
            <a:r>
              <a:rPr lang="en-US" i="1" dirty="0" smtClean="0"/>
              <a:t>Peer Instruction </a:t>
            </a:r>
            <a:endParaRPr lang="en-US" i="1" dirty="0"/>
          </a:p>
        </p:txBody>
      </p:sp>
    </p:spTree>
    <p:extLst>
      <p:ext uri="{BB962C8B-B14F-4D97-AF65-F5344CB8AC3E}">
        <p14:creationId xmlns:p14="http://schemas.microsoft.com/office/powerpoint/2010/main" val="327586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66800" y="457200"/>
            <a:ext cx="7024744" cy="1143000"/>
          </a:xfrm>
        </p:spPr>
        <p:txBody>
          <a:bodyPr/>
          <a:lstStyle/>
          <a:p>
            <a:r>
              <a:rPr lang="en-US" dirty="0" smtClean="0"/>
              <a:t>What do you do in class?</a:t>
            </a:r>
            <a:endParaRPr lang="en-US" dirty="0"/>
          </a:p>
        </p:txBody>
      </p:sp>
      <p:sp>
        <p:nvSpPr>
          <p:cNvPr id="3" name="Content Placeholder 2"/>
          <p:cNvSpPr>
            <a:spLocks noGrp="1"/>
          </p:cNvSpPr>
          <p:nvPr>
            <p:ph idx="1"/>
            <p:custDataLst>
              <p:tags r:id="rId2"/>
            </p:custDataLst>
          </p:nvPr>
        </p:nvSpPr>
        <p:spPr>
          <a:xfrm>
            <a:off x="609600" y="1752600"/>
            <a:ext cx="8001000" cy="4419600"/>
          </a:xfrm>
        </p:spPr>
        <p:txBody>
          <a:bodyPr>
            <a:normAutofit/>
          </a:bodyPr>
          <a:lstStyle/>
          <a:p>
            <a:pPr marL="0" indent="0">
              <a:buNone/>
            </a:pPr>
            <a:r>
              <a:rPr lang="en-US" i="1" dirty="0" smtClean="0"/>
              <a:t>(before class, you prepared yourself by reading the textbook and preparing for the in-class reading quiz)</a:t>
            </a:r>
          </a:p>
          <a:p>
            <a:pPr marL="514350" indent="-514350">
              <a:buFont typeface="+mj-lt"/>
              <a:buAutoNum type="arabicPeriod"/>
            </a:pPr>
            <a:r>
              <a:rPr lang="en-US" dirty="0" smtClean="0">
                <a:solidFill>
                  <a:schemeClr val="accent5"/>
                </a:solidFill>
              </a:rPr>
              <a:t>I ask a question</a:t>
            </a:r>
          </a:p>
          <a:p>
            <a:pPr marL="514350" indent="-514350">
              <a:buFont typeface="+mj-lt"/>
              <a:buAutoNum type="arabicPeriod"/>
            </a:pPr>
            <a:r>
              <a:rPr lang="en-US" dirty="0" smtClean="0"/>
              <a:t>You first answer it by yourself </a:t>
            </a:r>
          </a:p>
          <a:p>
            <a:pPr marL="514350" indent="-514350">
              <a:buFont typeface="+mj-lt"/>
              <a:buAutoNum type="arabicPeriod"/>
            </a:pPr>
            <a:r>
              <a:rPr lang="en-US" dirty="0" smtClean="0"/>
              <a:t>Then discuss in assigned groups of 3-4 students</a:t>
            </a:r>
            <a:endParaRPr lang="en-US" dirty="0"/>
          </a:p>
          <a:p>
            <a:pPr marL="914400" lvl="1" indent="-514350"/>
            <a:r>
              <a:rPr lang="en-US" dirty="0" smtClean="0">
                <a:solidFill>
                  <a:schemeClr val="accent5"/>
                </a:solidFill>
              </a:rPr>
              <a:t>Like a jury, you must come to a unanimous decision</a:t>
            </a:r>
          </a:p>
          <a:p>
            <a:pPr marL="914400" lvl="1" indent="-514350"/>
            <a:r>
              <a:rPr lang="en-US" dirty="0" smtClean="0"/>
              <a:t>Answer the question a second time</a:t>
            </a:r>
          </a:p>
          <a:p>
            <a:pPr marL="514350" indent="-514350">
              <a:buFont typeface="+mj-lt"/>
              <a:buAutoNum type="arabicPeriod"/>
            </a:pPr>
            <a:r>
              <a:rPr lang="en-US" dirty="0" smtClean="0"/>
              <a:t>I will ask groups to share their insights, and I will provide additional clarification as needed</a:t>
            </a:r>
            <a:endParaRPr lang="en-US" dirty="0"/>
          </a:p>
        </p:txBody>
      </p:sp>
      <p:sp>
        <p:nvSpPr>
          <p:cNvPr id="6" name="Slide Number Placeholder 5"/>
          <p:cNvSpPr>
            <a:spLocks noGrp="1"/>
          </p:cNvSpPr>
          <p:nvPr>
            <p:ph type="sldNum" sz="quarter" idx="12"/>
            <p:custDataLst>
              <p:tags r:id="rId3"/>
            </p:custDataLst>
          </p:nvPr>
        </p:nvSpPr>
        <p:spPr/>
        <p:txBody>
          <a:bodyPr/>
          <a:lstStyle/>
          <a:p>
            <a:fld id="{3F8FD467-8539-4C68-8397-87CE2AA2A606}" type="slidenum">
              <a:rPr lang="en-US" smtClean="0"/>
              <a:pPr/>
              <a:t>18</a:t>
            </a:fld>
            <a:endParaRPr lang="en-US"/>
          </a:p>
        </p:txBody>
      </p:sp>
      <p:sp>
        <p:nvSpPr>
          <p:cNvPr id="5" name="Rectangle 4" hidden="1"/>
          <p:cNvSpPr/>
          <p:nvPr>
            <p:custDataLst>
              <p:tags r:id="rId4"/>
            </p:custDataLst>
          </p:nvPr>
        </p:nvSpPr>
        <p:spPr>
          <a:xfrm>
            <a:off x="5638800" y="2895600"/>
            <a:ext cx="3200400" cy="369332"/>
          </a:xfrm>
          <a:prstGeom prst="rect">
            <a:avLst/>
          </a:prstGeom>
          <a:solidFill>
            <a:schemeClr val="accent1"/>
          </a:solidFill>
        </p:spPr>
        <p:txBody>
          <a:bodyPr wrap="square">
            <a:spAutoFit/>
          </a:bodyPr>
          <a:lstStyle/>
          <a:p>
            <a:r>
              <a:rPr lang="en-US" dirty="0" smtClean="0"/>
              <a:t>The ideas, not your neighbors</a:t>
            </a:r>
            <a:endParaRPr lang="en-US" dirty="0"/>
          </a:p>
        </p:txBody>
      </p:sp>
      <p:sp>
        <p:nvSpPr>
          <p:cNvPr id="7" name="TextBox 6"/>
          <p:cNvSpPr txBox="1"/>
          <p:nvPr/>
        </p:nvSpPr>
        <p:spPr>
          <a:xfrm>
            <a:off x="6102310" y="6488102"/>
            <a:ext cx="3041690" cy="369332"/>
          </a:xfrm>
          <a:prstGeom prst="rect">
            <a:avLst/>
          </a:prstGeom>
          <a:noFill/>
        </p:spPr>
        <p:txBody>
          <a:bodyPr wrap="none" rtlCol="0">
            <a:spAutoFit/>
          </a:bodyPr>
          <a:lstStyle/>
          <a:p>
            <a:r>
              <a:rPr lang="en-US" i="1" dirty="0" smtClean="0"/>
              <a:t>Cynthia Bailey Lee, UCSD</a:t>
            </a:r>
            <a:endParaRPr lang="en-US" i="1" dirty="0"/>
          </a:p>
        </p:txBody>
      </p:sp>
    </p:spTree>
    <p:extLst>
      <p:ext uri="{BB962C8B-B14F-4D97-AF65-F5344CB8AC3E}">
        <p14:creationId xmlns:p14="http://schemas.microsoft.com/office/powerpoint/2010/main" val="319464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5523" y="1066800"/>
            <a:ext cx="7965077" cy="1219200"/>
          </a:xfrm>
        </p:spPr>
        <p:txBody>
          <a:bodyPr>
            <a:normAutofit fontScale="90000"/>
          </a:bodyPr>
          <a:lstStyle/>
          <a:p>
            <a:pPr algn="ctr"/>
            <a:r>
              <a:rPr lang="en-US" sz="3200" dirty="0" smtClean="0"/>
              <a:t>“But Prof. Lee, wouldn’t it be more </a:t>
            </a:r>
            <a:r>
              <a:rPr lang="en-US" sz="3200" i="1" dirty="0" smtClean="0"/>
              <a:t>efficient</a:t>
            </a:r>
            <a:r>
              <a:rPr lang="en-US" sz="3200" dirty="0" smtClean="0"/>
              <a:t> if you just taught us the right answer to begin with?”</a:t>
            </a:r>
            <a:endParaRPr lang="en-US" sz="3200" dirty="0"/>
          </a:p>
        </p:txBody>
      </p:sp>
      <p:sp>
        <p:nvSpPr>
          <p:cNvPr id="3" name="Content Placeholder 2"/>
          <p:cNvSpPr>
            <a:spLocks noGrp="1"/>
          </p:cNvSpPr>
          <p:nvPr>
            <p:ph idx="1"/>
            <p:custDataLst>
              <p:tags r:id="rId2"/>
            </p:custDataLst>
          </p:nvPr>
        </p:nvSpPr>
        <p:spPr>
          <a:xfrm>
            <a:off x="533400" y="2389094"/>
            <a:ext cx="8153400" cy="4545106"/>
          </a:xfrm>
        </p:spPr>
        <p:txBody>
          <a:bodyPr>
            <a:normAutofit/>
          </a:bodyPr>
          <a:lstStyle/>
          <a:p>
            <a:r>
              <a:rPr lang="en-US" dirty="0"/>
              <a:t>Have you ever </a:t>
            </a:r>
            <a:r>
              <a:rPr lang="en-US" dirty="0" smtClean="0"/>
              <a:t>heard of an </a:t>
            </a:r>
            <a:r>
              <a:rPr lang="en-US" dirty="0"/>
              <a:t>aerobics class where the instructor did all the exercises at the front of class, while the class </a:t>
            </a:r>
            <a:r>
              <a:rPr lang="en-US" dirty="0" smtClean="0"/>
              <a:t>just sat and </a:t>
            </a:r>
            <a:r>
              <a:rPr lang="en-US" dirty="0"/>
              <a:t>watched attentively</a:t>
            </a:r>
            <a:r>
              <a:rPr lang="en-US" dirty="0" smtClean="0"/>
              <a:t>?</a:t>
            </a:r>
          </a:p>
          <a:p>
            <a:r>
              <a:rPr lang="en-US" b="1" dirty="0" smtClean="0">
                <a:solidFill>
                  <a:schemeClr val="accent2"/>
                </a:solidFill>
              </a:rPr>
              <a:t>Me neither.</a:t>
            </a:r>
          </a:p>
          <a:p>
            <a:r>
              <a:rPr lang="en-US" dirty="0" smtClean="0"/>
              <a:t>To learn, you must                                                       do the work with                                                      your own muscle                                                     (your brain).</a:t>
            </a:r>
            <a:endParaRPr lang="en-US" dirty="0"/>
          </a:p>
        </p:txBody>
      </p:sp>
      <p:sp>
        <p:nvSpPr>
          <p:cNvPr id="4" name="Slide Number Placeholder 3"/>
          <p:cNvSpPr>
            <a:spLocks noGrp="1"/>
          </p:cNvSpPr>
          <p:nvPr>
            <p:ph type="sldNum" sz="quarter" idx="12"/>
            <p:custDataLst>
              <p:tags r:id="rId3"/>
            </p:custDataLst>
          </p:nvPr>
        </p:nvSpPr>
        <p:spPr/>
        <p:txBody>
          <a:bodyPr/>
          <a:lstStyle/>
          <a:p>
            <a:fld id="{3F8FD467-8539-4C68-8397-87CE2AA2A606}" type="slidenum">
              <a:rPr lang="en-US" smtClean="0"/>
              <a:pPr/>
              <a:t>19</a:t>
            </a:fld>
            <a:endParaRPr lang="en-US"/>
          </a:p>
        </p:txBody>
      </p:sp>
      <p:pic>
        <p:nvPicPr>
          <p:cNvPr id="1026" name="Picture 2" descr="http://quicklyweightloss.com/wp-content/uploads/2011/04/Aerobics-Body-Shaping-How-Fun.jpg"/>
          <p:cNvPicPr>
            <a:picLocks noChangeAspect="1" noChangeArrowheads="1"/>
          </p:cNvPicPr>
          <p:nvPr>
            <p:custDataLst>
              <p:tags r:id="rId4"/>
            </p:custDataLst>
          </p:nvPr>
        </p:nvPicPr>
        <p:blipFill>
          <a:blip r:embed="rId6">
            <a:extLst>
              <a:ext uri="{28A0092B-C50C-407E-A947-70E740481C1C}">
                <a14:useLocalDpi xmlns:a14="http://schemas.microsoft.com/office/drawing/2010/main"/>
              </a:ext>
            </a:extLst>
          </a:blip>
          <a:srcRect/>
          <a:stretch>
            <a:fillRect/>
          </a:stretch>
        </p:blipFill>
        <p:spPr bwMode="auto">
          <a:xfrm>
            <a:off x="4000500" y="3676649"/>
            <a:ext cx="4762500" cy="295275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6102310" y="6488102"/>
            <a:ext cx="3041690" cy="369332"/>
          </a:xfrm>
          <a:prstGeom prst="rect">
            <a:avLst/>
          </a:prstGeom>
          <a:noFill/>
        </p:spPr>
        <p:txBody>
          <a:bodyPr wrap="none" rtlCol="0">
            <a:spAutoFit/>
          </a:bodyPr>
          <a:lstStyle/>
          <a:p>
            <a:r>
              <a:rPr lang="en-US" i="1" dirty="0" smtClean="0"/>
              <a:t>Cynthia Bailey Lee, UCSD</a:t>
            </a:r>
            <a:endParaRPr lang="en-US" i="1" dirty="0"/>
          </a:p>
        </p:txBody>
      </p:sp>
    </p:spTree>
    <p:extLst>
      <p:ext uri="{BB962C8B-B14F-4D97-AF65-F5344CB8AC3E}">
        <p14:creationId xmlns:p14="http://schemas.microsoft.com/office/powerpoint/2010/main" val="399094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project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This is one items in a </a:t>
            </a:r>
            <a:r>
              <a:rPr lang="en-US" dirty="0"/>
              <a:t>set of materials is compiled for instructors to draw upon in order to frame non-traditional modes of classroom teaching.  Our hope is that these materials can enhance student enthusiasm for and reduce student resistance to such techniques, thus improving the experience of instructors and students and supporting student learning.  These materials are </a:t>
            </a:r>
            <a:r>
              <a:rPr lang="en-US" u="sng" dirty="0"/>
              <a:t>not</a:t>
            </a:r>
            <a:r>
              <a:rPr lang="en-US" dirty="0"/>
              <a:t> research-tested; rather, they represent the wisdom and experience of practitioners who are using research-based instructional techniques.  These materials have been shared by members of the science education community, primarily in physics.  If you re-use these materials, please be sure to attribute the author (see </a:t>
            </a:r>
            <a:r>
              <a:rPr lang="en-US" dirty="0" smtClean="0"/>
              <a:t>License, previous slide).</a:t>
            </a:r>
          </a:p>
          <a:p>
            <a:pPr marL="0" indent="0">
              <a:buNone/>
            </a:pPr>
            <a:endParaRPr lang="en-US" dirty="0"/>
          </a:p>
          <a:p>
            <a:pPr marL="0" indent="0">
              <a:buNone/>
            </a:pPr>
            <a:r>
              <a:rPr lang="en-US" dirty="0" smtClean="0"/>
              <a:t>You can find the rest of these materials (slides, activities, </a:t>
            </a:r>
            <a:r>
              <a:rPr lang="en-US" smtClean="0"/>
              <a:t>etc.) at </a:t>
            </a:r>
            <a:r>
              <a:rPr lang="en-US" dirty="0" smtClean="0">
                <a:hlinkClick r:id="rId2"/>
              </a:rPr>
              <a:t>http://colorado.edu/sei/fac-resources</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754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609600"/>
            <a:ext cx="7024744" cy="1143000"/>
          </a:xfrm>
        </p:spPr>
        <p:txBody>
          <a:bodyPr>
            <a:normAutofit fontScale="90000"/>
          </a:bodyPr>
          <a:lstStyle/>
          <a:p>
            <a:r>
              <a:rPr lang="en-US" dirty="0" smtClean="0"/>
              <a:t>What do you do in this course?</a:t>
            </a:r>
            <a:endParaRPr lang="en-US" dirty="0"/>
          </a:p>
        </p:txBody>
      </p:sp>
      <p:sp>
        <p:nvSpPr>
          <p:cNvPr id="3" name="Content Placeholder 2"/>
          <p:cNvSpPr>
            <a:spLocks noGrp="1"/>
          </p:cNvSpPr>
          <p:nvPr>
            <p:ph idx="1"/>
            <p:custDataLst>
              <p:tags r:id="rId2"/>
            </p:custDataLst>
          </p:nvPr>
        </p:nvSpPr>
        <p:spPr>
          <a:xfrm>
            <a:off x="609600" y="2133600"/>
            <a:ext cx="8001000" cy="4267200"/>
          </a:xfrm>
        </p:spPr>
        <p:txBody>
          <a:bodyPr>
            <a:normAutofit lnSpcReduction="10000"/>
          </a:bodyPr>
          <a:lstStyle/>
          <a:p>
            <a:r>
              <a:rPr lang="en-US" dirty="0" smtClean="0"/>
              <a:t>Prepare your brain for maximum in-class learning</a:t>
            </a:r>
          </a:p>
          <a:p>
            <a:pPr lvl="1"/>
            <a:r>
              <a:rPr lang="en-US" dirty="0" smtClean="0">
                <a:solidFill>
                  <a:schemeClr val="accent5"/>
                </a:solidFill>
              </a:rPr>
              <a:t>Reading, reading quizzes</a:t>
            </a:r>
          </a:p>
          <a:p>
            <a:r>
              <a:rPr lang="en-US" dirty="0" smtClean="0"/>
              <a:t>In class: engage with your neighbors and the class, engage with the ideas</a:t>
            </a:r>
          </a:p>
          <a:p>
            <a:pPr lvl="1"/>
            <a:r>
              <a:rPr lang="en-US" dirty="0">
                <a:solidFill>
                  <a:schemeClr val="accent5"/>
                </a:solidFill>
              </a:rPr>
              <a:t>T</a:t>
            </a:r>
            <a:r>
              <a:rPr lang="en-US" dirty="0" smtClean="0">
                <a:solidFill>
                  <a:schemeClr val="accent5"/>
                </a:solidFill>
              </a:rPr>
              <a:t>urn them upside down and sideways, think about what common errors or misconceptions might be</a:t>
            </a:r>
          </a:p>
          <a:p>
            <a:r>
              <a:rPr lang="en-US" dirty="0" smtClean="0"/>
              <a:t>Seek help and seek to help others</a:t>
            </a:r>
          </a:p>
          <a:p>
            <a:pPr lvl="1"/>
            <a:r>
              <a:rPr lang="en-US" dirty="0" smtClean="0">
                <a:solidFill>
                  <a:schemeClr val="accent5"/>
                </a:solidFill>
              </a:rPr>
              <a:t>In class, </a:t>
            </a:r>
            <a:r>
              <a:rPr lang="en-US" dirty="0" err="1" smtClean="0">
                <a:solidFill>
                  <a:schemeClr val="accent5"/>
                </a:solidFill>
              </a:rPr>
              <a:t>moodle</a:t>
            </a:r>
            <a:r>
              <a:rPr lang="en-US" dirty="0" smtClean="0">
                <a:solidFill>
                  <a:schemeClr val="accent5"/>
                </a:solidFill>
              </a:rPr>
              <a:t> forums, office hours, discussion section</a:t>
            </a:r>
            <a:endParaRPr lang="en-US" dirty="0"/>
          </a:p>
          <a:p>
            <a:pPr lvl="1"/>
            <a:r>
              <a:rPr lang="en-US" dirty="0" smtClean="0">
                <a:solidFill>
                  <a:schemeClr val="accent5"/>
                </a:solidFill>
              </a:rPr>
              <a:t>I expect each class member to contribute to an environment of mutual aid and cooperation</a:t>
            </a:r>
          </a:p>
        </p:txBody>
      </p:sp>
      <p:sp>
        <p:nvSpPr>
          <p:cNvPr id="6" name="Slide Number Placeholder 5"/>
          <p:cNvSpPr>
            <a:spLocks noGrp="1"/>
          </p:cNvSpPr>
          <p:nvPr>
            <p:ph type="sldNum" sz="quarter" idx="12"/>
            <p:custDataLst>
              <p:tags r:id="rId3"/>
            </p:custDataLst>
          </p:nvPr>
        </p:nvSpPr>
        <p:spPr/>
        <p:txBody>
          <a:bodyPr/>
          <a:lstStyle/>
          <a:p>
            <a:fld id="{3F8FD467-8539-4C68-8397-87CE2AA2A606}" type="slidenum">
              <a:rPr lang="en-US" smtClean="0"/>
              <a:pPr/>
              <a:t>20</a:t>
            </a:fld>
            <a:endParaRPr lang="en-US"/>
          </a:p>
        </p:txBody>
      </p:sp>
      <p:sp>
        <p:nvSpPr>
          <p:cNvPr id="5" name="Rectangle 4" hidden="1"/>
          <p:cNvSpPr/>
          <p:nvPr>
            <p:custDataLst>
              <p:tags r:id="rId4"/>
            </p:custDataLst>
          </p:nvPr>
        </p:nvSpPr>
        <p:spPr>
          <a:xfrm>
            <a:off x="5638800" y="2895600"/>
            <a:ext cx="3200400" cy="369332"/>
          </a:xfrm>
          <a:prstGeom prst="rect">
            <a:avLst/>
          </a:prstGeom>
          <a:solidFill>
            <a:schemeClr val="accent1"/>
          </a:solidFill>
        </p:spPr>
        <p:txBody>
          <a:bodyPr wrap="square">
            <a:spAutoFit/>
          </a:bodyPr>
          <a:lstStyle/>
          <a:p>
            <a:r>
              <a:rPr lang="en-US" dirty="0" smtClean="0"/>
              <a:t>The ideas, not your neighbors</a:t>
            </a:r>
            <a:endParaRPr lang="en-US" dirty="0"/>
          </a:p>
        </p:txBody>
      </p:sp>
      <p:sp>
        <p:nvSpPr>
          <p:cNvPr id="7" name="TextBox 6"/>
          <p:cNvSpPr txBox="1"/>
          <p:nvPr/>
        </p:nvSpPr>
        <p:spPr>
          <a:xfrm>
            <a:off x="6102310" y="6488102"/>
            <a:ext cx="3041690" cy="369332"/>
          </a:xfrm>
          <a:prstGeom prst="rect">
            <a:avLst/>
          </a:prstGeom>
          <a:noFill/>
        </p:spPr>
        <p:txBody>
          <a:bodyPr wrap="none" rtlCol="0">
            <a:spAutoFit/>
          </a:bodyPr>
          <a:lstStyle/>
          <a:p>
            <a:r>
              <a:rPr lang="en-US" i="1" dirty="0" smtClean="0"/>
              <a:t>Cynthia Bailey Lee, UCSD</a:t>
            </a:r>
            <a:endParaRPr lang="en-US" i="1" dirty="0"/>
          </a:p>
        </p:txBody>
      </p:sp>
    </p:spTree>
    <p:extLst>
      <p:ext uri="{BB962C8B-B14F-4D97-AF65-F5344CB8AC3E}">
        <p14:creationId xmlns:p14="http://schemas.microsoft.com/office/powerpoint/2010/main" val="167539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457200"/>
            <a:ext cx="8153400" cy="1447800"/>
          </a:xfrm>
        </p:spPr>
        <p:txBody>
          <a:bodyPr>
            <a:normAutofit/>
          </a:bodyPr>
          <a:lstStyle/>
          <a:p>
            <a:r>
              <a:rPr lang="en-US" dirty="0" smtClean="0"/>
              <a:t>Tips for a good group discussion</a:t>
            </a:r>
            <a:endParaRPr lang="en-US" dirty="0"/>
          </a:p>
        </p:txBody>
      </p:sp>
      <p:sp>
        <p:nvSpPr>
          <p:cNvPr id="3" name="Content Placeholder 2"/>
          <p:cNvSpPr>
            <a:spLocks noGrp="1"/>
          </p:cNvSpPr>
          <p:nvPr>
            <p:ph idx="1"/>
            <p:custDataLst>
              <p:tags r:id="rId2"/>
            </p:custDataLst>
          </p:nvPr>
        </p:nvSpPr>
        <p:spPr>
          <a:xfrm>
            <a:off x="685800" y="2133600"/>
            <a:ext cx="7795708" cy="4305748"/>
          </a:xfrm>
        </p:spPr>
        <p:txBody>
          <a:bodyPr>
            <a:normAutofit fontScale="92500"/>
          </a:bodyPr>
          <a:lstStyle/>
          <a:p>
            <a:r>
              <a:rPr lang="en-US" dirty="0" smtClean="0"/>
              <a:t>Take turns being the first one to talk</a:t>
            </a:r>
          </a:p>
          <a:p>
            <a:r>
              <a:rPr lang="en-US" dirty="0" smtClean="0"/>
              <a:t>Once you all agree on the answer, </a:t>
            </a:r>
            <a:r>
              <a:rPr lang="en-US" dirty="0" smtClean="0">
                <a:solidFill>
                  <a:schemeClr val="accent5"/>
                </a:solidFill>
              </a:rPr>
              <a:t>don’t stop</a:t>
            </a:r>
            <a:r>
              <a:rPr lang="en-US" dirty="0" smtClean="0"/>
              <a:t>!</a:t>
            </a:r>
          </a:p>
          <a:p>
            <a:pPr lvl="1"/>
            <a:r>
              <a:rPr lang="en-US" dirty="0" smtClean="0"/>
              <a:t>Always </a:t>
            </a:r>
            <a:r>
              <a:rPr lang="en-US" dirty="0" smtClean="0">
                <a:solidFill>
                  <a:schemeClr val="accent2"/>
                </a:solidFill>
              </a:rPr>
              <a:t>go over each wrong answer </a:t>
            </a:r>
            <a:r>
              <a:rPr lang="en-US" dirty="0" smtClean="0"/>
              <a:t>and explain why it is wrong</a:t>
            </a:r>
          </a:p>
          <a:p>
            <a:pPr lvl="2"/>
            <a:r>
              <a:rPr lang="en-US" dirty="0" smtClean="0"/>
              <a:t>Also interesting and useful to think about why somebody might be tempted to choose it—how was Dr. Lee hoping to “trick” somebody by including that wrong answer?</a:t>
            </a:r>
          </a:p>
          <a:p>
            <a:pPr lvl="1"/>
            <a:r>
              <a:rPr lang="en-US" dirty="0" smtClean="0"/>
              <a:t>Even if your group-mate has said something very clearly and correctly, it’s a good idea to </a:t>
            </a:r>
            <a:r>
              <a:rPr lang="en-US" b="1" dirty="0" smtClean="0"/>
              <a:t>repeat it yourself</a:t>
            </a:r>
          </a:p>
          <a:p>
            <a:pPr lvl="2"/>
            <a:r>
              <a:rPr lang="en-US" dirty="0" smtClean="0"/>
              <a:t>“So, what I think you said was, …”</a:t>
            </a:r>
          </a:p>
          <a:p>
            <a:pPr lvl="2"/>
            <a:r>
              <a:rPr lang="en-US" b="1" dirty="0" smtClean="0">
                <a:solidFill>
                  <a:schemeClr val="accent5"/>
                </a:solidFill>
              </a:rPr>
              <a:t>Might seem pointless, but your brain will remember better if YOU say it too</a:t>
            </a:r>
          </a:p>
        </p:txBody>
      </p:sp>
      <p:sp>
        <p:nvSpPr>
          <p:cNvPr id="4" name="Slide Number Placeholder 3"/>
          <p:cNvSpPr>
            <a:spLocks noGrp="1"/>
          </p:cNvSpPr>
          <p:nvPr>
            <p:ph type="sldNum" sz="quarter" idx="12"/>
            <p:custDataLst>
              <p:tags r:id="rId3"/>
            </p:custDataLst>
          </p:nvPr>
        </p:nvSpPr>
        <p:spPr/>
        <p:txBody>
          <a:bodyPr/>
          <a:lstStyle/>
          <a:p>
            <a:fld id="{3F8FD467-8539-4C68-8397-87CE2AA2A606}" type="slidenum">
              <a:rPr lang="en-US" smtClean="0"/>
              <a:pPr/>
              <a:t>21</a:t>
            </a:fld>
            <a:endParaRPr lang="en-US"/>
          </a:p>
        </p:txBody>
      </p:sp>
      <p:sp>
        <p:nvSpPr>
          <p:cNvPr id="5" name="TextBox 4"/>
          <p:cNvSpPr txBox="1"/>
          <p:nvPr/>
        </p:nvSpPr>
        <p:spPr>
          <a:xfrm>
            <a:off x="6102310" y="6488102"/>
            <a:ext cx="3041690" cy="369332"/>
          </a:xfrm>
          <a:prstGeom prst="rect">
            <a:avLst/>
          </a:prstGeom>
          <a:noFill/>
        </p:spPr>
        <p:txBody>
          <a:bodyPr wrap="none" rtlCol="0">
            <a:spAutoFit/>
          </a:bodyPr>
          <a:lstStyle/>
          <a:p>
            <a:r>
              <a:rPr lang="en-US" i="1" dirty="0" smtClean="0"/>
              <a:t>Cynthia Bailey Lee, UCSD</a:t>
            </a:r>
            <a:endParaRPr lang="en-US" i="1" dirty="0"/>
          </a:p>
        </p:txBody>
      </p:sp>
    </p:spTree>
    <p:extLst>
      <p:ext uri="{BB962C8B-B14F-4D97-AF65-F5344CB8AC3E}">
        <p14:creationId xmlns:p14="http://schemas.microsoft.com/office/powerpoint/2010/main" val="264333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Price</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a:t>Attribute to </a:t>
            </a:r>
            <a:r>
              <a:rPr lang="en-US" dirty="0" smtClean="0"/>
              <a:t>Edward Price, Department of Physics, CSU San Marcos</a:t>
            </a:r>
          </a:p>
          <a:p>
            <a:r>
              <a:rPr lang="en-US" i="1" dirty="0" smtClean="0"/>
              <a:t>Peer Instruction Introduction</a:t>
            </a:r>
            <a:endParaRPr lang="en-US" i="1" dirty="0"/>
          </a:p>
        </p:txBody>
      </p:sp>
    </p:spTree>
    <p:extLst>
      <p:ext uri="{BB962C8B-B14F-4D97-AF65-F5344CB8AC3E}">
        <p14:creationId xmlns:p14="http://schemas.microsoft.com/office/powerpoint/2010/main" val="81338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a:xfrm>
            <a:off x="685800" y="609600"/>
            <a:ext cx="7772400" cy="579438"/>
          </a:xfrm>
        </p:spPr>
        <p:txBody>
          <a:bodyPr>
            <a:normAutofit fontScale="90000"/>
          </a:bodyPr>
          <a:lstStyle/>
          <a:p>
            <a:r>
              <a:rPr lang="en-US">
                <a:latin typeface="Arial" charset="0"/>
                <a:ea typeface="ＭＳ Ｐゴシック" charset="0"/>
                <a:cs typeface="ＭＳ Ｐゴシック" charset="0"/>
              </a:rPr>
              <a:t>Expectations</a:t>
            </a:r>
          </a:p>
        </p:txBody>
      </p:sp>
      <p:sp>
        <p:nvSpPr>
          <p:cNvPr id="15362" name="Content Placeholder 6"/>
          <p:cNvSpPr>
            <a:spLocks noGrp="1"/>
          </p:cNvSpPr>
          <p:nvPr>
            <p:ph idx="1"/>
          </p:nvPr>
        </p:nvSpPr>
        <p:spPr>
          <a:xfrm>
            <a:off x="685800" y="1533525"/>
            <a:ext cx="7920038" cy="4562475"/>
          </a:xfrm>
        </p:spPr>
        <p:txBody>
          <a:bodyPr/>
          <a:lstStyle/>
          <a:p>
            <a:r>
              <a:rPr lang="en-US" sz="2400">
                <a:latin typeface="Arial" charset="0"/>
                <a:ea typeface="ＭＳ Ｐゴシック" charset="0"/>
                <a:cs typeface="ＭＳ Ｐゴシック" charset="0"/>
              </a:rPr>
              <a:t>This material is challenging, and involves more than just memorizing…</a:t>
            </a:r>
          </a:p>
          <a:p>
            <a:r>
              <a:rPr lang="en-US" sz="2400">
                <a:latin typeface="Arial" charset="0"/>
                <a:ea typeface="ＭＳ Ｐゴシック" charset="0"/>
                <a:cs typeface="ＭＳ Ｐゴシック" charset="0"/>
              </a:rPr>
              <a:t>You will be expected to think and analyze new situations</a:t>
            </a:r>
          </a:p>
          <a:p>
            <a:r>
              <a:rPr lang="en-US" sz="2400">
                <a:latin typeface="Arial" charset="0"/>
                <a:ea typeface="ＭＳ Ｐゴシック" charset="0"/>
                <a:cs typeface="ＭＳ Ｐゴシック" charset="0"/>
              </a:rPr>
              <a:t>To be good at this, you need </a:t>
            </a:r>
            <a:r>
              <a:rPr lang="en-US" sz="2400" i="1">
                <a:latin typeface="Arial" charset="0"/>
                <a:ea typeface="ＭＳ Ｐゴシック" charset="0"/>
                <a:cs typeface="ＭＳ Ｐゴシック" charset="0"/>
              </a:rPr>
              <a:t>practice </a:t>
            </a:r>
            <a:r>
              <a:rPr lang="en-US" sz="2400">
                <a:latin typeface="Arial" charset="0"/>
                <a:ea typeface="ＭＳ Ｐゴシック" charset="0"/>
                <a:cs typeface="ＭＳ Ｐゴシック" charset="0"/>
              </a:rPr>
              <a:t>and </a:t>
            </a:r>
            <a:r>
              <a:rPr lang="en-US" sz="2400" i="1">
                <a:latin typeface="Arial" charset="0"/>
                <a:ea typeface="ＭＳ Ｐゴシック" charset="0"/>
                <a:cs typeface="ＭＳ Ｐゴシック" charset="0"/>
              </a:rPr>
              <a:t>feedback</a:t>
            </a:r>
            <a:r>
              <a:rPr lang="en-US" sz="2400">
                <a:latin typeface="Arial" charset="0"/>
                <a:ea typeface="ＭＳ Ｐゴシック" charset="0"/>
                <a:cs typeface="ＭＳ Ｐゴシック" charset="0"/>
              </a:rPr>
              <a:t>, which is exactly how we will spend class time </a:t>
            </a:r>
          </a:p>
        </p:txBody>
      </p:sp>
      <p:pic>
        <p:nvPicPr>
          <p:cNvPr id="15365"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9163" y="4370388"/>
            <a:ext cx="1543050" cy="178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8" descr="j0183198.pic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12950" y="4757738"/>
            <a:ext cx="1136650"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996069" y="6391639"/>
            <a:ext cx="3092288" cy="369332"/>
          </a:xfrm>
          <a:prstGeom prst="rect">
            <a:avLst/>
          </a:prstGeom>
          <a:noFill/>
        </p:spPr>
        <p:txBody>
          <a:bodyPr wrap="none" rtlCol="0">
            <a:spAutoFit/>
          </a:bodyPr>
          <a:lstStyle/>
          <a:p>
            <a:r>
              <a:rPr lang="en-US" i="1" dirty="0" smtClean="0"/>
              <a:t>Edward Price, CSU San Marcos</a:t>
            </a:r>
            <a:endParaRPr lang="en-US" i="1" dirty="0"/>
          </a:p>
        </p:txBody>
      </p:sp>
    </p:spTree>
    <p:extLst>
      <p:ext uri="{BB962C8B-B14F-4D97-AF65-F5344CB8AC3E}">
        <p14:creationId xmlns:p14="http://schemas.microsoft.com/office/powerpoint/2010/main" val="2826421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a:xfrm>
            <a:off x="685800" y="609600"/>
            <a:ext cx="7772400" cy="579438"/>
          </a:xfrm>
        </p:spPr>
        <p:txBody>
          <a:bodyPr>
            <a:normAutofit fontScale="90000"/>
          </a:bodyPr>
          <a:lstStyle/>
          <a:p>
            <a:r>
              <a:rPr lang="en-US">
                <a:latin typeface="Arial" charset="0"/>
                <a:ea typeface="ＭＳ Ｐゴシック" charset="0"/>
                <a:cs typeface="ＭＳ Ｐゴシック" charset="0"/>
              </a:rPr>
              <a:t>Expectations</a:t>
            </a:r>
          </a:p>
        </p:txBody>
      </p:sp>
      <p:sp>
        <p:nvSpPr>
          <p:cNvPr id="16386" name="Content Placeholder 6"/>
          <p:cNvSpPr>
            <a:spLocks noGrp="1"/>
          </p:cNvSpPr>
          <p:nvPr>
            <p:ph idx="1"/>
          </p:nvPr>
        </p:nvSpPr>
        <p:spPr>
          <a:xfrm>
            <a:off x="685800" y="1533525"/>
            <a:ext cx="7920038" cy="4562475"/>
          </a:xfrm>
        </p:spPr>
        <p:txBody>
          <a:bodyPr/>
          <a:lstStyle/>
          <a:p>
            <a:r>
              <a:rPr lang="en-US" sz="2400">
                <a:latin typeface="Arial" charset="0"/>
                <a:ea typeface="ＭＳ Ｐゴシック" charset="0"/>
                <a:cs typeface="ＭＳ Ｐゴシック" charset="0"/>
              </a:rPr>
              <a:t>Most students are capable of succeeding in this class – this means you!</a:t>
            </a:r>
          </a:p>
          <a:p>
            <a:r>
              <a:rPr lang="en-US" sz="2400">
                <a:latin typeface="Arial" charset="0"/>
                <a:ea typeface="ＭＳ Ｐゴシック" charset="0"/>
                <a:cs typeface="ＭＳ Ｐゴシック" charset="0"/>
              </a:rPr>
              <a:t>I will try to create a course that facilitates your learning; </a:t>
            </a:r>
            <a:r>
              <a:rPr lang="en-US" sz="2400" b="1">
                <a:latin typeface="Arial" charset="0"/>
                <a:ea typeface="ＭＳ Ｐゴシック" charset="0"/>
                <a:cs typeface="ＭＳ Ｐゴシック" charset="0"/>
              </a:rPr>
              <a:t>you </a:t>
            </a:r>
            <a:r>
              <a:rPr lang="en-US" sz="2400">
                <a:latin typeface="Arial" charset="0"/>
                <a:ea typeface="ＭＳ Ｐゴシック" charset="0"/>
                <a:cs typeface="ＭＳ Ｐゴシック" charset="0"/>
              </a:rPr>
              <a:t>need to </a:t>
            </a:r>
            <a:r>
              <a:rPr lang="en-US" sz="2400" b="1">
                <a:latin typeface="Arial" charset="0"/>
                <a:ea typeface="ＭＳ Ｐゴシック" charset="0"/>
                <a:cs typeface="ＭＳ Ｐゴシック" charset="0"/>
              </a:rPr>
              <a:t>participate</a:t>
            </a:r>
          </a:p>
          <a:p>
            <a:r>
              <a:rPr lang="en-US" sz="2400">
                <a:latin typeface="Arial" charset="0"/>
                <a:ea typeface="ＭＳ Ｐゴシック" charset="0"/>
                <a:cs typeface="ＭＳ Ｐゴシック" charset="0"/>
              </a:rPr>
              <a:t>If you would like to do better, ask </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Am I…</a:t>
            </a:r>
          </a:p>
          <a:p>
            <a:pPr lvl="1"/>
            <a:r>
              <a:rPr lang="en-US" sz="2000">
                <a:latin typeface="Arial" charset="0"/>
                <a:ea typeface="ＭＳ Ｐゴシック" charset="0"/>
              </a:rPr>
              <a:t>Coming to class (w/ clicker and workbook) and </a:t>
            </a:r>
            <a:r>
              <a:rPr lang="en-US" sz="2000" b="1">
                <a:latin typeface="Arial" charset="0"/>
                <a:ea typeface="ＭＳ Ｐゴシック" charset="0"/>
              </a:rPr>
              <a:t>actively </a:t>
            </a:r>
            <a:r>
              <a:rPr lang="en-US" sz="2000">
                <a:latin typeface="Arial" charset="0"/>
                <a:ea typeface="ＭＳ Ｐゴシック" charset="0"/>
              </a:rPr>
              <a:t>participating?</a:t>
            </a:r>
          </a:p>
          <a:p>
            <a:pPr lvl="1"/>
            <a:r>
              <a:rPr lang="en-US" sz="2000">
                <a:latin typeface="Arial" charset="0"/>
                <a:ea typeface="ＭＳ Ｐゴシック" charset="0"/>
              </a:rPr>
              <a:t>Reviewing your class notes?</a:t>
            </a:r>
          </a:p>
          <a:p>
            <a:pPr lvl="1"/>
            <a:r>
              <a:rPr lang="en-US" sz="2000">
                <a:latin typeface="Arial" charset="0"/>
                <a:ea typeface="ＭＳ Ｐゴシック" charset="0"/>
              </a:rPr>
              <a:t>Doing all HW on time?</a:t>
            </a:r>
          </a:p>
          <a:p>
            <a:pPr lvl="1"/>
            <a:r>
              <a:rPr lang="en-US" sz="2000">
                <a:latin typeface="Arial" charset="0"/>
                <a:ea typeface="ＭＳ Ｐゴシック" charset="0"/>
              </a:rPr>
              <a:t>Trying to understand the material, not just </a:t>
            </a:r>
            <a:r>
              <a:rPr lang="ja-JP" altLang="en-US" sz="2000">
                <a:latin typeface="Arial" charset="0"/>
                <a:ea typeface="ＭＳ Ｐゴシック" charset="0"/>
              </a:rPr>
              <a:t>‘</a:t>
            </a:r>
            <a:r>
              <a:rPr lang="en-US" altLang="ja-JP" sz="2000">
                <a:latin typeface="Arial" charset="0"/>
                <a:ea typeface="ＭＳ Ｐゴシック" charset="0"/>
              </a:rPr>
              <a:t>get it done</a:t>
            </a:r>
            <a:r>
              <a:rPr lang="ja-JP" altLang="en-US" sz="2000">
                <a:latin typeface="Arial" charset="0"/>
                <a:ea typeface="ＭＳ Ｐゴシック" charset="0"/>
              </a:rPr>
              <a:t>’</a:t>
            </a:r>
            <a:r>
              <a:rPr lang="en-US" altLang="ja-JP" sz="2000">
                <a:latin typeface="Arial" charset="0"/>
                <a:ea typeface="ＭＳ Ｐゴシック" charset="0"/>
              </a:rPr>
              <a:t>?</a:t>
            </a:r>
          </a:p>
          <a:p>
            <a:pPr lvl="1"/>
            <a:r>
              <a:rPr lang="en-US" sz="2000">
                <a:latin typeface="Arial" charset="0"/>
                <a:ea typeface="ＭＳ Ｐゴシック" charset="0"/>
              </a:rPr>
              <a:t>Asking questions when confused</a:t>
            </a:r>
          </a:p>
        </p:txBody>
      </p:sp>
      <p:sp>
        <p:nvSpPr>
          <p:cNvPr id="6" name="TextBox 5"/>
          <p:cNvSpPr txBox="1"/>
          <p:nvPr/>
        </p:nvSpPr>
        <p:spPr>
          <a:xfrm>
            <a:off x="5996069" y="6391639"/>
            <a:ext cx="3092288" cy="369332"/>
          </a:xfrm>
          <a:prstGeom prst="rect">
            <a:avLst/>
          </a:prstGeom>
          <a:noFill/>
        </p:spPr>
        <p:txBody>
          <a:bodyPr wrap="none" rtlCol="0">
            <a:spAutoFit/>
          </a:bodyPr>
          <a:lstStyle/>
          <a:p>
            <a:r>
              <a:rPr lang="en-US" i="1" dirty="0" smtClean="0"/>
              <a:t>Edward Price, CSU San Marcos</a:t>
            </a:r>
            <a:endParaRPr lang="en-US" i="1" dirty="0"/>
          </a:p>
        </p:txBody>
      </p:sp>
    </p:spTree>
    <p:extLst>
      <p:ext uri="{BB962C8B-B14F-4D97-AF65-F5344CB8AC3E}">
        <p14:creationId xmlns:p14="http://schemas.microsoft.com/office/powerpoint/2010/main" val="1000630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279400"/>
            <a:ext cx="7772400" cy="812800"/>
          </a:xfrm>
        </p:spPr>
        <p:txBody>
          <a:bodyPr/>
          <a:lstStyle/>
          <a:p>
            <a:pPr eaLnBrk="1" hangingPunct="1"/>
            <a:r>
              <a:rPr lang="en-US">
                <a:latin typeface="Arial" charset="0"/>
                <a:ea typeface="ＭＳ Ｐゴシック" charset="0"/>
                <a:cs typeface="ＭＳ Ｐゴシック" charset="0"/>
              </a:rPr>
              <a:t>Course components: class</a:t>
            </a:r>
          </a:p>
        </p:txBody>
      </p:sp>
      <p:sp>
        <p:nvSpPr>
          <p:cNvPr id="17410" name="Vertical Text Placeholder 2"/>
          <p:cNvSpPr>
            <a:spLocks noGrp="1"/>
          </p:cNvSpPr>
          <p:nvPr>
            <p:ph type="body" orient="vert" idx="1"/>
          </p:nvPr>
        </p:nvSpPr>
        <p:spPr>
          <a:xfrm>
            <a:off x="342900" y="1968500"/>
            <a:ext cx="8458200" cy="4114800"/>
          </a:xfrm>
        </p:spPr>
        <p:txBody>
          <a:bodyPr vert="horz"/>
          <a:lstStyle/>
          <a:p>
            <a:pPr eaLnBrk="1" hangingPunct="1">
              <a:buFontTx/>
              <a:buNone/>
            </a:pPr>
            <a:r>
              <a:rPr lang="en-US">
                <a:latin typeface="Arial" charset="0"/>
                <a:ea typeface="ＭＳ Ｐゴシック" charset="0"/>
                <a:cs typeface="ＭＳ Ｐゴシック" charset="0"/>
              </a:rPr>
              <a:t>Expect active involvement</a:t>
            </a:r>
          </a:p>
          <a:p>
            <a:pPr lvl="1" eaLnBrk="1" hangingPunct="1"/>
            <a:r>
              <a:rPr lang="en-US">
                <a:latin typeface="Arial" charset="0"/>
                <a:ea typeface="ＭＳ Ｐゴシック" charset="0"/>
              </a:rPr>
              <a:t>Bring workbook to class</a:t>
            </a:r>
          </a:p>
          <a:p>
            <a:pPr lvl="1" eaLnBrk="1" hangingPunct="1"/>
            <a:r>
              <a:rPr lang="en-US">
                <a:latin typeface="Arial" charset="0"/>
                <a:ea typeface="ＭＳ Ｐゴシック" charset="0"/>
              </a:rPr>
              <a:t>Bring your clicker (credit for participation)</a:t>
            </a:r>
          </a:p>
          <a:p>
            <a:pPr lvl="1" eaLnBrk="1" hangingPunct="1"/>
            <a:endParaRPr lang="en-US">
              <a:latin typeface="Arial" charset="0"/>
              <a:ea typeface="ＭＳ Ｐゴシック" charset="0"/>
            </a:endParaRPr>
          </a:p>
        </p:txBody>
      </p:sp>
      <p:pic>
        <p:nvPicPr>
          <p:cNvPr id="17413"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4224338"/>
            <a:ext cx="2743200" cy="1262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60963" y="3670300"/>
            <a:ext cx="3622675" cy="260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5996069" y="6391639"/>
            <a:ext cx="3092288" cy="369332"/>
          </a:xfrm>
          <a:prstGeom prst="rect">
            <a:avLst/>
          </a:prstGeom>
          <a:noFill/>
        </p:spPr>
        <p:txBody>
          <a:bodyPr wrap="none" rtlCol="0">
            <a:spAutoFit/>
          </a:bodyPr>
          <a:lstStyle/>
          <a:p>
            <a:r>
              <a:rPr lang="en-US" i="1" dirty="0" smtClean="0"/>
              <a:t>Edward Price, CSU San Marcos</a:t>
            </a:r>
            <a:endParaRPr lang="en-US" i="1" dirty="0"/>
          </a:p>
        </p:txBody>
      </p:sp>
    </p:spTree>
    <p:extLst>
      <p:ext uri="{BB962C8B-B14F-4D97-AF65-F5344CB8AC3E}">
        <p14:creationId xmlns:p14="http://schemas.microsoft.com/office/powerpoint/2010/main" val="3552540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Do you have a clicker?</a:t>
            </a:r>
          </a:p>
        </p:txBody>
      </p:sp>
      <p:sp>
        <p:nvSpPr>
          <p:cNvPr id="19458" name="Vertical Text Placeholder 2"/>
          <p:cNvSpPr>
            <a:spLocks noGrp="1"/>
          </p:cNvSpPr>
          <p:nvPr>
            <p:ph type="body" orient="vert" idx="1"/>
          </p:nvPr>
        </p:nvSpPr>
        <p:spPr/>
        <p:txBody>
          <a:bodyPr vert="horz"/>
          <a:lstStyle/>
          <a:p>
            <a:pPr marL="514350" indent="-514350" eaLnBrk="1" hangingPunct="1">
              <a:buFontTx/>
              <a:buAutoNum type="alphaLcParenR"/>
            </a:pPr>
            <a:r>
              <a:rPr lang="en-US">
                <a:latin typeface="Arial" charset="0"/>
                <a:ea typeface="ＭＳ Ｐゴシック" charset="0"/>
                <a:cs typeface="ＭＳ Ｐゴシック" charset="0"/>
              </a:rPr>
              <a:t>Yes</a:t>
            </a:r>
          </a:p>
          <a:p>
            <a:pPr marL="514350" indent="-514350" eaLnBrk="1" hangingPunct="1">
              <a:buFontTx/>
              <a:buAutoNum type="alphaLcParenR"/>
            </a:pPr>
            <a:r>
              <a:rPr lang="en-US">
                <a:latin typeface="Arial" charset="0"/>
                <a:ea typeface="ＭＳ Ｐゴシック" charset="0"/>
                <a:cs typeface="ＭＳ Ｐゴシック" charset="0"/>
              </a:rPr>
              <a:t>No</a:t>
            </a:r>
          </a:p>
          <a:p>
            <a:pPr marL="514350" indent="-514350" eaLnBrk="1" hangingPunct="1">
              <a:buFontTx/>
              <a:buAutoNum type="alphaLcParenR"/>
            </a:pPr>
            <a:r>
              <a:rPr lang="en-US">
                <a:latin typeface="Arial" charset="0"/>
                <a:ea typeface="ＭＳ Ｐゴシック" charset="0"/>
                <a:cs typeface="ＭＳ Ｐゴシック" charset="0"/>
              </a:rPr>
              <a:t>Not sure</a:t>
            </a:r>
          </a:p>
        </p:txBody>
      </p:sp>
      <p:sp>
        <p:nvSpPr>
          <p:cNvPr id="6" name="TextBox 5"/>
          <p:cNvSpPr txBox="1"/>
          <p:nvPr/>
        </p:nvSpPr>
        <p:spPr>
          <a:xfrm>
            <a:off x="5996069" y="6391639"/>
            <a:ext cx="3092288" cy="369332"/>
          </a:xfrm>
          <a:prstGeom prst="rect">
            <a:avLst/>
          </a:prstGeom>
          <a:noFill/>
        </p:spPr>
        <p:txBody>
          <a:bodyPr wrap="none" rtlCol="0">
            <a:spAutoFit/>
          </a:bodyPr>
          <a:lstStyle/>
          <a:p>
            <a:r>
              <a:rPr lang="en-US" i="1" dirty="0" smtClean="0"/>
              <a:t>Edward Price, CSU San Marcos</a:t>
            </a:r>
            <a:endParaRPr lang="en-US" i="1" dirty="0"/>
          </a:p>
        </p:txBody>
      </p:sp>
    </p:spTree>
    <p:extLst>
      <p:ext uri="{BB962C8B-B14F-4D97-AF65-F5344CB8AC3E}">
        <p14:creationId xmlns:p14="http://schemas.microsoft.com/office/powerpoint/2010/main" val="1850619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355600"/>
            <a:ext cx="7772400" cy="965200"/>
          </a:xfrm>
        </p:spPr>
        <p:txBody>
          <a:bodyPr/>
          <a:lstStyle/>
          <a:p>
            <a:pPr eaLnBrk="1" hangingPunct="1"/>
            <a:r>
              <a:rPr lang="en-US">
                <a:latin typeface="Arial" charset="0"/>
                <a:ea typeface="ＭＳ Ｐゴシック" charset="0"/>
                <a:cs typeface="ＭＳ Ｐゴシック" charset="0"/>
              </a:rPr>
              <a:t>Meet your neighbor</a:t>
            </a:r>
          </a:p>
        </p:txBody>
      </p:sp>
      <p:grpSp>
        <p:nvGrpSpPr>
          <p:cNvPr id="2" name="Group 17"/>
          <p:cNvGrpSpPr>
            <a:grpSpLocks/>
          </p:cNvGrpSpPr>
          <p:nvPr/>
        </p:nvGrpSpPr>
        <p:grpSpPr bwMode="auto">
          <a:xfrm>
            <a:off x="1651000" y="1739900"/>
            <a:ext cx="5829300" cy="4699000"/>
            <a:chOff x="1689100" y="1968500"/>
            <a:chExt cx="5829300" cy="4699000"/>
          </a:xfrm>
        </p:grpSpPr>
        <p:sp>
          <p:nvSpPr>
            <p:cNvPr id="20485" name="Alternate Process 5"/>
            <p:cNvSpPr>
              <a:spLocks noChangeArrowheads="1"/>
            </p:cNvSpPr>
            <p:nvPr/>
          </p:nvSpPr>
          <p:spPr bwMode="auto">
            <a:xfrm>
              <a:off x="1733550" y="2940050"/>
              <a:ext cx="2019300" cy="1009650"/>
            </a:xfrm>
            <a:prstGeom prst="flowChartAlternateProcess">
              <a:avLst/>
            </a:prstGeom>
            <a:solidFill>
              <a:srgbClr val="FF9B35"/>
            </a:solidFill>
            <a:ln w="9525">
              <a:solidFill>
                <a:srgbClr val="CC6633"/>
              </a:solidFill>
              <a:round/>
              <a:headEnd/>
              <a:tailEnd/>
            </a:ln>
          </p:spPr>
          <p:txBody>
            <a:bodyPr anchor="ctr"/>
            <a:lstStyle/>
            <a:p>
              <a:pPr algn="ctr"/>
              <a:r>
                <a:rPr lang="en-US" sz="2000"/>
                <a:t>Do you know your neighbor</a:t>
              </a:r>
              <a:r>
                <a:rPr lang="ja-JP" altLang="en-US" sz="2000"/>
                <a:t>’</a:t>
              </a:r>
              <a:r>
                <a:rPr lang="en-US" altLang="ja-JP" sz="2000"/>
                <a:t>s name?</a:t>
              </a:r>
              <a:endParaRPr lang="en-US" sz="2000"/>
            </a:p>
          </p:txBody>
        </p:sp>
        <p:sp>
          <p:nvSpPr>
            <p:cNvPr id="20486" name="Right Arrow 7"/>
            <p:cNvSpPr>
              <a:spLocks noChangeArrowheads="1"/>
            </p:cNvSpPr>
            <p:nvPr/>
          </p:nvSpPr>
          <p:spPr bwMode="auto">
            <a:xfrm>
              <a:off x="4165600" y="2895600"/>
              <a:ext cx="1320800" cy="927100"/>
            </a:xfrm>
            <a:prstGeom prst="rightArrow">
              <a:avLst>
                <a:gd name="adj1" fmla="val 50000"/>
                <a:gd name="adj2" fmla="val 50002"/>
              </a:avLst>
            </a:prstGeom>
            <a:solidFill>
              <a:srgbClr val="FFCC99"/>
            </a:solidFill>
            <a:ln w="9525">
              <a:solidFill>
                <a:srgbClr val="CC6633"/>
              </a:solidFill>
              <a:round/>
              <a:headEnd/>
              <a:tailEnd/>
            </a:ln>
          </p:spPr>
          <p:txBody>
            <a:bodyPr anchor="ctr"/>
            <a:lstStyle/>
            <a:p>
              <a:r>
                <a:rPr lang="en-US"/>
                <a:t>   yes</a:t>
              </a:r>
            </a:p>
          </p:txBody>
        </p:sp>
        <p:sp>
          <p:nvSpPr>
            <p:cNvPr id="9" name="Right Arrow 8"/>
            <p:cNvSpPr/>
            <p:nvPr/>
          </p:nvSpPr>
          <p:spPr bwMode="auto">
            <a:xfrm rot="5400000">
              <a:off x="2082800" y="4235450"/>
              <a:ext cx="1320800" cy="927100"/>
            </a:xfrm>
            <a:prstGeom prst="rightArrow">
              <a:avLst/>
            </a:prstGeom>
            <a:solidFill>
              <a:srgbClr val="FFCC99"/>
            </a:solidFill>
            <a:ln w="9525" cap="flat" cmpd="sng" algn="ctr">
              <a:solidFill>
                <a:srgbClr val="CC6633"/>
              </a:solidFill>
              <a:prstDash val="solid"/>
              <a:round/>
              <a:headEnd type="none" w="med" len="med"/>
              <a:tailEnd type="none" w="med" len="med"/>
            </a:ln>
            <a:effectLst/>
          </p:spPr>
          <p:txBody>
            <a:bodyPr vert="vert270"/>
            <a:lstStyle/>
            <a:p>
              <a:pPr algn="ctr">
                <a:defRPr/>
              </a:pPr>
              <a:r>
                <a:rPr lang="en-US" dirty="0">
                  <a:ea typeface="ＭＳ Ｐゴシック" charset="-128"/>
                  <a:cs typeface="ＭＳ Ｐゴシック" charset="-128"/>
                </a:rPr>
                <a:t>    no</a:t>
              </a:r>
            </a:p>
          </p:txBody>
        </p:sp>
        <p:sp>
          <p:nvSpPr>
            <p:cNvPr id="20488" name="Alternate Process 9"/>
            <p:cNvSpPr>
              <a:spLocks noChangeArrowheads="1"/>
            </p:cNvSpPr>
            <p:nvPr/>
          </p:nvSpPr>
          <p:spPr bwMode="auto">
            <a:xfrm>
              <a:off x="5791200" y="2940050"/>
              <a:ext cx="1727200" cy="838200"/>
            </a:xfrm>
            <a:prstGeom prst="flowChartAlternateProcess">
              <a:avLst/>
            </a:prstGeom>
            <a:solidFill>
              <a:srgbClr val="FF9B35"/>
            </a:solidFill>
            <a:ln w="9525">
              <a:solidFill>
                <a:srgbClr val="CC6633"/>
              </a:solidFill>
              <a:round/>
              <a:headEnd/>
              <a:tailEnd/>
            </a:ln>
          </p:spPr>
          <p:txBody>
            <a:bodyPr anchor="ctr"/>
            <a:lstStyle/>
            <a:p>
              <a:pPr algn="ctr"/>
              <a:r>
                <a:rPr lang="en-US" sz="2000"/>
                <a:t>Find another neighbor</a:t>
              </a:r>
            </a:p>
          </p:txBody>
        </p:sp>
        <p:sp>
          <p:nvSpPr>
            <p:cNvPr id="16" name="U-Turn Arrow 15"/>
            <p:cNvSpPr/>
            <p:nvPr/>
          </p:nvSpPr>
          <p:spPr bwMode="auto">
            <a:xfrm flipH="1">
              <a:off x="2527300" y="1968500"/>
              <a:ext cx="4229100" cy="877888"/>
            </a:xfrm>
            <a:prstGeom prst="uturnArrow">
              <a:avLst>
                <a:gd name="adj1" fmla="val 25000"/>
                <a:gd name="adj2" fmla="val 25000"/>
                <a:gd name="adj3" fmla="val 25000"/>
                <a:gd name="adj4" fmla="val 30729"/>
                <a:gd name="adj5" fmla="val 96701"/>
              </a:avLst>
            </a:prstGeom>
            <a:solidFill>
              <a:srgbClr val="FFCC99"/>
            </a:solidFill>
            <a:ln w="9525" cap="flat" cmpd="sng" algn="ctr">
              <a:solidFill>
                <a:srgbClr val="CC6633"/>
              </a:solidFill>
              <a:prstDash val="solid"/>
              <a:round/>
              <a:headEnd type="none" w="med" len="med"/>
              <a:tailEnd type="none" w="med" len="med"/>
            </a:ln>
            <a:effectLst/>
          </p:spPr>
          <p:txBody>
            <a:bodyPr/>
            <a:lstStyle/>
            <a:p>
              <a:pPr>
                <a:defRPr/>
              </a:pPr>
              <a:endParaRPr lang="en-US">
                <a:latin typeface="Arial" pitchFamily="31" charset="0"/>
                <a:ea typeface="ＭＳ Ｐゴシック" pitchFamily="31" charset="-128"/>
                <a:cs typeface="ＭＳ Ｐゴシック" pitchFamily="31" charset="-128"/>
              </a:endParaRPr>
            </a:p>
          </p:txBody>
        </p:sp>
        <p:sp>
          <p:nvSpPr>
            <p:cNvPr id="20490" name="Alternate Process 16"/>
            <p:cNvSpPr>
              <a:spLocks noChangeArrowheads="1"/>
            </p:cNvSpPr>
            <p:nvPr/>
          </p:nvSpPr>
          <p:spPr bwMode="auto">
            <a:xfrm>
              <a:off x="1689100" y="5422900"/>
              <a:ext cx="2108200" cy="1244600"/>
            </a:xfrm>
            <a:prstGeom prst="flowChartAlternateProcess">
              <a:avLst/>
            </a:prstGeom>
            <a:solidFill>
              <a:srgbClr val="FF9B35"/>
            </a:solidFill>
            <a:ln w="9525">
              <a:solidFill>
                <a:srgbClr val="CC6633"/>
              </a:solidFill>
              <a:round/>
              <a:headEnd/>
              <a:tailEnd/>
            </a:ln>
          </p:spPr>
          <p:txBody>
            <a:bodyPr anchor="ctr"/>
            <a:lstStyle/>
            <a:p>
              <a:pPr algn="ctr"/>
              <a:r>
                <a:rPr lang="en-US" sz="2000"/>
                <a:t>Say, </a:t>
              </a:r>
              <a:r>
                <a:rPr lang="ja-JP" altLang="en-US" sz="2000"/>
                <a:t>“</a:t>
              </a:r>
              <a:r>
                <a:rPr lang="en-US" altLang="ja-JP" sz="2000"/>
                <a:t>My name is ___. What</a:t>
              </a:r>
              <a:r>
                <a:rPr lang="ja-JP" altLang="en-US" sz="2000"/>
                <a:t>’</a:t>
              </a:r>
              <a:r>
                <a:rPr lang="en-US" altLang="ja-JP" sz="2000"/>
                <a:t>s yours?</a:t>
              </a:r>
              <a:r>
                <a:rPr lang="ja-JP" altLang="en-US" sz="2000"/>
                <a:t>”</a:t>
              </a:r>
              <a:endParaRPr lang="en-US" sz="2000"/>
            </a:p>
          </p:txBody>
        </p:sp>
      </p:grpSp>
      <p:sp>
        <p:nvSpPr>
          <p:cNvPr id="12" name="TextBox 11"/>
          <p:cNvSpPr txBox="1"/>
          <p:nvPr/>
        </p:nvSpPr>
        <p:spPr>
          <a:xfrm>
            <a:off x="5996069" y="6391639"/>
            <a:ext cx="3092288" cy="369332"/>
          </a:xfrm>
          <a:prstGeom prst="rect">
            <a:avLst/>
          </a:prstGeom>
          <a:noFill/>
        </p:spPr>
        <p:txBody>
          <a:bodyPr wrap="none" rtlCol="0">
            <a:spAutoFit/>
          </a:bodyPr>
          <a:lstStyle/>
          <a:p>
            <a:r>
              <a:rPr lang="en-US" i="1" dirty="0" smtClean="0"/>
              <a:t>Edward Price, CSU San Marcos</a:t>
            </a:r>
            <a:endParaRPr lang="en-US" i="1" dirty="0"/>
          </a:p>
        </p:txBody>
      </p:sp>
    </p:spTree>
    <p:extLst>
      <p:ext uri="{BB962C8B-B14F-4D97-AF65-F5344CB8AC3E}">
        <p14:creationId xmlns:p14="http://schemas.microsoft.com/office/powerpoint/2010/main" val="143586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Noah </a:t>
            </a:r>
            <a:r>
              <a:rPr lang="en-US" dirty="0" err="1" smtClean="0"/>
              <a:t>Finkelstien</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a:t>Attribute to </a:t>
            </a:r>
            <a:r>
              <a:rPr lang="en-US" dirty="0" smtClean="0"/>
              <a:t>Noah Finkelstein, University of Colorado Boulder</a:t>
            </a:r>
          </a:p>
          <a:p>
            <a:r>
              <a:rPr lang="en-US" dirty="0" smtClean="0"/>
              <a:t>Modern Physics for </a:t>
            </a:r>
            <a:r>
              <a:rPr lang="en-US" smtClean="0"/>
              <a:t>Engineers course</a:t>
            </a:r>
            <a:endParaRPr lang="en-US" dirty="0" smtClean="0"/>
          </a:p>
        </p:txBody>
      </p:sp>
    </p:spTree>
    <p:extLst>
      <p:ext uri="{BB962C8B-B14F-4D97-AF65-F5344CB8AC3E}">
        <p14:creationId xmlns:p14="http://schemas.microsoft.com/office/powerpoint/2010/main" val="257215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0E87229-15E6-1145-AF0A-C70D472B65FE}" type="slidenum">
              <a:rPr lang="en-US"/>
              <a:pPr>
                <a:defRPr/>
              </a:pPr>
              <a:t>29</a:t>
            </a:fld>
            <a:endParaRPr lang="en-US"/>
          </a:p>
        </p:txBody>
      </p:sp>
      <p:sp>
        <p:nvSpPr>
          <p:cNvPr id="60418" name="Rectangle 2"/>
          <p:cNvSpPr>
            <a:spLocks noGrp="1" noChangeArrowheads="1"/>
          </p:cNvSpPr>
          <p:nvPr>
            <p:ph type="title"/>
          </p:nvPr>
        </p:nvSpPr>
        <p:spPr/>
        <p:txBody>
          <a:bodyPr/>
          <a:lstStyle/>
          <a:p>
            <a:pPr eaLnBrk="1" hangingPunct="1">
              <a:defRPr/>
            </a:pPr>
            <a:r>
              <a:rPr lang="en-US" smtClean="0">
                <a:cs typeface="+mj-cs"/>
              </a:rPr>
              <a:t>Interpretation and Probability</a:t>
            </a:r>
          </a:p>
        </p:txBody>
      </p:sp>
      <p:sp>
        <p:nvSpPr>
          <p:cNvPr id="60419" name="Rectangle 3"/>
          <p:cNvSpPr>
            <a:spLocks noGrp="1" noChangeArrowheads="1"/>
          </p:cNvSpPr>
          <p:nvPr>
            <p:ph type="body" idx="1"/>
          </p:nvPr>
        </p:nvSpPr>
        <p:spPr/>
        <p:txBody>
          <a:bodyPr/>
          <a:lstStyle/>
          <a:p>
            <a:pPr marL="0" indent="0" eaLnBrk="1" hangingPunct="1">
              <a:buFontTx/>
              <a:buNone/>
              <a:defRPr/>
            </a:pPr>
            <a:r>
              <a:rPr lang="en-US" smtClean="0">
                <a:cs typeface="+mn-cs"/>
              </a:rPr>
              <a:t>You</a:t>
            </a:r>
            <a:r>
              <a:rPr lang="ja-JP" altLang="en-US" smtClean="0">
                <a:latin typeface="Arial"/>
                <a:cs typeface="+mn-cs"/>
              </a:rPr>
              <a:t>’</a:t>
            </a:r>
            <a:r>
              <a:rPr lang="en-US" smtClean="0">
                <a:cs typeface="+mn-cs"/>
              </a:rPr>
              <a:t>re on a game show:</a:t>
            </a:r>
          </a:p>
          <a:p>
            <a:pPr marL="0" indent="0" eaLnBrk="1" hangingPunct="1">
              <a:buFontTx/>
              <a:buNone/>
              <a:defRPr/>
            </a:pPr>
            <a:endParaRPr lang="en-US" smtClean="0">
              <a:cs typeface="+mn-cs"/>
            </a:endParaRPr>
          </a:p>
          <a:p>
            <a:pPr marL="0" indent="0" eaLnBrk="1" hangingPunct="1">
              <a:buFontTx/>
              <a:buNone/>
              <a:defRPr/>
            </a:pPr>
            <a:r>
              <a:rPr lang="en-US" smtClean="0">
                <a:cs typeface="+mn-cs"/>
              </a:rPr>
              <a:t>There are 3 Doors (envelopes).</a:t>
            </a:r>
          </a:p>
          <a:p>
            <a:pPr marL="0" indent="0" eaLnBrk="1" hangingPunct="1">
              <a:buFontTx/>
              <a:buNone/>
              <a:defRPr/>
            </a:pPr>
            <a:r>
              <a:rPr lang="en-US" smtClean="0">
                <a:cs typeface="+mn-cs"/>
              </a:rPr>
              <a:t>Two doors have goats (empty)</a:t>
            </a:r>
          </a:p>
          <a:p>
            <a:pPr marL="0" indent="0" eaLnBrk="1" hangingPunct="1">
              <a:buFontTx/>
              <a:buNone/>
              <a:defRPr/>
            </a:pPr>
            <a:r>
              <a:rPr lang="en-US" smtClean="0">
                <a:cs typeface="+mn-cs"/>
              </a:rPr>
              <a:t>One door has a car (half-fast sandwich)</a:t>
            </a:r>
          </a:p>
          <a:p>
            <a:pPr marL="0" indent="0" eaLnBrk="1" hangingPunct="1">
              <a:buFontTx/>
              <a:buNone/>
              <a:defRPr/>
            </a:pPr>
            <a:endParaRPr lang="en-US" smtClean="0">
              <a:cs typeface="+mn-cs"/>
            </a:endParaRPr>
          </a:p>
          <a:p>
            <a:pPr marL="0" indent="0" eaLnBrk="1" hangingPunct="1">
              <a:buFontTx/>
              <a:buNone/>
              <a:defRPr/>
            </a:pPr>
            <a:endParaRPr lang="en-US" sz="3600" smtClean="0">
              <a:cs typeface="+mn-cs"/>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4419600"/>
            <a:ext cx="4114800" cy="2347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0421" name="Picture 5" descr="lmad-curtai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1447800"/>
            <a:ext cx="2689225"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796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042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041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6042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697038"/>
            <a:ext cx="9144000" cy="5397500"/>
          </a:xfrm>
        </p:spPr>
        <p:txBody>
          <a:bodyPr>
            <a:normAutofit fontScale="70000" lnSpcReduction="20000"/>
          </a:bodyPr>
          <a:lstStyle/>
          <a:p>
            <a:pPr marL="0" indent="0" algn="ctr">
              <a:buNone/>
            </a:pPr>
            <a:r>
              <a:rPr lang="en-US" dirty="0" smtClean="0">
                <a:solidFill>
                  <a:schemeClr val="bg1">
                    <a:lumMod val="85000"/>
                  </a:schemeClr>
                </a:solidFill>
              </a:rPr>
              <a:t>This presentation is copyrighted under the Creative Commons License</a:t>
            </a:r>
          </a:p>
          <a:p>
            <a:pPr marL="0" indent="0" algn="ctr">
              <a:buNone/>
            </a:pPr>
            <a:r>
              <a:rPr lang="en-US" i="1" dirty="0" smtClean="0">
                <a:solidFill>
                  <a:schemeClr val="bg1">
                    <a:lumMod val="85000"/>
                  </a:schemeClr>
                </a:solidFill>
              </a:rPr>
              <a:t>Attribution Non-Commercial Share-Alike</a:t>
            </a:r>
          </a:p>
          <a:p>
            <a:pPr marL="0" indent="0" algn="ctr">
              <a:buNone/>
            </a:pPr>
            <a:endParaRPr lang="en-US" dirty="0" smtClean="0">
              <a:solidFill>
                <a:schemeClr val="bg1">
                  <a:lumMod val="85000"/>
                </a:schemeClr>
              </a:solidFill>
            </a:endParaRPr>
          </a:p>
          <a:p>
            <a:pPr marL="0" indent="0" algn="ctr">
              <a:buNone/>
            </a:pPr>
            <a:endParaRPr lang="en-US" dirty="0" smtClean="0">
              <a:solidFill>
                <a:schemeClr val="bg1">
                  <a:lumMod val="85000"/>
                </a:schemeClr>
              </a:solidFill>
            </a:endParaRPr>
          </a:p>
          <a:p>
            <a:pPr marL="0" indent="0" algn="ctr">
              <a:buNone/>
            </a:pPr>
            <a:r>
              <a:rPr lang="en-US" dirty="0" smtClean="0">
                <a:solidFill>
                  <a:schemeClr val="bg1">
                    <a:lumMod val="85000"/>
                  </a:schemeClr>
                </a:solidFill>
              </a:rPr>
              <a:t>That means:  Please watch it, share it, and use it in your presentations.  Just give us credit, don’t make money from it, and use the same kind of license on the works that you create from it.</a:t>
            </a:r>
          </a:p>
          <a:p>
            <a:pPr marL="0" indent="0" algn="ctr">
              <a:buNone/>
            </a:pPr>
            <a:endParaRPr lang="en-US" dirty="0" smtClean="0">
              <a:solidFill>
                <a:schemeClr val="bg1">
                  <a:lumMod val="85000"/>
                </a:schemeClr>
              </a:solidFill>
            </a:endParaRPr>
          </a:p>
          <a:p>
            <a:pPr marL="0" indent="0" algn="ctr">
              <a:buNone/>
            </a:pPr>
            <a:r>
              <a:rPr lang="en-US" dirty="0" smtClean="0">
                <a:solidFill>
                  <a:schemeClr val="bg1">
                    <a:lumMod val="85000"/>
                  </a:schemeClr>
                </a:solidFill>
              </a:rPr>
              <a:t>More information about Creative Commons licenses here:  </a:t>
            </a:r>
          </a:p>
          <a:p>
            <a:pPr marL="0" indent="0" algn="ctr">
              <a:buNone/>
            </a:pPr>
            <a:r>
              <a:rPr lang="en-US" dirty="0" smtClean="0">
                <a:solidFill>
                  <a:schemeClr val="bg1">
                    <a:lumMod val="85000"/>
                  </a:schemeClr>
                </a:solidFill>
              </a:rPr>
              <a:t>http://</a:t>
            </a:r>
            <a:r>
              <a:rPr lang="en-US" dirty="0" err="1" smtClean="0">
                <a:solidFill>
                  <a:schemeClr val="bg1">
                    <a:lumMod val="85000"/>
                  </a:schemeClr>
                </a:solidFill>
              </a:rPr>
              <a:t>creativecommons.org</a:t>
            </a:r>
            <a:r>
              <a:rPr lang="en-US" dirty="0" smtClean="0">
                <a:solidFill>
                  <a:schemeClr val="bg1">
                    <a:lumMod val="85000"/>
                  </a:schemeClr>
                </a:solidFill>
              </a:rPr>
              <a:t>/licenses/</a:t>
            </a:r>
          </a:p>
          <a:p>
            <a:pPr marL="0" indent="0" algn="ctr">
              <a:buNone/>
            </a:pPr>
            <a:endParaRPr lang="en-US" dirty="0" smtClean="0">
              <a:solidFill>
                <a:schemeClr val="bg1">
                  <a:lumMod val="85000"/>
                </a:schemeClr>
              </a:solidFill>
            </a:endParaRPr>
          </a:p>
          <a:p>
            <a:pPr marL="0" indent="0" algn="ctr">
              <a:buNone/>
            </a:pPr>
            <a:r>
              <a:rPr lang="en-US" i="1" dirty="0" smtClean="0">
                <a:solidFill>
                  <a:schemeClr val="bg1">
                    <a:lumMod val="85000"/>
                  </a:schemeClr>
                </a:solidFill>
              </a:rPr>
              <a:t>Credit should be given to the author as indicated on each slide set.</a:t>
            </a:r>
          </a:p>
          <a:p>
            <a:pPr marL="0" indent="0" algn="ctr">
              <a:buNone/>
            </a:pPr>
            <a:r>
              <a:rPr lang="en-US" i="1" dirty="0" smtClean="0">
                <a:solidFill>
                  <a:schemeClr val="bg1">
                    <a:lumMod val="85000"/>
                  </a:schemeClr>
                </a:solidFill>
              </a:rPr>
              <a:t>For more information, contact Stephanie Chasteen, </a:t>
            </a:r>
            <a:r>
              <a:rPr lang="en-US" i="1" dirty="0" err="1" smtClean="0">
                <a:solidFill>
                  <a:schemeClr val="bg1">
                    <a:lumMod val="85000"/>
                  </a:schemeClr>
                </a:solidFill>
              </a:rPr>
              <a:t>stephanie.chasteen@colorado.edu</a:t>
            </a:r>
            <a:r>
              <a:rPr lang="en-US" i="1" dirty="0" smtClean="0">
                <a:solidFill>
                  <a:schemeClr val="bg1">
                    <a:lumMod val="85000"/>
                  </a:schemeClr>
                </a:solidFill>
              </a:rPr>
              <a:t>.</a:t>
            </a:r>
          </a:p>
          <a:p>
            <a:pPr marL="0" indent="0" algn="ctr">
              <a:buNone/>
            </a:pPr>
            <a:r>
              <a:rPr lang="en-US" i="1" dirty="0" smtClean="0">
                <a:solidFill>
                  <a:schemeClr val="bg1">
                    <a:lumMod val="85000"/>
                  </a:schemeClr>
                </a:solidFill>
              </a:rPr>
              <a:t>http://</a:t>
            </a:r>
            <a:r>
              <a:rPr lang="en-US" i="1" dirty="0" err="1" smtClean="0">
                <a:solidFill>
                  <a:schemeClr val="bg1">
                    <a:lumMod val="85000"/>
                  </a:schemeClr>
                </a:solidFill>
              </a:rPr>
              <a:t>colorado.edu/sei</a:t>
            </a:r>
            <a:endParaRPr lang="en-US" i="1" dirty="0" smtClean="0">
              <a:solidFill>
                <a:schemeClr val="bg1">
                  <a:lumMod val="85000"/>
                </a:schemeClr>
              </a:solidFill>
            </a:endParaRPr>
          </a:p>
          <a:p>
            <a:pPr algn="ctr"/>
            <a:endParaRPr lang="en-US" dirty="0">
              <a:solidFill>
                <a:schemeClr val="bg1">
                  <a:lumMod val="85000"/>
                </a:schemeClr>
              </a:solidFill>
            </a:endParaRPr>
          </a:p>
          <a:p>
            <a:pPr marL="0" indent="0" algn="ctr">
              <a:buNone/>
            </a:pPr>
            <a:endParaRPr lang="en-US" dirty="0" smtClean="0">
              <a:solidFill>
                <a:schemeClr val="bg1">
                  <a:lumMod val="85000"/>
                </a:schemeClr>
              </a:solidFill>
            </a:endParaRPr>
          </a:p>
          <a:p>
            <a:pPr algn="ctr"/>
            <a:endParaRPr lang="en-US" dirty="0">
              <a:solidFill>
                <a:schemeClr val="bg1">
                  <a:lumMod val="85000"/>
                </a:schemeClr>
              </a:solidFill>
            </a:endParaRPr>
          </a:p>
        </p:txBody>
      </p:sp>
      <p:pic>
        <p:nvPicPr>
          <p:cNvPr id="4" name="Picture 3"/>
          <p:cNvPicPr>
            <a:picLocks noChangeAspect="1"/>
          </p:cNvPicPr>
          <p:nvPr/>
        </p:nvPicPr>
        <p:blipFill>
          <a:blip r:embed="rId2"/>
          <a:stretch>
            <a:fillRect/>
          </a:stretch>
        </p:blipFill>
        <p:spPr>
          <a:xfrm>
            <a:off x="4001726" y="2411680"/>
            <a:ext cx="1117600" cy="393700"/>
          </a:xfrm>
          <a:prstGeom prst="rect">
            <a:avLst/>
          </a:prstGeom>
        </p:spPr>
      </p:pic>
      <p:pic>
        <p:nvPicPr>
          <p:cNvPr id="5" name="Picture 4"/>
          <p:cNvPicPr>
            <a:picLocks noChangeAspect="1"/>
          </p:cNvPicPr>
          <p:nvPr/>
        </p:nvPicPr>
        <p:blipFill>
          <a:blip r:embed="rId3"/>
          <a:stretch>
            <a:fillRect/>
          </a:stretch>
        </p:blipFill>
        <p:spPr>
          <a:xfrm>
            <a:off x="3200877" y="600267"/>
            <a:ext cx="2400300" cy="584200"/>
          </a:xfrm>
          <a:prstGeom prst="rect">
            <a:avLst/>
          </a:prstGeom>
        </p:spPr>
      </p:pic>
    </p:spTree>
    <p:extLst>
      <p:ext uri="{BB962C8B-B14F-4D97-AF65-F5344CB8AC3E}">
        <p14:creationId xmlns:p14="http://schemas.microsoft.com/office/powerpoint/2010/main" val="3704961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54ACBC-AD21-CC4C-8AE2-BB8AD919F0B7}" type="slidenum">
              <a:rPr lang="en-US"/>
              <a:pPr>
                <a:defRPr/>
              </a:pPr>
              <a:t>30</a:t>
            </a:fld>
            <a:endParaRPr lang="en-US"/>
          </a:p>
        </p:txBody>
      </p:sp>
      <p:sp>
        <p:nvSpPr>
          <p:cNvPr id="151554" name="Rectangle 1026"/>
          <p:cNvSpPr>
            <a:spLocks noGrp="1" noChangeArrowheads="1"/>
          </p:cNvSpPr>
          <p:nvPr>
            <p:ph type="title"/>
          </p:nvPr>
        </p:nvSpPr>
        <p:spPr/>
        <p:txBody>
          <a:bodyPr/>
          <a:lstStyle/>
          <a:p>
            <a:pPr eaLnBrk="1" hangingPunct="1">
              <a:defRPr/>
            </a:pPr>
            <a:r>
              <a:rPr lang="en-US" smtClean="0">
                <a:cs typeface="+mj-cs"/>
              </a:rPr>
              <a:t>Interpretation and Probability</a:t>
            </a:r>
          </a:p>
        </p:txBody>
      </p:sp>
      <p:sp>
        <p:nvSpPr>
          <p:cNvPr id="151555" name="Rectangle 1027"/>
          <p:cNvSpPr>
            <a:spLocks noGrp="1" noChangeArrowheads="1"/>
          </p:cNvSpPr>
          <p:nvPr>
            <p:ph type="body" idx="1"/>
          </p:nvPr>
        </p:nvSpPr>
        <p:spPr>
          <a:xfrm>
            <a:off x="457200" y="1600200"/>
            <a:ext cx="8229600" cy="2819400"/>
          </a:xfrm>
        </p:spPr>
        <p:txBody>
          <a:bodyPr/>
          <a:lstStyle/>
          <a:p>
            <a:pPr marL="0" indent="0" eaLnBrk="1" hangingPunct="1">
              <a:lnSpc>
                <a:spcPct val="90000"/>
              </a:lnSpc>
              <a:buFontTx/>
              <a:buNone/>
              <a:defRPr/>
            </a:pPr>
            <a:r>
              <a:rPr lang="en-US" sz="2800" smtClean="0">
                <a:cs typeface="+mn-cs"/>
              </a:rPr>
              <a:t>Audience Member -- -Pick Door (don</a:t>
            </a:r>
            <a:r>
              <a:rPr lang="ja-JP" altLang="en-US" sz="2800" smtClean="0">
                <a:latin typeface="Arial"/>
                <a:cs typeface="+mn-cs"/>
              </a:rPr>
              <a:t>’</a:t>
            </a:r>
            <a:r>
              <a:rPr lang="en-US" sz="2800" smtClean="0">
                <a:cs typeface="+mn-cs"/>
              </a:rPr>
              <a:t>t open it)</a:t>
            </a:r>
          </a:p>
          <a:p>
            <a:pPr marL="0" indent="0" eaLnBrk="1" hangingPunct="1">
              <a:lnSpc>
                <a:spcPct val="90000"/>
              </a:lnSpc>
              <a:buFontTx/>
              <a:buNone/>
              <a:defRPr/>
            </a:pPr>
            <a:r>
              <a:rPr lang="en-US" sz="2800" smtClean="0">
                <a:cs typeface="+mn-cs"/>
              </a:rPr>
              <a:t>Monty Hall (me?) </a:t>
            </a:r>
            <a:br>
              <a:rPr lang="en-US" sz="2800" smtClean="0">
                <a:cs typeface="+mn-cs"/>
              </a:rPr>
            </a:br>
            <a:r>
              <a:rPr lang="en-US" sz="2800" smtClean="0">
                <a:cs typeface="+mn-cs"/>
              </a:rPr>
              <a:t>	opens a different door &amp; reveals goat</a:t>
            </a:r>
          </a:p>
          <a:p>
            <a:pPr marL="0" indent="0" eaLnBrk="1" hangingPunct="1">
              <a:lnSpc>
                <a:spcPct val="90000"/>
              </a:lnSpc>
              <a:buFontTx/>
              <a:buNone/>
              <a:defRPr/>
            </a:pPr>
            <a:endParaRPr lang="en-US" sz="2800" smtClean="0">
              <a:cs typeface="+mn-cs"/>
            </a:endParaRPr>
          </a:p>
          <a:p>
            <a:pPr marL="0" indent="0" eaLnBrk="1" hangingPunct="1">
              <a:lnSpc>
                <a:spcPct val="90000"/>
              </a:lnSpc>
              <a:buFontTx/>
              <a:buNone/>
              <a:defRPr/>
            </a:pPr>
            <a:r>
              <a:rPr lang="en-US" sz="2800" smtClean="0">
                <a:cs typeface="+mn-cs"/>
              </a:rPr>
              <a:t>Audience member: </a:t>
            </a:r>
          </a:p>
          <a:p>
            <a:pPr marL="0" indent="0" eaLnBrk="1" hangingPunct="1">
              <a:lnSpc>
                <a:spcPct val="90000"/>
              </a:lnSpc>
              <a:buFontTx/>
              <a:buNone/>
              <a:defRPr/>
            </a:pPr>
            <a:r>
              <a:rPr lang="en-US" sz="2800" smtClean="0">
                <a:cs typeface="+mn-cs"/>
              </a:rPr>
              <a:t>	Do you switch doors and why?</a:t>
            </a:r>
          </a:p>
        </p:txBody>
      </p:sp>
      <p:pic>
        <p:nvPicPr>
          <p:cNvPr id="151556" name="Picture 10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5162550"/>
            <a:ext cx="2971800"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51558" name="Rectangle 1030"/>
          <p:cNvSpPr>
            <a:spLocks noChangeArrowheads="1"/>
          </p:cNvSpPr>
          <p:nvPr/>
        </p:nvSpPr>
        <p:spPr bwMode="auto">
          <a:xfrm>
            <a:off x="3854450" y="4464050"/>
            <a:ext cx="4937125"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A = yes, but don</a:t>
            </a:r>
            <a:r>
              <a:rPr lang="ja-JP" altLang="en-US">
                <a:latin typeface="Arial"/>
                <a:cs typeface="+mn-cs"/>
              </a:rPr>
              <a:t>’</a:t>
            </a:r>
            <a:r>
              <a:rPr lang="en-US">
                <a:cs typeface="+mn-cs"/>
              </a:rPr>
              <a:t>t improve chances</a:t>
            </a:r>
          </a:p>
          <a:p>
            <a:pPr>
              <a:defRPr/>
            </a:pPr>
            <a:r>
              <a:rPr lang="en-US">
                <a:cs typeface="+mn-cs"/>
              </a:rPr>
              <a:t>B = yes, because better chances</a:t>
            </a:r>
          </a:p>
          <a:p>
            <a:pPr>
              <a:defRPr/>
            </a:pPr>
            <a:r>
              <a:rPr lang="en-US">
                <a:cs typeface="+mn-cs"/>
              </a:rPr>
              <a:t>C = no, it doesn</a:t>
            </a:r>
            <a:r>
              <a:rPr lang="ja-JP" altLang="en-US">
                <a:latin typeface="Arial"/>
                <a:cs typeface="+mn-cs"/>
              </a:rPr>
              <a:t>’</a:t>
            </a:r>
            <a:r>
              <a:rPr lang="en-US">
                <a:cs typeface="+mn-cs"/>
              </a:rPr>
              <a:t>t improve chances</a:t>
            </a:r>
          </a:p>
          <a:p>
            <a:pPr>
              <a:defRPr/>
            </a:pPr>
            <a:r>
              <a:rPr lang="en-US">
                <a:cs typeface="+mn-cs"/>
              </a:rPr>
              <a:t>D= no, I don</a:t>
            </a:r>
            <a:r>
              <a:rPr lang="ja-JP" altLang="en-US">
                <a:latin typeface="Arial"/>
                <a:cs typeface="+mn-cs"/>
              </a:rPr>
              <a:t>’</a:t>
            </a:r>
            <a:r>
              <a:rPr lang="en-US">
                <a:cs typeface="+mn-cs"/>
              </a:rPr>
              <a:t>t deserve to win</a:t>
            </a:r>
          </a:p>
          <a:p>
            <a:pPr>
              <a:defRPr/>
            </a:pPr>
            <a:r>
              <a:rPr lang="en-US">
                <a:cs typeface="+mn-cs"/>
              </a:rPr>
              <a:t>E= it really really doesn</a:t>
            </a:r>
            <a:r>
              <a:rPr lang="ja-JP" altLang="en-US">
                <a:latin typeface="Arial"/>
                <a:cs typeface="+mn-cs"/>
              </a:rPr>
              <a:t>’</a:t>
            </a:r>
            <a:r>
              <a:rPr lang="en-US">
                <a:cs typeface="+mn-cs"/>
              </a:rPr>
              <a:t>t matter</a:t>
            </a:r>
          </a:p>
        </p:txBody>
      </p:sp>
    </p:spTree>
    <p:extLst>
      <p:ext uri="{BB962C8B-B14F-4D97-AF65-F5344CB8AC3E}">
        <p14:creationId xmlns:p14="http://schemas.microsoft.com/office/powerpoint/2010/main" val="4090655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5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1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155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155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155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1558">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515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P spid="15155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2715BB8-C6A8-2944-90CD-E9EE07063A5C}" type="slidenum">
              <a:rPr lang="en-US"/>
              <a:pPr>
                <a:defRPr/>
              </a:pPr>
              <a:t>31</a:t>
            </a:fld>
            <a:endParaRPr lang="en-US"/>
          </a:p>
        </p:txBody>
      </p:sp>
      <p:sp>
        <p:nvSpPr>
          <p:cNvPr id="153602" name="Rectangle 2"/>
          <p:cNvSpPr>
            <a:spLocks noGrp="1" noChangeArrowheads="1"/>
          </p:cNvSpPr>
          <p:nvPr>
            <p:ph type="title"/>
          </p:nvPr>
        </p:nvSpPr>
        <p:spPr/>
        <p:txBody>
          <a:bodyPr/>
          <a:lstStyle/>
          <a:p>
            <a:pPr eaLnBrk="1" hangingPunct="1">
              <a:defRPr/>
            </a:pPr>
            <a:r>
              <a:rPr lang="en-US" smtClean="0">
                <a:cs typeface="+mj-cs"/>
              </a:rPr>
              <a:t>Interpretation and Probability</a:t>
            </a:r>
          </a:p>
        </p:txBody>
      </p:sp>
      <p:sp>
        <p:nvSpPr>
          <p:cNvPr id="153603" name="Rectangle 3"/>
          <p:cNvSpPr>
            <a:spLocks noGrp="1" noChangeArrowheads="1"/>
          </p:cNvSpPr>
          <p:nvPr>
            <p:ph type="body" idx="1"/>
          </p:nvPr>
        </p:nvSpPr>
        <p:spPr>
          <a:xfrm>
            <a:off x="457200" y="1295400"/>
            <a:ext cx="8229600" cy="2057400"/>
          </a:xfrm>
        </p:spPr>
        <p:txBody>
          <a:bodyPr/>
          <a:lstStyle/>
          <a:p>
            <a:pPr marL="0" indent="0" eaLnBrk="1" hangingPunct="1">
              <a:lnSpc>
                <a:spcPct val="90000"/>
              </a:lnSpc>
              <a:buFontTx/>
              <a:buNone/>
              <a:defRPr/>
            </a:pPr>
            <a:r>
              <a:rPr lang="en-US" sz="2400" smtClean="0">
                <a:cs typeface="+mn-cs"/>
              </a:rPr>
              <a:t>Who knows what, when.</a:t>
            </a:r>
          </a:p>
          <a:p>
            <a:pPr marL="0" indent="0" eaLnBrk="1" hangingPunct="1">
              <a:lnSpc>
                <a:spcPct val="90000"/>
              </a:lnSpc>
              <a:buFontTx/>
              <a:buNone/>
              <a:defRPr/>
            </a:pPr>
            <a:r>
              <a:rPr lang="en-US" sz="2400" smtClean="0">
                <a:cs typeface="+mn-cs"/>
              </a:rPr>
              <a:t>Monty Hall (I) know where the car is the whole time</a:t>
            </a:r>
          </a:p>
          <a:p>
            <a:pPr marL="0" indent="0" eaLnBrk="1" hangingPunct="1">
              <a:lnSpc>
                <a:spcPct val="90000"/>
              </a:lnSpc>
              <a:buFontTx/>
              <a:buNone/>
              <a:defRPr/>
            </a:pPr>
            <a:r>
              <a:rPr lang="en-US" sz="2400" smtClean="0">
                <a:cs typeface="+mn-cs"/>
              </a:rPr>
              <a:t>He would not reveal the car (tear up the gift certif).</a:t>
            </a:r>
          </a:p>
          <a:p>
            <a:pPr marL="0" indent="0" eaLnBrk="1" hangingPunct="1">
              <a:lnSpc>
                <a:spcPct val="90000"/>
              </a:lnSpc>
              <a:buFontTx/>
              <a:buNone/>
              <a:defRPr/>
            </a:pPr>
            <a:r>
              <a:rPr lang="en-US" sz="2400" smtClean="0">
                <a:cs typeface="+mn-cs"/>
              </a:rPr>
              <a:t>He can always show the goat</a:t>
            </a:r>
          </a:p>
          <a:p>
            <a:pPr marL="0" indent="0" eaLnBrk="1" hangingPunct="1">
              <a:lnSpc>
                <a:spcPct val="90000"/>
              </a:lnSpc>
              <a:buFontTx/>
              <a:buNone/>
              <a:defRPr/>
            </a:pPr>
            <a:endParaRPr lang="en-US" sz="2400" smtClean="0">
              <a:cs typeface="+mn-cs"/>
            </a:endParaRPr>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5162550"/>
            <a:ext cx="2971800"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53605" name="Rectangle 5"/>
          <p:cNvSpPr>
            <a:spLocks noChangeArrowheads="1"/>
          </p:cNvSpPr>
          <p:nvPr/>
        </p:nvSpPr>
        <p:spPr bwMode="auto">
          <a:xfrm>
            <a:off x="3854450" y="4464050"/>
            <a:ext cx="4937125"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A = yes, but don</a:t>
            </a:r>
            <a:r>
              <a:rPr lang="ja-JP" altLang="en-US">
                <a:latin typeface="Arial"/>
                <a:cs typeface="+mn-cs"/>
              </a:rPr>
              <a:t>’</a:t>
            </a:r>
            <a:r>
              <a:rPr lang="en-US">
                <a:cs typeface="+mn-cs"/>
              </a:rPr>
              <a:t>t improve chances</a:t>
            </a:r>
          </a:p>
          <a:p>
            <a:pPr>
              <a:defRPr/>
            </a:pPr>
            <a:r>
              <a:rPr lang="en-US">
                <a:solidFill>
                  <a:schemeClr val="accent2"/>
                </a:solidFill>
                <a:cs typeface="+mn-cs"/>
              </a:rPr>
              <a:t>B = yes, because better chances</a:t>
            </a:r>
          </a:p>
          <a:p>
            <a:pPr>
              <a:defRPr/>
            </a:pPr>
            <a:r>
              <a:rPr lang="en-US">
                <a:cs typeface="+mn-cs"/>
              </a:rPr>
              <a:t>C = no, it doesn</a:t>
            </a:r>
            <a:r>
              <a:rPr lang="ja-JP" altLang="en-US">
                <a:latin typeface="Arial"/>
                <a:cs typeface="+mn-cs"/>
              </a:rPr>
              <a:t>’</a:t>
            </a:r>
            <a:r>
              <a:rPr lang="en-US">
                <a:cs typeface="+mn-cs"/>
              </a:rPr>
              <a:t>t improve chances</a:t>
            </a:r>
          </a:p>
          <a:p>
            <a:pPr>
              <a:defRPr/>
            </a:pPr>
            <a:r>
              <a:rPr lang="en-US">
                <a:cs typeface="+mn-cs"/>
              </a:rPr>
              <a:t>D= no, I don</a:t>
            </a:r>
            <a:r>
              <a:rPr lang="ja-JP" altLang="en-US">
                <a:latin typeface="Arial"/>
                <a:cs typeface="+mn-cs"/>
              </a:rPr>
              <a:t>’</a:t>
            </a:r>
            <a:r>
              <a:rPr lang="en-US">
                <a:cs typeface="+mn-cs"/>
              </a:rPr>
              <a:t>t deserve to win</a:t>
            </a:r>
          </a:p>
          <a:p>
            <a:pPr>
              <a:defRPr/>
            </a:pPr>
            <a:r>
              <a:rPr lang="en-US">
                <a:cs typeface="+mn-cs"/>
              </a:rPr>
              <a:t>E= it really really doesn</a:t>
            </a:r>
            <a:r>
              <a:rPr lang="ja-JP" altLang="en-US">
                <a:latin typeface="Arial"/>
                <a:cs typeface="+mn-cs"/>
              </a:rPr>
              <a:t>’</a:t>
            </a:r>
            <a:r>
              <a:rPr lang="en-US">
                <a:cs typeface="+mn-cs"/>
              </a:rPr>
              <a:t>t matter</a:t>
            </a:r>
          </a:p>
        </p:txBody>
      </p:sp>
    </p:spTree>
    <p:extLst>
      <p:ext uri="{BB962C8B-B14F-4D97-AF65-F5344CB8AC3E}">
        <p14:creationId xmlns:p14="http://schemas.microsoft.com/office/powerpoint/2010/main" val="33445960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lide Number Placeholder 5"/>
          <p:cNvSpPr>
            <a:spLocks noGrp="1"/>
          </p:cNvSpPr>
          <p:nvPr>
            <p:ph type="sldNum" sz="quarter" idx="12"/>
          </p:nvPr>
        </p:nvSpPr>
        <p:spPr/>
        <p:txBody>
          <a:bodyPr/>
          <a:lstStyle/>
          <a:p>
            <a:pPr>
              <a:defRPr/>
            </a:pPr>
            <a:fld id="{32DEC550-4E7B-F04D-990F-E208F9463371}" type="slidenum">
              <a:rPr lang="en-US"/>
              <a:pPr>
                <a:defRPr/>
              </a:pPr>
              <a:t>32</a:t>
            </a:fld>
            <a:endParaRPr lang="en-US"/>
          </a:p>
        </p:txBody>
      </p:sp>
      <p:sp>
        <p:nvSpPr>
          <p:cNvPr id="158722" name="Rectangle 2"/>
          <p:cNvSpPr>
            <a:spLocks noGrp="1" noChangeArrowheads="1"/>
          </p:cNvSpPr>
          <p:nvPr>
            <p:ph type="title"/>
          </p:nvPr>
        </p:nvSpPr>
        <p:spPr/>
        <p:txBody>
          <a:bodyPr/>
          <a:lstStyle/>
          <a:p>
            <a:pPr eaLnBrk="1" hangingPunct="1">
              <a:defRPr/>
            </a:pPr>
            <a:r>
              <a:rPr lang="en-US" smtClean="0">
                <a:cs typeface="+mj-cs"/>
              </a:rPr>
              <a:t>Interpretation and Probability</a:t>
            </a:r>
          </a:p>
        </p:txBody>
      </p:sp>
      <p:sp>
        <p:nvSpPr>
          <p:cNvPr id="158723" name="Rectangle 3"/>
          <p:cNvSpPr>
            <a:spLocks noGrp="1" noChangeArrowheads="1"/>
          </p:cNvSpPr>
          <p:nvPr>
            <p:ph type="body" idx="1"/>
          </p:nvPr>
        </p:nvSpPr>
        <p:spPr>
          <a:xfrm>
            <a:off x="152400" y="1295400"/>
            <a:ext cx="8229600" cy="381000"/>
          </a:xfrm>
        </p:spPr>
        <p:txBody>
          <a:bodyPr>
            <a:normAutofit fontScale="92500" lnSpcReduction="20000"/>
          </a:bodyPr>
          <a:lstStyle/>
          <a:p>
            <a:pPr marL="0" indent="0" eaLnBrk="1" hangingPunct="1">
              <a:lnSpc>
                <a:spcPct val="90000"/>
              </a:lnSpc>
              <a:buFontTx/>
              <a:buNone/>
              <a:defRPr/>
            </a:pPr>
            <a:r>
              <a:rPr lang="en-US" sz="2800" smtClean="0">
                <a:cs typeface="+mn-cs"/>
              </a:rPr>
              <a:t>Who knows what, when.</a:t>
            </a:r>
          </a:p>
        </p:txBody>
      </p:sp>
      <p:pic>
        <p:nvPicPr>
          <p:cNvPr id="1587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5410200"/>
            <a:ext cx="2971800"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58726" name="Rectangle 6"/>
          <p:cNvSpPr>
            <a:spLocks noChangeArrowheads="1"/>
          </p:cNvSpPr>
          <p:nvPr/>
        </p:nvSpPr>
        <p:spPr bwMode="auto">
          <a:xfrm>
            <a:off x="1273175" y="1965325"/>
            <a:ext cx="2260600" cy="1844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lnSpc>
                <a:spcPct val="120000"/>
              </a:lnSpc>
              <a:defRPr/>
            </a:pPr>
            <a:r>
              <a:rPr lang="en-US" u="sng">
                <a:cs typeface="+mn-cs"/>
              </a:rPr>
              <a:t>Door</a:t>
            </a:r>
            <a:endParaRPr lang="en-US">
              <a:cs typeface="+mn-cs"/>
            </a:endParaRPr>
          </a:p>
          <a:p>
            <a:pPr algn="r">
              <a:lnSpc>
                <a:spcPct val="120000"/>
              </a:lnSpc>
              <a:defRPr/>
            </a:pPr>
            <a:r>
              <a:rPr lang="en-US">
                <a:cs typeface="+mn-cs"/>
              </a:rPr>
              <a:t>1 = you choose</a:t>
            </a:r>
          </a:p>
          <a:p>
            <a:pPr algn="r">
              <a:lnSpc>
                <a:spcPct val="120000"/>
              </a:lnSpc>
              <a:defRPr/>
            </a:pPr>
            <a:r>
              <a:rPr lang="en-US">
                <a:cs typeface="+mn-cs"/>
              </a:rPr>
              <a:t>2 = my door</a:t>
            </a:r>
          </a:p>
          <a:p>
            <a:pPr algn="r">
              <a:lnSpc>
                <a:spcPct val="120000"/>
              </a:lnSpc>
              <a:defRPr/>
            </a:pPr>
            <a:r>
              <a:rPr lang="en-US">
                <a:cs typeface="+mn-cs"/>
              </a:rPr>
              <a:t>3 = my door</a:t>
            </a:r>
          </a:p>
        </p:txBody>
      </p:sp>
      <p:sp>
        <p:nvSpPr>
          <p:cNvPr id="158738" name="Rectangle 18"/>
          <p:cNvSpPr>
            <a:spLocks noChangeArrowheads="1"/>
          </p:cNvSpPr>
          <p:nvPr/>
        </p:nvSpPr>
        <p:spPr bwMode="auto">
          <a:xfrm>
            <a:off x="4171950" y="1300163"/>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graphicFrame>
        <p:nvGraphicFramePr>
          <p:cNvPr id="158773" name="Group 53"/>
          <p:cNvGraphicFramePr>
            <a:graphicFrameLocks noGrp="1"/>
          </p:cNvGraphicFramePr>
          <p:nvPr/>
        </p:nvGraphicFramePr>
        <p:xfrm>
          <a:off x="3581400" y="2438400"/>
          <a:ext cx="1422400" cy="1371600"/>
        </p:xfrm>
        <a:graphic>
          <a:graphicData uri="http://schemas.openxmlformats.org/drawingml/2006/table">
            <a:tbl>
              <a:tblPr/>
              <a:tblGrid>
                <a:gridCol w="1422400"/>
              </a:tblGrid>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Car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Goat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Goat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70" name="Text Box 50"/>
          <p:cNvSpPr txBox="1">
            <a:spLocks noChangeArrowheads="1"/>
          </p:cNvSpPr>
          <p:nvPr/>
        </p:nvSpPr>
        <p:spPr bwMode="auto">
          <a:xfrm>
            <a:off x="3581400" y="1752600"/>
            <a:ext cx="4343400" cy="31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defRPr/>
            </a:pPr>
            <a:r>
              <a:rPr lang="en-US">
                <a:cs typeface="+mn-cs"/>
              </a:rPr>
              <a:t>All Possible Scenarios</a:t>
            </a:r>
          </a:p>
        </p:txBody>
      </p:sp>
      <p:sp>
        <p:nvSpPr>
          <p:cNvPr id="158772" name="Rectangle 52"/>
          <p:cNvSpPr>
            <a:spLocks noChangeArrowheads="1"/>
          </p:cNvSpPr>
          <p:nvPr/>
        </p:nvSpPr>
        <p:spPr bwMode="auto">
          <a:xfrm>
            <a:off x="304800" y="4419600"/>
            <a:ext cx="82296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defRPr/>
            </a:pPr>
            <a:r>
              <a:rPr lang="en-US">
                <a:cs typeface="+mn-cs"/>
              </a:rPr>
              <a:t>REMEMBER:</a:t>
            </a:r>
          </a:p>
          <a:p>
            <a:pPr>
              <a:lnSpc>
                <a:spcPct val="90000"/>
              </a:lnSpc>
              <a:spcBef>
                <a:spcPct val="20000"/>
              </a:spcBef>
              <a:defRPr/>
            </a:pPr>
            <a:r>
              <a:rPr lang="en-US">
                <a:cs typeface="+mn-cs"/>
              </a:rPr>
              <a:t>I would never tear up the sandwich (reveal the car)</a:t>
            </a:r>
          </a:p>
          <a:p>
            <a:pPr>
              <a:lnSpc>
                <a:spcPct val="90000"/>
              </a:lnSpc>
              <a:spcBef>
                <a:spcPct val="20000"/>
              </a:spcBef>
              <a:defRPr/>
            </a:pPr>
            <a:r>
              <a:rPr lang="en-US">
                <a:cs typeface="+mn-cs"/>
              </a:rPr>
              <a:t>That</a:t>
            </a:r>
            <a:r>
              <a:rPr lang="ja-JP" altLang="en-US">
                <a:latin typeface="Arial"/>
                <a:cs typeface="+mn-cs"/>
              </a:rPr>
              <a:t>’</a:t>
            </a:r>
            <a:r>
              <a:rPr lang="en-US">
                <a:cs typeface="+mn-cs"/>
              </a:rPr>
              <a:t>s why it</a:t>
            </a:r>
            <a:r>
              <a:rPr lang="ja-JP" altLang="en-US">
                <a:latin typeface="Arial"/>
                <a:cs typeface="+mn-cs"/>
              </a:rPr>
              <a:t>’</a:t>
            </a:r>
            <a:r>
              <a:rPr lang="en-US">
                <a:cs typeface="+mn-cs"/>
              </a:rPr>
              <a:t>s not 50/50</a:t>
            </a:r>
          </a:p>
        </p:txBody>
      </p:sp>
      <p:graphicFrame>
        <p:nvGraphicFramePr>
          <p:cNvPr id="158775" name="Group 55"/>
          <p:cNvGraphicFramePr>
            <a:graphicFrameLocks noGrp="1"/>
          </p:cNvGraphicFramePr>
          <p:nvPr/>
        </p:nvGraphicFramePr>
        <p:xfrm>
          <a:off x="5105400" y="2443163"/>
          <a:ext cx="1422400" cy="1371600"/>
        </p:xfrm>
        <a:graphic>
          <a:graphicData uri="http://schemas.openxmlformats.org/drawingml/2006/table">
            <a:tbl>
              <a:tblPr/>
              <a:tblGrid>
                <a:gridCol w="1422400"/>
              </a:tblGrid>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Goat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Car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Goat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8786" name="Group 66"/>
          <p:cNvGraphicFramePr>
            <a:graphicFrameLocks noGrp="1"/>
          </p:cNvGraphicFramePr>
          <p:nvPr/>
        </p:nvGraphicFramePr>
        <p:xfrm>
          <a:off x="6629400" y="2443163"/>
          <a:ext cx="1422400" cy="1371600"/>
        </p:xfrm>
        <a:graphic>
          <a:graphicData uri="http://schemas.openxmlformats.org/drawingml/2006/table">
            <a:tbl>
              <a:tblPr/>
              <a:tblGrid>
                <a:gridCol w="1422400"/>
              </a:tblGrid>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Goat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Goat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rPr>
                        <a:t>Car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96" name="Rectangle 76"/>
          <p:cNvSpPr>
            <a:spLocks noChangeArrowheads="1"/>
          </p:cNvSpPr>
          <p:nvPr/>
        </p:nvSpPr>
        <p:spPr bwMode="auto">
          <a:xfrm>
            <a:off x="3663950" y="1906588"/>
            <a:ext cx="414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 A		B	   	 C</a:t>
            </a:r>
          </a:p>
        </p:txBody>
      </p:sp>
      <p:grpSp>
        <p:nvGrpSpPr>
          <p:cNvPr id="158799" name="Group 79"/>
          <p:cNvGrpSpPr>
            <a:grpSpLocks/>
          </p:cNvGrpSpPr>
          <p:nvPr/>
        </p:nvGrpSpPr>
        <p:grpSpPr bwMode="auto">
          <a:xfrm>
            <a:off x="3657600" y="2971800"/>
            <a:ext cx="1219200" cy="381000"/>
            <a:chOff x="2064" y="2496"/>
            <a:chExt cx="768" cy="240"/>
          </a:xfrm>
        </p:grpSpPr>
        <p:sp>
          <p:nvSpPr>
            <p:cNvPr id="158797" name="Line 77"/>
            <p:cNvSpPr>
              <a:spLocks noChangeShapeType="1"/>
            </p:cNvSpPr>
            <p:nvPr/>
          </p:nvSpPr>
          <p:spPr bwMode="auto">
            <a:xfrm>
              <a:off x="2112" y="2496"/>
              <a:ext cx="720" cy="24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8798" name="Line 78"/>
            <p:cNvSpPr>
              <a:spLocks noChangeShapeType="1"/>
            </p:cNvSpPr>
            <p:nvPr/>
          </p:nvSpPr>
          <p:spPr bwMode="auto">
            <a:xfrm flipV="1">
              <a:off x="2064" y="2531"/>
              <a:ext cx="768" cy="20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8800" name="Group 80"/>
          <p:cNvGrpSpPr>
            <a:grpSpLocks/>
          </p:cNvGrpSpPr>
          <p:nvPr/>
        </p:nvGrpSpPr>
        <p:grpSpPr bwMode="auto">
          <a:xfrm>
            <a:off x="5105400" y="3429000"/>
            <a:ext cx="1219200" cy="381000"/>
            <a:chOff x="2064" y="2496"/>
            <a:chExt cx="768" cy="240"/>
          </a:xfrm>
        </p:grpSpPr>
        <p:sp>
          <p:nvSpPr>
            <p:cNvPr id="158801" name="Line 81"/>
            <p:cNvSpPr>
              <a:spLocks noChangeShapeType="1"/>
            </p:cNvSpPr>
            <p:nvPr/>
          </p:nvSpPr>
          <p:spPr bwMode="auto">
            <a:xfrm>
              <a:off x="2112" y="2496"/>
              <a:ext cx="720" cy="24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8802" name="Line 82"/>
            <p:cNvSpPr>
              <a:spLocks noChangeShapeType="1"/>
            </p:cNvSpPr>
            <p:nvPr/>
          </p:nvSpPr>
          <p:spPr bwMode="auto">
            <a:xfrm flipV="1">
              <a:off x="2064" y="2531"/>
              <a:ext cx="768" cy="20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8803" name="Group 83"/>
          <p:cNvGrpSpPr>
            <a:grpSpLocks/>
          </p:cNvGrpSpPr>
          <p:nvPr/>
        </p:nvGrpSpPr>
        <p:grpSpPr bwMode="auto">
          <a:xfrm>
            <a:off x="6629400" y="2971800"/>
            <a:ext cx="1219200" cy="381000"/>
            <a:chOff x="2064" y="2496"/>
            <a:chExt cx="768" cy="240"/>
          </a:xfrm>
        </p:grpSpPr>
        <p:sp>
          <p:nvSpPr>
            <p:cNvPr id="158804" name="Line 84"/>
            <p:cNvSpPr>
              <a:spLocks noChangeShapeType="1"/>
            </p:cNvSpPr>
            <p:nvPr/>
          </p:nvSpPr>
          <p:spPr bwMode="auto">
            <a:xfrm>
              <a:off x="2112" y="2496"/>
              <a:ext cx="720" cy="24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8805" name="Line 85"/>
            <p:cNvSpPr>
              <a:spLocks noChangeShapeType="1"/>
            </p:cNvSpPr>
            <p:nvPr/>
          </p:nvSpPr>
          <p:spPr bwMode="auto">
            <a:xfrm flipV="1">
              <a:off x="2064" y="2531"/>
              <a:ext cx="768" cy="20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58806" name="Rectangle 86"/>
          <p:cNvSpPr>
            <a:spLocks noChangeArrowheads="1"/>
          </p:cNvSpPr>
          <p:nvPr/>
        </p:nvSpPr>
        <p:spPr bwMode="auto">
          <a:xfrm>
            <a:off x="3810000" y="3962400"/>
            <a:ext cx="742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lose</a:t>
            </a:r>
          </a:p>
        </p:txBody>
      </p:sp>
      <p:sp>
        <p:nvSpPr>
          <p:cNvPr id="158807" name="Rectangle 87"/>
          <p:cNvSpPr>
            <a:spLocks noChangeArrowheads="1"/>
          </p:cNvSpPr>
          <p:nvPr/>
        </p:nvSpPr>
        <p:spPr bwMode="auto">
          <a:xfrm>
            <a:off x="5257800" y="3962400"/>
            <a:ext cx="6413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win</a:t>
            </a:r>
          </a:p>
        </p:txBody>
      </p:sp>
      <p:sp>
        <p:nvSpPr>
          <p:cNvPr id="158808" name="Rectangle 88"/>
          <p:cNvSpPr>
            <a:spLocks noChangeArrowheads="1"/>
          </p:cNvSpPr>
          <p:nvPr/>
        </p:nvSpPr>
        <p:spPr bwMode="auto">
          <a:xfrm>
            <a:off x="6858000" y="3962400"/>
            <a:ext cx="6413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00"/>
                </a:solidFill>
                <a:cs typeface="+mn-cs"/>
              </a:rPr>
              <a:t>win</a:t>
            </a:r>
          </a:p>
        </p:txBody>
      </p:sp>
      <p:sp>
        <p:nvSpPr>
          <p:cNvPr id="158809" name="Rectangle 89"/>
          <p:cNvSpPr>
            <a:spLocks noChangeArrowheads="1"/>
          </p:cNvSpPr>
          <p:nvPr/>
        </p:nvSpPr>
        <p:spPr bwMode="auto">
          <a:xfrm>
            <a:off x="1981200" y="3962400"/>
            <a:ext cx="1082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Switch</a:t>
            </a:r>
          </a:p>
        </p:txBody>
      </p:sp>
    </p:spTree>
    <p:extLst>
      <p:ext uri="{BB962C8B-B14F-4D97-AF65-F5344CB8AC3E}">
        <p14:creationId xmlns:p14="http://schemas.microsoft.com/office/powerpoint/2010/main" val="3017583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8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87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880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880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587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588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880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5878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5880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8808">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8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P spid="158772" grpId="0"/>
      <p:bldP spid="158806" grpId="0" build="p" autoUpdateAnimBg="0"/>
      <p:bldP spid="158807" grpId="0" build="p" autoUpdateAnimBg="0"/>
      <p:bldP spid="158808" grpId="0" build="p" autoUpdateAnimBg="0"/>
      <p:bldP spid="15880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0A0E972-C571-5A44-AC96-24EBA4E31C2E}" type="slidenum">
              <a:rPr lang="en-US"/>
              <a:pPr>
                <a:defRPr/>
              </a:pPr>
              <a:t>33</a:t>
            </a:fld>
            <a:endParaRPr lang="en-US"/>
          </a:p>
        </p:txBody>
      </p:sp>
      <p:sp>
        <p:nvSpPr>
          <p:cNvPr id="155650" name="Rectangle 1026"/>
          <p:cNvSpPr>
            <a:spLocks noGrp="1" noChangeArrowheads="1"/>
          </p:cNvSpPr>
          <p:nvPr>
            <p:ph type="title"/>
          </p:nvPr>
        </p:nvSpPr>
        <p:spPr/>
        <p:txBody>
          <a:bodyPr/>
          <a:lstStyle/>
          <a:p>
            <a:pPr eaLnBrk="1" hangingPunct="1">
              <a:defRPr/>
            </a:pPr>
            <a:r>
              <a:rPr lang="en-US" smtClean="0">
                <a:cs typeface="+mj-cs"/>
              </a:rPr>
              <a:t>Some take-home messages</a:t>
            </a:r>
          </a:p>
        </p:txBody>
      </p:sp>
      <p:sp>
        <p:nvSpPr>
          <p:cNvPr id="155666" name="Rectangle 1042"/>
          <p:cNvSpPr>
            <a:spLocks noGrp="1" noChangeArrowheads="1"/>
          </p:cNvSpPr>
          <p:nvPr>
            <p:ph type="body" idx="1"/>
          </p:nvPr>
        </p:nvSpPr>
        <p:spPr>
          <a:xfrm>
            <a:off x="457200" y="1600200"/>
            <a:ext cx="8229600" cy="3352800"/>
          </a:xfrm>
        </p:spPr>
        <p:txBody>
          <a:bodyPr/>
          <a:lstStyle/>
          <a:p>
            <a:pPr eaLnBrk="1" hangingPunct="1">
              <a:defRPr/>
            </a:pPr>
            <a:r>
              <a:rPr lang="en-US" dirty="0" smtClean="0">
                <a:cs typeface="+mn-cs"/>
              </a:rPr>
              <a:t>We can make rational choices</a:t>
            </a:r>
          </a:p>
          <a:p>
            <a:pPr eaLnBrk="1" hangingPunct="1">
              <a:defRPr/>
            </a:pPr>
            <a:r>
              <a:rPr lang="en-US" dirty="0" smtClean="0">
                <a:cs typeface="+mn-cs"/>
              </a:rPr>
              <a:t>It depends on understanding probabilities</a:t>
            </a:r>
            <a:br>
              <a:rPr lang="en-US" dirty="0" smtClean="0">
                <a:cs typeface="+mn-cs"/>
              </a:rPr>
            </a:br>
            <a:r>
              <a:rPr lang="en-US" dirty="0" smtClean="0">
                <a:cs typeface="+mn-cs"/>
              </a:rPr>
              <a:t>&amp; interpretations</a:t>
            </a:r>
          </a:p>
          <a:p>
            <a:pPr eaLnBrk="1" hangingPunct="1">
              <a:defRPr/>
            </a:pPr>
            <a:r>
              <a:rPr lang="en-US" dirty="0" smtClean="0">
                <a:cs typeface="+mn-cs"/>
              </a:rPr>
              <a:t>You should be engaged (you</a:t>
            </a:r>
            <a:r>
              <a:rPr lang="en-US" dirty="0" smtClean="0">
                <a:latin typeface="Arial"/>
              </a:rPr>
              <a:t>’</a:t>
            </a:r>
            <a:r>
              <a:rPr lang="en-US" dirty="0" smtClean="0">
                <a:cs typeface="+mn-cs"/>
              </a:rPr>
              <a:t>ll learn more)</a:t>
            </a:r>
          </a:p>
          <a:p>
            <a:pPr eaLnBrk="1" hangingPunct="1">
              <a:defRPr/>
            </a:pPr>
            <a:r>
              <a:rPr lang="en-US" dirty="0" smtClean="0">
                <a:cs typeface="+mn-cs"/>
              </a:rPr>
              <a:t>This class will provide you plenty of opportunities -- but you have to play</a:t>
            </a:r>
          </a:p>
        </p:txBody>
      </p:sp>
      <p:sp>
        <p:nvSpPr>
          <p:cNvPr id="155667" name="Rectangle 1043"/>
          <p:cNvSpPr>
            <a:spLocks noChangeArrowheads="1"/>
          </p:cNvSpPr>
          <p:nvPr/>
        </p:nvSpPr>
        <p:spPr bwMode="auto">
          <a:xfrm>
            <a:off x="304800" y="5334000"/>
            <a:ext cx="5673725" cy="169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339725" indent="-339725">
              <a:defRPr/>
            </a:pPr>
            <a:r>
              <a:rPr lang="en-US">
                <a:cs typeface="+mn-cs"/>
              </a:rPr>
              <a:t>Some additional possible interpretations:</a:t>
            </a:r>
          </a:p>
          <a:p>
            <a:pPr lvl="1">
              <a:spcBef>
                <a:spcPct val="20000"/>
              </a:spcBef>
              <a:buFontTx/>
              <a:buChar char="•"/>
              <a:defRPr/>
            </a:pPr>
            <a:r>
              <a:rPr lang="en-US">
                <a:cs typeface="+mn-cs"/>
              </a:rPr>
              <a:t>Life is like a game-show</a:t>
            </a:r>
          </a:p>
          <a:p>
            <a:pPr lvl="1">
              <a:spcBef>
                <a:spcPct val="20000"/>
              </a:spcBef>
              <a:buFontTx/>
              <a:buChar char="•"/>
              <a:defRPr/>
            </a:pPr>
            <a:r>
              <a:rPr lang="en-US">
                <a:cs typeface="+mn-cs"/>
              </a:rPr>
              <a:t>Don</a:t>
            </a:r>
            <a:r>
              <a:rPr lang="ja-JP" altLang="en-US">
                <a:latin typeface="Arial"/>
                <a:cs typeface="+mn-cs"/>
              </a:rPr>
              <a:t>’</a:t>
            </a:r>
            <a:r>
              <a:rPr lang="en-US">
                <a:cs typeface="+mn-cs"/>
              </a:rPr>
              <a:t>t contradict the Professor</a:t>
            </a:r>
            <a:endParaRPr lang="en-US" sz="2800">
              <a:cs typeface="+mn-cs"/>
            </a:endParaRPr>
          </a:p>
          <a:p>
            <a:pPr marL="339725" indent="-339725">
              <a:defRPr/>
            </a:pPr>
            <a:endParaRPr lang="en-US">
              <a:cs typeface="+mn-cs"/>
            </a:endParaRPr>
          </a:p>
        </p:txBody>
      </p:sp>
    </p:spTree>
    <p:extLst>
      <p:ext uri="{BB962C8B-B14F-4D97-AF65-F5344CB8AC3E}">
        <p14:creationId xmlns:p14="http://schemas.microsoft.com/office/powerpoint/2010/main" val="3652588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56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56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566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566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55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6" grpId="0" build="p" autoUpdateAnimBg="0"/>
      <p:bldP spid="15566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DA2EBA2-FBED-7E48-90BF-14CCF10FCB15}" type="slidenum">
              <a:rPr lang="en-US"/>
              <a:pPr>
                <a:defRPr/>
              </a:pPr>
              <a:t>34</a:t>
            </a:fld>
            <a:endParaRPr lang="en-US"/>
          </a:p>
        </p:txBody>
      </p:sp>
      <p:sp>
        <p:nvSpPr>
          <p:cNvPr id="67586" name="Text Box 2"/>
          <p:cNvSpPr txBox="1">
            <a:spLocks noChangeArrowheads="1"/>
          </p:cNvSpPr>
          <p:nvPr/>
        </p:nvSpPr>
        <p:spPr bwMode="auto">
          <a:xfrm>
            <a:off x="115888" y="885825"/>
            <a:ext cx="8958262" cy="345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nSpc>
                <a:spcPct val="120000"/>
              </a:lnSpc>
              <a:defRPr/>
            </a:pPr>
            <a:r>
              <a:rPr lang="en-US" sz="2000" smtClean="0">
                <a:cs typeface="+mn-cs"/>
              </a:rPr>
              <a:t>1. People understand concepts by seeing, discussing, and applying them, not by passively listening to explanations.</a:t>
            </a:r>
          </a:p>
          <a:p>
            <a:pPr>
              <a:lnSpc>
                <a:spcPct val="120000"/>
              </a:lnSpc>
              <a:defRPr/>
            </a:pPr>
            <a:r>
              <a:rPr lang="en-US" sz="2000" smtClean="0">
                <a:cs typeface="+mn-cs"/>
              </a:rPr>
              <a:t>2. Understanding physics (&amp; solving problems that develop understanding)</a:t>
            </a:r>
          </a:p>
          <a:p>
            <a:pPr>
              <a:lnSpc>
                <a:spcPct val="120000"/>
              </a:lnSpc>
              <a:defRPr/>
            </a:pPr>
            <a:r>
              <a:rPr lang="en-US" sz="2000" smtClean="0">
                <a:cs typeface="+mn-cs"/>
              </a:rPr>
              <a:t>    is a learned skill, like golf or playing basketball or violin. </a:t>
            </a:r>
          </a:p>
          <a:p>
            <a:pPr>
              <a:defRPr/>
            </a:pPr>
            <a:r>
              <a:rPr lang="en-US" sz="2000" b="1" smtClean="0">
                <a:solidFill>
                  <a:schemeClr val="accent2"/>
                </a:solidFill>
                <a:cs typeface="+mn-cs"/>
              </a:rPr>
              <a:t>    </a:t>
            </a:r>
            <a:r>
              <a:rPr lang="en-US" b="1" smtClean="0">
                <a:solidFill>
                  <a:schemeClr val="accent2"/>
                </a:solidFill>
                <a:latin typeface="Times" charset="0"/>
                <a:cs typeface="+mn-cs"/>
              </a:rPr>
              <a:t>Takes time, effort, and practice. Research says better retention if sustained effort rather than cramming.</a:t>
            </a:r>
            <a:endParaRPr lang="en-US" smtClean="0">
              <a:latin typeface="Times" charset="0"/>
              <a:cs typeface="+mn-cs"/>
            </a:endParaRPr>
          </a:p>
          <a:p>
            <a:pPr>
              <a:lnSpc>
                <a:spcPct val="120000"/>
              </a:lnSpc>
              <a:defRPr/>
            </a:pPr>
            <a:r>
              <a:rPr lang="en-US" sz="2000" smtClean="0">
                <a:cs typeface="+mn-cs"/>
              </a:rPr>
              <a:t>3. People learn best by sharing and getting feedback on their thinking-- </a:t>
            </a:r>
            <a:r>
              <a:rPr lang="en-US" b="1" smtClean="0">
                <a:solidFill>
                  <a:schemeClr val="accent2"/>
                </a:solidFill>
                <a:latin typeface="Times" charset="0"/>
                <a:cs typeface="+mn-cs"/>
              </a:rPr>
              <a:t>Student-student more often than student faculty</a:t>
            </a:r>
            <a:r>
              <a:rPr lang="en-US" smtClean="0">
                <a:solidFill>
                  <a:schemeClr val="accent2"/>
                </a:solidFill>
                <a:latin typeface="Times" charset="0"/>
                <a:cs typeface="+mn-cs"/>
              </a:rPr>
              <a:t>.</a:t>
            </a:r>
            <a:endParaRPr lang="en-US" sz="1000" smtClean="0">
              <a:cs typeface="+mn-cs"/>
            </a:endParaRPr>
          </a:p>
          <a:p>
            <a:pPr>
              <a:lnSpc>
                <a:spcPct val="120000"/>
              </a:lnSpc>
              <a:defRPr/>
            </a:pPr>
            <a:r>
              <a:rPr lang="en-US" sz="2000" smtClean="0">
                <a:cs typeface="+mn-cs"/>
              </a:rPr>
              <a:t>4. Students learn most when they take the responsibility for what is learned.</a:t>
            </a:r>
            <a:endParaRPr lang="en-US" sz="2000" smtClean="0">
              <a:solidFill>
                <a:srgbClr val="CC0000"/>
              </a:solidFill>
              <a:cs typeface="+mn-cs"/>
            </a:endParaRPr>
          </a:p>
        </p:txBody>
      </p:sp>
      <p:sp>
        <p:nvSpPr>
          <p:cNvPr id="67587" name="Text Box 3"/>
          <p:cNvSpPr txBox="1">
            <a:spLocks noChangeArrowheads="1"/>
          </p:cNvSpPr>
          <p:nvPr/>
        </p:nvSpPr>
        <p:spPr bwMode="auto">
          <a:xfrm>
            <a:off x="369888" y="4689475"/>
            <a:ext cx="8104187" cy="1927225"/>
          </a:xfrm>
          <a:prstGeom prst="rect">
            <a:avLst/>
          </a:prstGeom>
          <a:noFill/>
          <a:ln w="9525">
            <a:solidFill>
              <a:srgbClr val="0033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Comic Sans MS" charset="0"/>
                <a:cs typeface="+mn-cs"/>
              </a:rPr>
              <a:t>Physics is </a:t>
            </a:r>
            <a:r>
              <a:rPr lang="en-US" u="sng">
                <a:latin typeface="Comic Sans MS" charset="0"/>
                <a:cs typeface="+mn-cs"/>
              </a:rPr>
              <a:t>not</a:t>
            </a:r>
            <a:r>
              <a:rPr lang="en-US">
                <a:latin typeface="Comic Sans MS" charset="0"/>
                <a:cs typeface="+mn-cs"/>
              </a:rPr>
              <a:t> collection of facts</a:t>
            </a:r>
          </a:p>
          <a:p>
            <a:pPr algn="ctr">
              <a:defRPr/>
            </a:pPr>
            <a:r>
              <a:rPr lang="en-US">
                <a:latin typeface="Comic Sans MS" charset="0"/>
                <a:cs typeface="+mn-cs"/>
              </a:rPr>
              <a:t>(it</a:t>
            </a:r>
            <a:r>
              <a:rPr lang="ja-JP" altLang="en-US">
                <a:latin typeface="Arial"/>
                <a:cs typeface="+mn-cs"/>
              </a:rPr>
              <a:t>’</a:t>
            </a:r>
            <a:r>
              <a:rPr lang="en-US">
                <a:latin typeface="Comic Sans MS" charset="0"/>
                <a:cs typeface="+mn-cs"/>
              </a:rPr>
              <a:t>s magic )</a:t>
            </a:r>
          </a:p>
          <a:p>
            <a:pPr algn="ctr">
              <a:defRPr/>
            </a:pPr>
            <a:r>
              <a:rPr lang="en-US">
                <a:latin typeface="Comic Sans MS" charset="0"/>
                <a:cs typeface="+mn-cs"/>
              </a:rPr>
              <a:t>((just kidding… it</a:t>
            </a:r>
            <a:r>
              <a:rPr lang="ja-JP" altLang="en-US">
                <a:latin typeface="Arial"/>
                <a:cs typeface="+mn-cs"/>
              </a:rPr>
              <a:t>’</a:t>
            </a:r>
            <a:r>
              <a:rPr lang="en-US">
                <a:latin typeface="Comic Sans MS" charset="0"/>
                <a:cs typeface="+mn-cs"/>
              </a:rPr>
              <a:t>s better than magic))</a:t>
            </a:r>
          </a:p>
          <a:p>
            <a:pPr algn="ctr">
              <a:defRPr/>
            </a:pPr>
            <a:r>
              <a:rPr lang="en-US" b="1" i="1" u="sng">
                <a:cs typeface="+mn-cs"/>
              </a:rPr>
              <a:t>It is way of thinking</a:t>
            </a:r>
            <a:r>
              <a:rPr lang="en-US" b="1" u="sng">
                <a:cs typeface="+mn-cs"/>
              </a:rPr>
              <a:t>.</a:t>
            </a:r>
            <a:r>
              <a:rPr lang="en-US" i="1">
                <a:cs typeface="+mn-cs"/>
              </a:rPr>
              <a:t> Only you can teach yourself to think!</a:t>
            </a:r>
          </a:p>
          <a:p>
            <a:pPr algn="ctr">
              <a:defRPr/>
            </a:pPr>
            <a:r>
              <a:rPr lang="en-US">
                <a:cs typeface="+mn-cs"/>
              </a:rPr>
              <a:t> Analyzing, applying concepts, solving problems.</a:t>
            </a:r>
          </a:p>
        </p:txBody>
      </p:sp>
      <p:sp>
        <p:nvSpPr>
          <p:cNvPr id="67588" name="Rectangle 4"/>
          <p:cNvSpPr>
            <a:spLocks noChangeArrowheads="1"/>
          </p:cNvSpPr>
          <p:nvPr/>
        </p:nvSpPr>
        <p:spPr bwMode="auto">
          <a:xfrm>
            <a:off x="180975" y="0"/>
            <a:ext cx="88773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cs typeface="+mn-cs"/>
              </a:rPr>
              <a:t>Guiding principles: (</a:t>
            </a:r>
            <a:r>
              <a:rPr lang="en-US" sz="2800" b="1">
                <a:cs typeface="+mn-cs"/>
              </a:rPr>
              <a:t>basis for how course is run)</a:t>
            </a:r>
            <a:endParaRPr lang="en-US" sz="2800">
              <a:cs typeface="+mn-cs"/>
            </a:endParaRPr>
          </a:p>
        </p:txBody>
      </p:sp>
    </p:spTree>
    <p:extLst>
      <p:ext uri="{BB962C8B-B14F-4D97-AF65-F5344CB8AC3E}">
        <p14:creationId xmlns:p14="http://schemas.microsoft.com/office/powerpoint/2010/main" val="51651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7587">
                                            <p:bg/>
                                          </p:spTgt>
                                        </p:tgtEl>
                                        <p:attrNameLst>
                                          <p:attrName>style.visibility</p:attrName>
                                        </p:attrNameLst>
                                      </p:cBhvr>
                                      <p:to>
                                        <p:strVal val="visible"/>
                                      </p:to>
                                    </p:set>
                                    <p:anim calcmode="lin" valueType="num">
                                      <p:cBhvr additive="base">
                                        <p:cTn id="27" dur="500" fill="hold"/>
                                        <p:tgtEl>
                                          <p:spTgt spid="67587">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67587">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7587">
                                            <p:txEl>
                                              <p:pRg st="0" end="0"/>
                                            </p:txEl>
                                          </p:spTgt>
                                        </p:tgtEl>
                                        <p:attrNameLst>
                                          <p:attrName>style.visibility</p:attrName>
                                        </p:attrNameLst>
                                      </p:cBhvr>
                                      <p:to>
                                        <p:strVal val="visible"/>
                                      </p:to>
                                    </p:set>
                                    <p:anim calcmode="lin" valueType="num">
                                      <p:cBhvr additive="base">
                                        <p:cTn id="31"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587">
                                            <p:txEl>
                                              <p:pRg st="1" end="1"/>
                                            </p:txEl>
                                          </p:spTgt>
                                        </p:tgtEl>
                                        <p:attrNameLst>
                                          <p:attrName>style.visibility</p:attrName>
                                        </p:attrNameLst>
                                      </p:cBhvr>
                                      <p:to>
                                        <p:strVal val="visible"/>
                                      </p:to>
                                    </p:set>
                                    <p:anim calcmode="lin" valueType="num">
                                      <p:cBhvr additive="base">
                                        <p:cTn id="37"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587">
                                            <p:txEl>
                                              <p:pRg st="2" end="2"/>
                                            </p:txEl>
                                          </p:spTgt>
                                        </p:tgtEl>
                                        <p:attrNameLst>
                                          <p:attrName>style.visibility</p:attrName>
                                        </p:attrNameLst>
                                      </p:cBhvr>
                                      <p:to>
                                        <p:strVal val="visible"/>
                                      </p:to>
                                    </p:set>
                                    <p:anim calcmode="lin" valueType="num">
                                      <p:cBhvr additive="base">
                                        <p:cTn id="43"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587">
                                            <p:txEl>
                                              <p:pRg st="3" end="3"/>
                                            </p:txEl>
                                          </p:spTgt>
                                        </p:tgtEl>
                                        <p:attrNameLst>
                                          <p:attrName>style.visibility</p:attrName>
                                        </p:attrNameLst>
                                      </p:cBhvr>
                                      <p:to>
                                        <p:strVal val="visible"/>
                                      </p:to>
                                    </p:set>
                                    <p:anim calcmode="lin" valueType="num">
                                      <p:cBhvr additive="base">
                                        <p:cTn id="49"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587">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7587">
                                            <p:txEl>
                                              <p:pRg st="4" end="4"/>
                                            </p:txEl>
                                          </p:spTgt>
                                        </p:tgtEl>
                                        <p:attrNameLst>
                                          <p:attrName>style.visibility</p:attrName>
                                        </p:attrNameLst>
                                      </p:cBhvr>
                                      <p:to>
                                        <p:strVal val="visible"/>
                                      </p:to>
                                    </p:set>
                                    <p:anim calcmode="lin" valueType="num">
                                      <p:cBhvr additive="base">
                                        <p:cTn id="53"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allAtOnce"/>
      <p:bldP spid="67587"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563E03E-1367-1549-B128-4E8D5E991489}" type="slidenum">
              <a:rPr lang="en-US"/>
              <a:pPr>
                <a:defRPr/>
              </a:pPr>
              <a:t>35</a:t>
            </a:fld>
            <a:endParaRPr lang="en-US"/>
          </a:p>
        </p:txBody>
      </p:sp>
      <p:sp>
        <p:nvSpPr>
          <p:cNvPr id="143362" name="Rectangle 2"/>
          <p:cNvSpPr>
            <a:spLocks noGrp="1" noChangeArrowheads="1"/>
          </p:cNvSpPr>
          <p:nvPr>
            <p:ph type="title" idx="4294967295"/>
          </p:nvPr>
        </p:nvSpPr>
        <p:spPr/>
        <p:txBody>
          <a:bodyPr/>
          <a:lstStyle/>
          <a:p>
            <a:pPr eaLnBrk="1" hangingPunct="1">
              <a:defRPr/>
            </a:pPr>
            <a:r>
              <a:rPr lang="en-US" smtClean="0">
                <a:cs typeface="+mj-cs"/>
              </a:rPr>
              <a:t>Attitudes and Beliefs*</a:t>
            </a:r>
          </a:p>
        </p:txBody>
      </p:sp>
      <p:sp>
        <p:nvSpPr>
          <p:cNvPr id="143363" name="Rectangle 3"/>
          <p:cNvSpPr>
            <a:spLocks noGrp="1" noChangeArrowheads="1"/>
          </p:cNvSpPr>
          <p:nvPr/>
        </p:nvSpPr>
        <p:spPr bwMode="auto">
          <a:xfrm>
            <a:off x="542925" y="1903413"/>
            <a:ext cx="8061325" cy="154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r>
              <a:rPr lang="en-US" sz="3600">
                <a:latin typeface="Times" charset="0"/>
                <a:cs typeface="+mn-cs"/>
              </a:rPr>
              <a:t>Assessing the </a:t>
            </a:r>
            <a:r>
              <a:rPr lang="ja-JP" altLang="en-US" sz="3600">
                <a:latin typeface="Arial"/>
                <a:cs typeface="+mn-cs"/>
              </a:rPr>
              <a:t>“</a:t>
            </a:r>
            <a:r>
              <a:rPr lang="en-US" sz="3600">
                <a:latin typeface="Times" charset="0"/>
                <a:cs typeface="+mn-cs"/>
              </a:rPr>
              <a:t>hidden curriculum</a:t>
            </a:r>
            <a:r>
              <a:rPr lang="ja-JP" altLang="en-US" sz="3600">
                <a:latin typeface="Arial"/>
                <a:cs typeface="+mn-cs"/>
              </a:rPr>
              <a:t>”</a:t>
            </a:r>
            <a:r>
              <a:rPr lang="en-US" sz="3600">
                <a:latin typeface="Times" charset="0"/>
                <a:cs typeface="+mn-cs"/>
              </a:rPr>
              <a:t>  - beliefs about physics and learning physics</a:t>
            </a:r>
          </a:p>
        </p:txBody>
      </p:sp>
      <p:sp>
        <p:nvSpPr>
          <p:cNvPr id="143364" name="Rectangle 4"/>
          <p:cNvSpPr>
            <a:spLocks noChangeArrowheads="1"/>
          </p:cNvSpPr>
          <p:nvPr/>
        </p:nvSpPr>
        <p:spPr bwMode="auto">
          <a:xfrm>
            <a:off x="374650" y="3427413"/>
            <a:ext cx="8453438" cy="252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01638" indent="-401638" eaLnBrk="0" hangingPunct="0">
              <a:buFont typeface="Symbol" charset="0"/>
              <a:buNone/>
              <a:defRPr/>
            </a:pPr>
            <a:r>
              <a:rPr lang="en-US" sz="3200" u="sng">
                <a:latin typeface="Palatino" charset="0"/>
                <a:cs typeface="+mn-cs"/>
              </a:rPr>
              <a:t>Examples: </a:t>
            </a:r>
          </a:p>
          <a:p>
            <a:pPr marL="401638" indent="-401638" eaLnBrk="0" hangingPunct="0">
              <a:buFont typeface="Symbol" charset="0"/>
              <a:buNone/>
              <a:defRPr/>
            </a:pPr>
            <a:r>
              <a:rPr lang="en-US" sz="3200">
                <a:latin typeface="Palatino" charset="0"/>
                <a:cs typeface="+mn-cs"/>
              </a:rPr>
              <a:t>• </a:t>
            </a:r>
            <a:r>
              <a:rPr lang="ja-JP" altLang="en-US" sz="3200">
                <a:latin typeface="Palatino" charset="0"/>
                <a:cs typeface="+mn-cs"/>
              </a:rPr>
              <a:t>“</a:t>
            </a:r>
            <a:r>
              <a:rPr lang="en-US" sz="3200">
                <a:latin typeface="Palatino" charset="0"/>
                <a:cs typeface="+mn-cs"/>
              </a:rPr>
              <a:t>I study physics to learn knowledge that will be useful in life.</a:t>
            </a:r>
            <a:r>
              <a:rPr lang="ja-JP" altLang="en-US" sz="3200">
                <a:latin typeface="Palatino" charset="0"/>
                <a:cs typeface="+mn-cs"/>
              </a:rPr>
              <a:t>”</a:t>
            </a:r>
            <a:endParaRPr lang="en-US" sz="3200">
              <a:latin typeface="Palatino" charset="0"/>
              <a:cs typeface="+mn-cs"/>
            </a:endParaRPr>
          </a:p>
          <a:p>
            <a:pPr marL="401638" indent="-401638">
              <a:lnSpc>
                <a:spcPct val="90000"/>
              </a:lnSpc>
              <a:spcBef>
                <a:spcPct val="20000"/>
              </a:spcBef>
              <a:buClr>
                <a:schemeClr val="hlink"/>
              </a:buClr>
              <a:buSzPct val="80000"/>
              <a:buFont typeface="Wingdings" charset="0"/>
              <a:buNone/>
              <a:defRPr/>
            </a:pPr>
            <a:r>
              <a:rPr lang="en-US" sz="3200">
                <a:latin typeface="Palatino" charset="0"/>
                <a:cs typeface="+mn-cs"/>
              </a:rPr>
              <a:t>• </a:t>
            </a:r>
            <a:r>
              <a:rPr lang="ja-JP" altLang="en-US" sz="3200">
                <a:latin typeface="Palatino" charset="0"/>
                <a:cs typeface="+mn-cs"/>
              </a:rPr>
              <a:t>“</a:t>
            </a:r>
            <a:r>
              <a:rPr lang="en-US" sz="3200">
                <a:latin typeface="Palatino" charset="0"/>
                <a:cs typeface="+mn-cs"/>
              </a:rPr>
              <a:t>To learn physics, I only need to memorize solutions to sample problems</a:t>
            </a:r>
            <a:r>
              <a:rPr lang="ja-JP" altLang="en-US" sz="3200">
                <a:latin typeface="Palatino" charset="0"/>
                <a:cs typeface="+mn-cs"/>
              </a:rPr>
              <a:t>”</a:t>
            </a:r>
            <a:endParaRPr lang="en-US" sz="3200">
              <a:latin typeface="Palatino" charset="0"/>
              <a:cs typeface="+mn-cs"/>
            </a:endParaRPr>
          </a:p>
        </p:txBody>
      </p:sp>
      <p:sp>
        <p:nvSpPr>
          <p:cNvPr id="143365" name="Rectangle 5"/>
          <p:cNvSpPr>
            <a:spLocks noChangeArrowheads="1"/>
          </p:cNvSpPr>
          <p:nvPr/>
        </p:nvSpPr>
        <p:spPr bwMode="auto">
          <a:xfrm>
            <a:off x="9853613" y="9493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a:latin typeface="Times" charset="0"/>
              <a:cs typeface="+mn-cs"/>
            </a:endParaRPr>
          </a:p>
        </p:txBody>
      </p:sp>
      <p:sp>
        <p:nvSpPr>
          <p:cNvPr id="143366" name="Rectangle 6"/>
          <p:cNvSpPr>
            <a:spLocks noChangeArrowheads="1"/>
          </p:cNvSpPr>
          <p:nvPr/>
        </p:nvSpPr>
        <p:spPr bwMode="auto">
          <a:xfrm>
            <a:off x="152400" y="6391275"/>
            <a:ext cx="8188325" cy="427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sz="2200">
                <a:latin typeface="Times" charset="0"/>
                <a:cs typeface="+mn-cs"/>
              </a:rPr>
              <a:t>*Adams et al, (2006). Physical Review: Spec. Topics: PER,  0201010</a:t>
            </a:r>
            <a:endParaRPr lang="en-US" sz="2200">
              <a:solidFill>
                <a:srgbClr val="000000"/>
              </a:solidFill>
              <a:latin typeface="Times" charset="0"/>
              <a:cs typeface="+mn-cs"/>
            </a:endParaRPr>
          </a:p>
        </p:txBody>
      </p:sp>
    </p:spTree>
    <p:extLst>
      <p:ext uri="{BB962C8B-B14F-4D97-AF65-F5344CB8AC3E}">
        <p14:creationId xmlns:p14="http://schemas.microsoft.com/office/powerpoint/2010/main" val="3460228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6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allAtOnce"/>
      <p:bldP spid="14336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4122632-BBBB-A34A-BDDE-304799DFF211}" type="slidenum">
              <a:rPr lang="en-US"/>
              <a:pPr>
                <a:defRPr/>
              </a:pPr>
              <a:t>36</a:t>
            </a:fld>
            <a:endParaRPr lang="en-US"/>
          </a:p>
        </p:txBody>
      </p:sp>
      <p:sp>
        <p:nvSpPr>
          <p:cNvPr id="145410" name="Rectangle 1026"/>
          <p:cNvSpPr>
            <a:spLocks noChangeArrowheads="1"/>
          </p:cNvSpPr>
          <p:nvPr/>
        </p:nvSpPr>
        <p:spPr bwMode="auto">
          <a:xfrm>
            <a:off x="5334000" y="873125"/>
            <a:ext cx="3890963" cy="6073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lnSpc>
                <a:spcPct val="120000"/>
              </a:lnSpc>
              <a:defRPr/>
            </a:pPr>
            <a:r>
              <a:rPr lang="en-US" sz="2800">
                <a:latin typeface="Times" charset="0"/>
                <a:cs typeface="+mn-cs"/>
              </a:rPr>
              <a:t>Shift (%) </a:t>
            </a:r>
            <a:r>
              <a:rPr lang="en-US" sz="2000">
                <a:latin typeface="Times" charset="0"/>
                <a:cs typeface="+mn-cs"/>
              </a:rPr>
              <a:t>(</a:t>
            </a:r>
            <a:r>
              <a:rPr lang="ja-JP" altLang="en-US" sz="2000">
                <a:latin typeface="Arial"/>
                <a:cs typeface="+mn-cs"/>
              </a:rPr>
              <a:t>“</a:t>
            </a:r>
            <a:r>
              <a:rPr lang="en-US" sz="2000">
                <a:latin typeface="Times" charset="0"/>
                <a:cs typeface="+mn-cs"/>
              </a:rPr>
              <a:t>reformed</a:t>
            </a:r>
            <a:r>
              <a:rPr lang="ja-JP" altLang="en-US" sz="2000">
                <a:latin typeface="Arial"/>
                <a:cs typeface="+mn-cs"/>
              </a:rPr>
              <a:t>”</a:t>
            </a:r>
            <a:r>
              <a:rPr lang="en-US" sz="2000">
                <a:latin typeface="Times" charset="0"/>
                <a:cs typeface="+mn-cs"/>
              </a:rPr>
              <a:t> class)</a:t>
            </a:r>
            <a:endParaRPr lang="en-US" sz="2800">
              <a:latin typeface="Times" charset="0"/>
              <a:cs typeface="+mn-cs"/>
            </a:endParaRPr>
          </a:p>
          <a:p>
            <a:pPr eaLnBrk="0" hangingPunct="0">
              <a:lnSpc>
                <a:spcPct val="120000"/>
              </a:lnSpc>
              <a:defRPr/>
            </a:pPr>
            <a:r>
              <a:rPr lang="en-US" sz="2800">
                <a:latin typeface="Times" charset="0"/>
                <a:cs typeface="+mn-cs"/>
              </a:rPr>
              <a:t>-6</a:t>
            </a:r>
          </a:p>
          <a:p>
            <a:pPr eaLnBrk="0" hangingPunct="0">
              <a:lnSpc>
                <a:spcPct val="120000"/>
              </a:lnSpc>
              <a:defRPr/>
            </a:pPr>
            <a:r>
              <a:rPr lang="en-US" sz="2800">
                <a:latin typeface="Times" charset="0"/>
                <a:cs typeface="+mn-cs"/>
              </a:rPr>
              <a:t>-8</a:t>
            </a:r>
          </a:p>
          <a:p>
            <a:pPr eaLnBrk="0" hangingPunct="0">
              <a:lnSpc>
                <a:spcPct val="120000"/>
              </a:lnSpc>
              <a:defRPr/>
            </a:pPr>
            <a:r>
              <a:rPr lang="en-US" sz="2800">
                <a:solidFill>
                  <a:schemeClr val="hlink"/>
                </a:solidFill>
                <a:latin typeface="Times" charset="0"/>
                <a:cs typeface="+mn-cs"/>
              </a:rPr>
              <a:t>-12</a:t>
            </a:r>
          </a:p>
          <a:p>
            <a:pPr eaLnBrk="0" hangingPunct="0">
              <a:lnSpc>
                <a:spcPct val="120000"/>
              </a:lnSpc>
              <a:defRPr/>
            </a:pPr>
            <a:r>
              <a:rPr lang="en-US" sz="2800">
                <a:solidFill>
                  <a:schemeClr val="hlink"/>
                </a:solidFill>
                <a:latin typeface="Times" charset="0"/>
                <a:cs typeface="+mn-cs"/>
              </a:rPr>
              <a:t>-11</a:t>
            </a:r>
          </a:p>
          <a:p>
            <a:pPr eaLnBrk="0" hangingPunct="0">
              <a:lnSpc>
                <a:spcPct val="120000"/>
              </a:lnSpc>
              <a:defRPr/>
            </a:pPr>
            <a:r>
              <a:rPr lang="en-US" sz="2800">
                <a:solidFill>
                  <a:schemeClr val="hlink"/>
                </a:solidFill>
                <a:latin typeface="Times" charset="0"/>
                <a:cs typeface="+mn-cs"/>
              </a:rPr>
              <a:t>-10</a:t>
            </a:r>
            <a:endParaRPr lang="en-US" sz="2800">
              <a:latin typeface="Times" charset="0"/>
              <a:cs typeface="+mn-cs"/>
            </a:endParaRPr>
          </a:p>
          <a:p>
            <a:pPr eaLnBrk="0" hangingPunct="0">
              <a:lnSpc>
                <a:spcPct val="120000"/>
              </a:lnSpc>
              <a:defRPr/>
            </a:pPr>
            <a:r>
              <a:rPr lang="en-US" sz="2800">
                <a:latin typeface="Times" charset="0"/>
                <a:cs typeface="+mn-cs"/>
              </a:rPr>
              <a:t>-7</a:t>
            </a:r>
          </a:p>
          <a:p>
            <a:pPr eaLnBrk="0" hangingPunct="0">
              <a:lnSpc>
                <a:spcPct val="120000"/>
              </a:lnSpc>
              <a:defRPr/>
            </a:pPr>
            <a:r>
              <a:rPr lang="en-US" sz="2800">
                <a:solidFill>
                  <a:schemeClr val="hlink"/>
                </a:solidFill>
                <a:latin typeface="Times" charset="0"/>
                <a:cs typeface="+mn-cs"/>
              </a:rPr>
              <a:t>-17</a:t>
            </a:r>
            <a:endParaRPr lang="en-US" sz="2800">
              <a:latin typeface="Times" charset="0"/>
              <a:cs typeface="+mn-cs"/>
            </a:endParaRPr>
          </a:p>
          <a:p>
            <a:pPr eaLnBrk="0" hangingPunct="0">
              <a:lnSpc>
                <a:spcPct val="120000"/>
              </a:lnSpc>
              <a:defRPr/>
            </a:pPr>
            <a:r>
              <a:rPr lang="en-US" sz="2800">
                <a:solidFill>
                  <a:schemeClr val="accent2"/>
                </a:solidFill>
                <a:latin typeface="Times" charset="0"/>
                <a:cs typeface="+mn-cs"/>
              </a:rPr>
              <a:t>+5</a:t>
            </a:r>
            <a:endParaRPr lang="en-US" sz="2800">
              <a:latin typeface="Times" charset="0"/>
              <a:cs typeface="+mn-cs"/>
            </a:endParaRPr>
          </a:p>
          <a:p>
            <a:pPr eaLnBrk="0" hangingPunct="0">
              <a:lnSpc>
                <a:spcPct val="120000"/>
              </a:lnSpc>
              <a:defRPr/>
            </a:pPr>
            <a:r>
              <a:rPr lang="en-US">
                <a:latin typeface="Times" charset="0"/>
                <a:cs typeface="+mn-cs"/>
              </a:rPr>
              <a:t>(All ±2%)</a:t>
            </a:r>
          </a:p>
        </p:txBody>
      </p:sp>
      <p:sp>
        <p:nvSpPr>
          <p:cNvPr id="145411" name="Rectangle 1027"/>
          <p:cNvSpPr>
            <a:spLocks noGrp="1" noChangeArrowheads="1"/>
          </p:cNvSpPr>
          <p:nvPr>
            <p:ph type="title"/>
          </p:nvPr>
        </p:nvSpPr>
        <p:spPr>
          <a:xfrm>
            <a:off x="1665288" y="95250"/>
            <a:ext cx="6113462" cy="922338"/>
          </a:xfrm>
        </p:spPr>
        <p:txBody>
          <a:bodyPr/>
          <a:lstStyle/>
          <a:p>
            <a:pPr eaLnBrk="1" hangingPunct="1">
              <a:defRPr/>
            </a:pPr>
            <a:r>
              <a:rPr lang="en-US" smtClean="0">
                <a:cs typeface="+mj-cs"/>
              </a:rPr>
              <a:t>CLASS categories</a:t>
            </a:r>
          </a:p>
        </p:txBody>
      </p:sp>
      <p:sp>
        <p:nvSpPr>
          <p:cNvPr id="145412" name="Text Box 1028"/>
          <p:cNvSpPr txBox="1">
            <a:spLocks noChangeArrowheads="1"/>
          </p:cNvSpPr>
          <p:nvPr/>
        </p:nvSpPr>
        <p:spPr bwMode="auto">
          <a:xfrm>
            <a:off x="2149475" y="17780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a:latin typeface="Times" charset="0"/>
              <a:cs typeface="+mn-cs"/>
            </a:endParaRPr>
          </a:p>
        </p:txBody>
      </p:sp>
      <p:sp>
        <p:nvSpPr>
          <p:cNvPr id="145413" name="Rectangle 1029"/>
          <p:cNvSpPr>
            <a:spLocks noChangeArrowheads="1"/>
          </p:cNvSpPr>
          <p:nvPr/>
        </p:nvSpPr>
        <p:spPr bwMode="auto">
          <a:xfrm>
            <a:off x="1320800" y="1389063"/>
            <a:ext cx="4121150" cy="465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lnSpc>
                <a:spcPct val="120000"/>
              </a:lnSpc>
              <a:defRPr/>
            </a:pPr>
            <a:r>
              <a:rPr lang="en-US" sz="2800">
                <a:latin typeface="Times" charset="0"/>
                <a:cs typeface="+mn-cs"/>
              </a:rPr>
              <a:t>Real world connect...</a:t>
            </a:r>
          </a:p>
          <a:p>
            <a:pPr eaLnBrk="0" hangingPunct="0">
              <a:lnSpc>
                <a:spcPct val="120000"/>
              </a:lnSpc>
              <a:defRPr/>
            </a:pPr>
            <a:r>
              <a:rPr lang="en-US" sz="2800">
                <a:latin typeface="Times" charset="0"/>
                <a:cs typeface="+mn-cs"/>
              </a:rPr>
              <a:t>Personal interest........</a:t>
            </a:r>
          </a:p>
          <a:p>
            <a:pPr eaLnBrk="0" hangingPunct="0">
              <a:lnSpc>
                <a:spcPct val="120000"/>
              </a:lnSpc>
              <a:defRPr/>
            </a:pPr>
            <a:r>
              <a:rPr lang="en-US" sz="2800">
                <a:solidFill>
                  <a:schemeClr val="hlink"/>
                </a:solidFill>
                <a:latin typeface="Times" charset="0"/>
                <a:cs typeface="+mn-cs"/>
              </a:rPr>
              <a:t>Sense making/effort...</a:t>
            </a:r>
          </a:p>
          <a:p>
            <a:pPr eaLnBrk="0" hangingPunct="0">
              <a:lnSpc>
                <a:spcPct val="120000"/>
              </a:lnSpc>
              <a:defRPr/>
            </a:pPr>
            <a:r>
              <a:rPr lang="en-US" sz="2800">
                <a:solidFill>
                  <a:schemeClr val="hlink"/>
                </a:solidFill>
                <a:latin typeface="Times" charset="0"/>
                <a:cs typeface="+mn-cs"/>
              </a:rPr>
              <a:t>Conceptual................</a:t>
            </a:r>
          </a:p>
          <a:p>
            <a:pPr eaLnBrk="0" hangingPunct="0">
              <a:lnSpc>
                <a:spcPct val="120000"/>
              </a:lnSpc>
              <a:defRPr/>
            </a:pPr>
            <a:r>
              <a:rPr lang="en-US" sz="2800">
                <a:solidFill>
                  <a:schemeClr val="hlink"/>
                </a:solidFill>
                <a:latin typeface="Times" charset="0"/>
                <a:cs typeface="+mn-cs"/>
              </a:rPr>
              <a:t>Math understanding...</a:t>
            </a:r>
          </a:p>
          <a:p>
            <a:pPr eaLnBrk="0" hangingPunct="0">
              <a:lnSpc>
                <a:spcPct val="120000"/>
              </a:lnSpc>
              <a:defRPr/>
            </a:pPr>
            <a:r>
              <a:rPr lang="en-US" sz="2800">
                <a:latin typeface="Times" charset="0"/>
                <a:cs typeface="+mn-cs"/>
              </a:rPr>
              <a:t>Problem Solving........</a:t>
            </a:r>
          </a:p>
          <a:p>
            <a:pPr eaLnBrk="0" hangingPunct="0">
              <a:lnSpc>
                <a:spcPct val="120000"/>
              </a:lnSpc>
              <a:defRPr/>
            </a:pPr>
            <a:r>
              <a:rPr lang="en-US" sz="2800">
                <a:solidFill>
                  <a:schemeClr val="hlink"/>
                </a:solidFill>
                <a:latin typeface="Times" charset="0"/>
                <a:cs typeface="+mn-cs"/>
              </a:rPr>
              <a:t>Confidence................</a:t>
            </a:r>
          </a:p>
          <a:p>
            <a:pPr eaLnBrk="0" hangingPunct="0">
              <a:lnSpc>
                <a:spcPct val="120000"/>
              </a:lnSpc>
              <a:defRPr/>
            </a:pPr>
            <a:r>
              <a:rPr lang="en-US" sz="2800">
                <a:latin typeface="Times" charset="0"/>
                <a:cs typeface="+mn-cs"/>
              </a:rPr>
              <a:t>Nature of science.......</a:t>
            </a:r>
          </a:p>
        </p:txBody>
      </p:sp>
    </p:spTree>
    <p:extLst>
      <p:ext uri="{BB962C8B-B14F-4D97-AF65-F5344CB8AC3E}">
        <p14:creationId xmlns:p14="http://schemas.microsoft.com/office/powerpoint/2010/main" val="4126582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413B8F37-8D0A-1342-A483-A216A3AC5728}" type="slidenum">
              <a:rPr lang="en-US"/>
              <a:pPr>
                <a:defRPr/>
              </a:pPr>
              <a:t>37</a:t>
            </a:fld>
            <a:endParaRPr lang="en-US"/>
          </a:p>
        </p:txBody>
      </p:sp>
      <p:sp>
        <p:nvSpPr>
          <p:cNvPr id="126978" name="Rectangle 2"/>
          <p:cNvSpPr>
            <a:spLocks noGrp="1" noChangeArrowheads="1"/>
          </p:cNvSpPr>
          <p:nvPr>
            <p:ph type="title"/>
          </p:nvPr>
        </p:nvSpPr>
        <p:spPr>
          <a:xfrm>
            <a:off x="685800" y="2819400"/>
            <a:ext cx="7772400" cy="1143000"/>
          </a:xfrm>
        </p:spPr>
        <p:txBody>
          <a:bodyPr>
            <a:normAutofit fontScale="90000"/>
          </a:bodyPr>
          <a:lstStyle/>
          <a:p>
            <a:pPr eaLnBrk="1" hangingPunct="1">
              <a:defRPr/>
            </a:pPr>
            <a:r>
              <a:rPr lang="en-US" i="1" smtClean="0">
                <a:cs typeface="+mj-cs"/>
              </a:rPr>
              <a:t>Teach by actively engaging students…</a:t>
            </a:r>
            <a:br>
              <a:rPr lang="en-US" i="1" smtClean="0">
                <a:cs typeface="+mj-cs"/>
              </a:rPr>
            </a:br>
            <a:r>
              <a:rPr lang="en-US" i="1" smtClean="0">
                <a:cs typeface="+mj-cs"/>
              </a:rPr>
              <a:t>based on what they know . . .</a:t>
            </a:r>
            <a:endParaRPr lang="en-US" smtClean="0">
              <a:cs typeface="+mj-cs"/>
            </a:endParaRPr>
          </a:p>
        </p:txBody>
      </p:sp>
    </p:spTree>
    <p:extLst>
      <p:ext uri="{BB962C8B-B14F-4D97-AF65-F5344CB8AC3E}">
        <p14:creationId xmlns:p14="http://schemas.microsoft.com/office/powerpoint/2010/main" val="4136099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AE3DE3BD-BC79-244A-A941-3ECBFFC402D1}" type="slidenum">
              <a:rPr lang="en-US"/>
              <a:pPr>
                <a:defRPr/>
              </a:pPr>
              <a:t>38</a:t>
            </a:fld>
            <a:endParaRPr lang="en-US"/>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77875"/>
            <a:ext cx="9201150" cy="608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3" name="Text Box 7"/>
          <p:cNvSpPr txBox="1">
            <a:spLocks noChangeArrowheads="1"/>
          </p:cNvSpPr>
          <p:nvPr/>
        </p:nvSpPr>
        <p:spPr bwMode="auto">
          <a:xfrm>
            <a:off x="0" y="-38100"/>
            <a:ext cx="9144000" cy="641350"/>
          </a:xfrm>
          <a:prstGeom prst="rect">
            <a:avLst/>
          </a:prstGeom>
          <a:solidFill>
            <a:srgbClr val="0000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600" b="1">
                <a:solidFill>
                  <a:srgbClr val="FFFF00"/>
                </a:solidFill>
                <a:cs typeface="Arial" charset="0"/>
              </a:rPr>
              <a:t>Course Transformation with LAs</a:t>
            </a:r>
          </a:p>
        </p:txBody>
      </p:sp>
      <p:sp>
        <p:nvSpPr>
          <p:cNvPr id="133124" name="Rectangle 4"/>
          <p:cNvSpPr>
            <a:spLocks noChangeArrowheads="1"/>
          </p:cNvSpPr>
          <p:nvPr/>
        </p:nvSpPr>
        <p:spPr bwMode="auto">
          <a:xfrm>
            <a:off x="3063875" y="6477000"/>
            <a:ext cx="3240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solidFill>
                  <a:srgbClr val="1F1F1F"/>
                </a:solidFill>
                <a:latin typeface="Times" charset="0"/>
                <a:cs typeface="+mn-cs"/>
              </a:rPr>
              <a:t>Otero et al, </a:t>
            </a:r>
            <a:r>
              <a:rPr lang="en-US" i="1">
                <a:solidFill>
                  <a:srgbClr val="1F1F1F"/>
                </a:solidFill>
                <a:latin typeface="Times" charset="0"/>
                <a:cs typeface="+mn-cs"/>
              </a:rPr>
              <a:t>Science</a:t>
            </a:r>
            <a:r>
              <a:rPr lang="en-US">
                <a:solidFill>
                  <a:srgbClr val="1F1F1F"/>
                </a:solidFill>
                <a:latin typeface="Times" charset="0"/>
                <a:cs typeface="+mn-cs"/>
              </a:rPr>
              <a:t> 2006</a:t>
            </a:r>
          </a:p>
        </p:txBody>
      </p:sp>
    </p:spTree>
    <p:extLst>
      <p:ext uri="{BB962C8B-B14F-4D97-AF65-F5344CB8AC3E}">
        <p14:creationId xmlns:p14="http://schemas.microsoft.com/office/powerpoint/2010/main" val="35499204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pPr>
              <a:defRPr/>
            </a:pPr>
            <a:fld id="{536C10B0-6BCE-104A-9027-6A0AF2B117DC}" type="slidenum">
              <a:rPr lang="en-US"/>
              <a:pPr>
                <a:defRPr/>
              </a:pPr>
              <a:t>39</a:t>
            </a:fld>
            <a:endParaRPr lang="en-US"/>
          </a:p>
        </p:txBody>
      </p:sp>
      <p:graphicFrame>
        <p:nvGraphicFramePr>
          <p:cNvPr id="68610" name="Object 3"/>
          <p:cNvGraphicFramePr>
            <a:graphicFrameLocks noChangeAspect="1"/>
          </p:cNvGraphicFramePr>
          <p:nvPr/>
        </p:nvGraphicFramePr>
        <p:xfrm>
          <a:off x="609600" y="1344613"/>
          <a:ext cx="7837488" cy="4548187"/>
        </p:xfrm>
        <a:graphic>
          <a:graphicData uri="http://schemas.openxmlformats.org/presentationml/2006/ole">
            <mc:AlternateContent xmlns:mc="http://schemas.openxmlformats.org/markup-compatibility/2006">
              <mc:Choice xmlns:v="urn:schemas-microsoft-com:vml" Requires="v">
                <p:oleObj spid="_x0000_s1045" name="Chart" r:id="rId5" imgW="32651700" imgH="18948400" progId="Excel.Chart.8">
                  <p:embed/>
                </p:oleObj>
              </mc:Choice>
              <mc:Fallback>
                <p:oleObj name="Chart" r:id="rId5" imgW="32651700" imgH="189484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344613"/>
                        <a:ext cx="7837488" cy="454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8611" name="Text Box 4"/>
          <p:cNvSpPr txBox="1">
            <a:spLocks noChangeArrowheads="1"/>
          </p:cNvSpPr>
          <p:nvPr/>
        </p:nvSpPr>
        <p:spPr bwMode="auto">
          <a:xfrm>
            <a:off x="206375" y="6491288"/>
            <a:ext cx="60166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hlink"/>
                </a:solidFill>
                <a:latin typeface="Times-Roman" charset="0"/>
                <a:ea typeface="Osaka" charset="0"/>
                <a:cs typeface="Osaka" charset="0"/>
              </a:rPr>
              <a:t>Pollock &amp; Finkelstein, Physical Review, 4, 010101 (2008).</a:t>
            </a:r>
          </a:p>
        </p:txBody>
      </p:sp>
      <p:grpSp>
        <p:nvGrpSpPr>
          <p:cNvPr id="68612" name="Group 20"/>
          <p:cNvGrpSpPr>
            <a:grpSpLocks/>
          </p:cNvGrpSpPr>
          <p:nvPr/>
        </p:nvGrpSpPr>
        <p:grpSpPr bwMode="auto">
          <a:xfrm>
            <a:off x="5424488" y="1622425"/>
            <a:ext cx="2951162" cy="1311275"/>
            <a:chOff x="3604" y="1053"/>
            <a:chExt cx="1728" cy="826"/>
          </a:xfrm>
        </p:grpSpPr>
        <p:sp>
          <p:nvSpPr>
            <p:cNvPr id="68623" name="Text Box 6"/>
            <p:cNvSpPr txBox="1">
              <a:spLocks noChangeArrowheads="1"/>
            </p:cNvSpPr>
            <p:nvPr/>
          </p:nvSpPr>
          <p:spPr bwMode="auto">
            <a:xfrm>
              <a:off x="3604" y="1053"/>
              <a:ext cx="1728" cy="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3200">
                  <a:solidFill>
                    <a:srgbClr val="FFFFFF"/>
                  </a:solidFill>
                  <a:latin typeface="Times" charset="0"/>
                  <a:ea typeface="Osaka" charset="0"/>
                  <a:cs typeface="Osaka" charset="0"/>
                </a:rPr>
                <a:t>&lt;g&gt; =  </a:t>
              </a:r>
              <a:r>
                <a:rPr lang="en-US" sz="4000" baseline="30000">
                  <a:solidFill>
                    <a:srgbClr val="FFFFFF"/>
                  </a:solidFill>
                  <a:latin typeface="Times" charset="0"/>
                  <a:ea typeface="Osaka" charset="0"/>
                  <a:cs typeface="Osaka" charset="0"/>
                </a:rPr>
                <a:t>post-pre</a:t>
              </a:r>
              <a:r>
                <a:rPr lang="en-US" sz="4000">
                  <a:solidFill>
                    <a:srgbClr val="FFFFFF"/>
                  </a:solidFill>
                  <a:latin typeface="Times" charset="0"/>
                  <a:ea typeface="Osaka" charset="0"/>
                  <a:cs typeface="Osaka" charset="0"/>
                </a:rPr>
                <a:t> 	             </a:t>
              </a:r>
              <a:br>
                <a:rPr lang="en-US" sz="4000">
                  <a:solidFill>
                    <a:srgbClr val="FFFFFF"/>
                  </a:solidFill>
                  <a:latin typeface="Times" charset="0"/>
                  <a:ea typeface="Osaka" charset="0"/>
                  <a:cs typeface="Osaka" charset="0"/>
                </a:rPr>
              </a:br>
              <a:r>
                <a:rPr lang="en-US" sz="4000">
                  <a:solidFill>
                    <a:srgbClr val="FFFFFF"/>
                  </a:solidFill>
                  <a:latin typeface="Times" charset="0"/>
                  <a:ea typeface="Osaka" charset="0"/>
                  <a:cs typeface="Osaka" charset="0"/>
                </a:rPr>
                <a:t>          </a:t>
              </a:r>
              <a:r>
                <a:rPr lang="en-US" sz="4000" baseline="30000">
                  <a:solidFill>
                    <a:srgbClr val="FFFFFF"/>
                  </a:solidFill>
                  <a:latin typeface="Times" charset="0"/>
                  <a:ea typeface="Osaka" charset="0"/>
                  <a:cs typeface="Osaka" charset="0"/>
                </a:rPr>
                <a:t>100-pre</a:t>
              </a:r>
              <a:endParaRPr lang="en-US" sz="4000">
                <a:solidFill>
                  <a:srgbClr val="FFFFFF"/>
                </a:solidFill>
                <a:latin typeface="Times" charset="0"/>
                <a:ea typeface="Osaka" charset="0"/>
                <a:cs typeface="Osaka" charset="0"/>
              </a:endParaRPr>
            </a:p>
          </p:txBody>
        </p:sp>
        <p:sp>
          <p:nvSpPr>
            <p:cNvPr id="68624" name="Line 7"/>
            <p:cNvSpPr>
              <a:spLocks noChangeShapeType="1"/>
            </p:cNvSpPr>
            <p:nvPr/>
          </p:nvSpPr>
          <p:spPr bwMode="auto">
            <a:xfrm>
              <a:off x="4406" y="1432"/>
              <a:ext cx="71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8613" name="Rectangle 16"/>
          <p:cNvSpPr>
            <a:spLocks noChangeArrowheads="1"/>
          </p:cNvSpPr>
          <p:nvPr/>
        </p:nvSpPr>
        <p:spPr bwMode="auto">
          <a:xfrm>
            <a:off x="479425" y="736600"/>
            <a:ext cx="3581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r>
              <a:rPr lang="en-US" sz="3600">
                <a:solidFill>
                  <a:srgbClr val="FDFF90"/>
                </a:solidFill>
                <a:latin typeface="Times" charset="0"/>
                <a:ea typeface="Osaka" charset="0"/>
                <a:cs typeface="Osaka" charset="0"/>
              </a:rPr>
              <a:t>traditional lecture</a:t>
            </a:r>
          </a:p>
        </p:txBody>
      </p:sp>
      <p:sp>
        <p:nvSpPr>
          <p:cNvPr id="68614" name="Rectangle 21"/>
          <p:cNvSpPr>
            <a:spLocks noChangeArrowheads="1"/>
          </p:cNvSpPr>
          <p:nvPr/>
        </p:nvSpPr>
        <p:spPr bwMode="auto">
          <a:xfrm>
            <a:off x="200025" y="-152400"/>
            <a:ext cx="87915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kumimoji="1" lang="en-US" sz="4400" dirty="0">
                <a:solidFill>
                  <a:schemeClr val="bg2"/>
                </a:solidFill>
                <a:ea typeface="Osaka" charset="0"/>
                <a:cs typeface="Osaka" charset="0"/>
              </a:rPr>
              <a:t>Engagement Improves Learning</a:t>
            </a:r>
          </a:p>
        </p:txBody>
      </p:sp>
      <p:sp>
        <p:nvSpPr>
          <p:cNvPr id="68615" name="Rectangle 15"/>
          <p:cNvSpPr>
            <a:spLocks noChangeArrowheads="1"/>
          </p:cNvSpPr>
          <p:nvPr/>
        </p:nvSpPr>
        <p:spPr bwMode="auto">
          <a:xfrm>
            <a:off x="4273550" y="747713"/>
            <a:ext cx="4587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0" hangingPunct="0"/>
            <a:r>
              <a:rPr lang="en-US" sz="3600">
                <a:solidFill>
                  <a:srgbClr val="74CEFF"/>
                </a:solidFill>
                <a:latin typeface="Times" charset="0"/>
                <a:cs typeface="Times" charset="0"/>
              </a:rPr>
              <a:t>interactive engagement</a:t>
            </a:r>
          </a:p>
        </p:txBody>
      </p:sp>
      <p:grpSp>
        <p:nvGrpSpPr>
          <p:cNvPr id="137226" name="Group 10"/>
          <p:cNvGrpSpPr>
            <a:grpSpLocks/>
          </p:cNvGrpSpPr>
          <p:nvPr/>
        </p:nvGrpSpPr>
        <p:grpSpPr bwMode="auto">
          <a:xfrm>
            <a:off x="5694363" y="2884488"/>
            <a:ext cx="2168525" cy="1312862"/>
            <a:chOff x="3579" y="1829"/>
            <a:chExt cx="1366" cy="827"/>
          </a:xfrm>
        </p:grpSpPr>
        <p:sp>
          <p:nvSpPr>
            <p:cNvPr id="137227" name="AutoShape 11" descr="Wide upward diagonal"/>
            <p:cNvSpPr>
              <a:spLocks noChangeArrowheads="1"/>
            </p:cNvSpPr>
            <p:nvPr/>
          </p:nvSpPr>
          <p:spPr bwMode="auto">
            <a:xfrm>
              <a:off x="3579" y="2385"/>
              <a:ext cx="1366" cy="271"/>
            </a:xfrm>
            <a:prstGeom prst="leftRightArrow">
              <a:avLst>
                <a:gd name="adj1" fmla="val 50000"/>
                <a:gd name="adj2" fmla="val 100812"/>
              </a:avLst>
            </a:prstGeom>
            <a:pattFill prst="wdUpDiag">
              <a:fgClr>
                <a:srgbClr val="81CFEB"/>
              </a:fgClr>
              <a:bgClr>
                <a:srgbClr val="000002"/>
              </a:bgClr>
            </a:patt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228" name="Text Box 12"/>
            <p:cNvSpPr txBox="1">
              <a:spLocks noChangeArrowheads="1"/>
            </p:cNvSpPr>
            <p:nvPr/>
          </p:nvSpPr>
          <p:spPr bwMode="auto">
            <a:xfrm>
              <a:off x="3799" y="1829"/>
              <a:ext cx="921"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solidFill>
                    <a:srgbClr val="81CFEB"/>
                  </a:solidFill>
                  <a:latin typeface="Times" charset="0"/>
                  <a:cs typeface="+mn-cs"/>
                </a:rPr>
                <a:t>CU - IE &amp;</a:t>
              </a:r>
            </a:p>
            <a:p>
              <a:pPr eaLnBrk="0" hangingPunct="0">
                <a:defRPr/>
              </a:pPr>
              <a:r>
                <a:rPr lang="en-US">
                  <a:solidFill>
                    <a:srgbClr val="81CFEB"/>
                  </a:solidFill>
                  <a:latin typeface="Times" charset="0"/>
                  <a:cs typeface="+mn-cs"/>
                </a:rPr>
                <a:t> Tutorials</a:t>
              </a:r>
            </a:p>
          </p:txBody>
        </p:sp>
      </p:grpSp>
      <p:grpSp>
        <p:nvGrpSpPr>
          <p:cNvPr id="137229" name="Group 13"/>
          <p:cNvGrpSpPr>
            <a:grpSpLocks/>
          </p:cNvGrpSpPr>
          <p:nvPr/>
        </p:nvGrpSpPr>
        <p:grpSpPr bwMode="auto">
          <a:xfrm>
            <a:off x="3424240" y="2913063"/>
            <a:ext cx="2138363" cy="1292225"/>
            <a:chOff x="2157" y="1835"/>
            <a:chExt cx="1347" cy="814"/>
          </a:xfrm>
        </p:grpSpPr>
        <p:sp>
          <p:nvSpPr>
            <p:cNvPr id="137230" name="AutoShape 14" descr="Wide upward diagonal"/>
            <p:cNvSpPr>
              <a:spLocks noChangeArrowheads="1"/>
            </p:cNvSpPr>
            <p:nvPr/>
          </p:nvSpPr>
          <p:spPr bwMode="auto">
            <a:xfrm>
              <a:off x="2157" y="2378"/>
              <a:ext cx="1336" cy="271"/>
            </a:xfrm>
            <a:prstGeom prst="leftRightArrow">
              <a:avLst>
                <a:gd name="adj1" fmla="val 50000"/>
                <a:gd name="adj2" fmla="val 98598"/>
              </a:avLst>
            </a:prstGeom>
            <a:pattFill prst="wdUpDiag">
              <a:fgClr>
                <a:schemeClr val="folHlink"/>
              </a:fgClr>
              <a:bgClr>
                <a:srgbClr val="000002"/>
              </a:bgClr>
            </a:patt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7231" name="Text Box 15"/>
            <p:cNvSpPr txBox="1">
              <a:spLocks noChangeArrowheads="1"/>
            </p:cNvSpPr>
            <p:nvPr/>
          </p:nvSpPr>
          <p:spPr bwMode="auto">
            <a:xfrm>
              <a:off x="2242" y="1835"/>
              <a:ext cx="1262"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dirty="0">
                  <a:solidFill>
                    <a:schemeClr val="folHlink"/>
                  </a:solidFill>
                  <a:latin typeface="Times" charset="0"/>
                  <a:cs typeface="+mn-cs"/>
                </a:rPr>
                <a:t>CU - IE &amp; </a:t>
              </a:r>
            </a:p>
            <a:p>
              <a:pPr algn="ctr" eaLnBrk="0" hangingPunct="0">
                <a:defRPr/>
              </a:pPr>
              <a:r>
                <a:rPr lang="en-US" dirty="0" err="1">
                  <a:solidFill>
                    <a:schemeClr val="folHlink"/>
                  </a:solidFill>
                  <a:latin typeface="Times" charset="0"/>
                  <a:cs typeface="+mn-cs"/>
                </a:rPr>
                <a:t>trad</a:t>
              </a:r>
              <a:r>
                <a:rPr lang="en-US" dirty="0">
                  <a:solidFill>
                    <a:schemeClr val="folHlink"/>
                  </a:solidFill>
                  <a:latin typeface="Times" charset="0"/>
                  <a:cs typeface="+mn-cs"/>
                </a:rPr>
                <a:t> recitations</a:t>
              </a:r>
            </a:p>
          </p:txBody>
        </p:sp>
      </p:grpSp>
      <p:sp>
        <p:nvSpPr>
          <p:cNvPr id="137232" name="Rectangle 16"/>
          <p:cNvSpPr>
            <a:spLocks noChangeArrowheads="1"/>
          </p:cNvSpPr>
          <p:nvPr/>
        </p:nvSpPr>
        <p:spPr bwMode="auto">
          <a:xfrm>
            <a:off x="4010025" y="5872163"/>
            <a:ext cx="15176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a:latin typeface="Times" charset="0"/>
                <a:cs typeface="+mn-cs"/>
              </a:rPr>
              <a:t>learning gain</a:t>
            </a:r>
          </a:p>
        </p:txBody>
      </p:sp>
    </p:spTree>
    <p:extLst>
      <p:ext uri="{BB962C8B-B14F-4D97-AF65-F5344CB8AC3E}">
        <p14:creationId xmlns:p14="http://schemas.microsoft.com/office/powerpoint/2010/main" val="1022726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72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7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80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B55E9F9-13BC-5F44-B67A-5BFAD000F8ED}" type="slidenum">
              <a:rPr lang="en-US"/>
              <a:pPr>
                <a:defRPr/>
              </a:pPr>
              <a:t>40</a:t>
            </a:fld>
            <a:endParaRPr lang="en-US"/>
          </a:p>
        </p:txBody>
      </p:sp>
      <p:sp>
        <p:nvSpPr>
          <p:cNvPr id="23557" name="Text Box 5"/>
          <p:cNvSpPr txBox="1">
            <a:spLocks noChangeArrowheads="1"/>
          </p:cNvSpPr>
          <p:nvPr/>
        </p:nvSpPr>
        <p:spPr bwMode="auto">
          <a:xfrm>
            <a:off x="457200" y="2390775"/>
            <a:ext cx="8305800" cy="228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600" b="1">
                <a:solidFill>
                  <a:srgbClr val="FF0000"/>
                </a:solidFill>
                <a:latin typeface="Comic Sans MS" charset="0"/>
                <a:cs typeface="+mn-cs"/>
              </a:rPr>
              <a:t>Every student learn everything!  </a:t>
            </a:r>
          </a:p>
          <a:p>
            <a:pPr algn="ctr">
              <a:defRPr/>
            </a:pPr>
            <a:endParaRPr lang="en-US" sz="3600" b="1">
              <a:solidFill>
                <a:srgbClr val="FF0000"/>
              </a:solidFill>
              <a:latin typeface="Comic Sans MS" charset="0"/>
              <a:cs typeface="+mn-cs"/>
            </a:endParaRPr>
          </a:p>
          <a:p>
            <a:pPr algn="ctr">
              <a:defRPr/>
            </a:pPr>
            <a:r>
              <a:rPr lang="en-US" sz="3600" b="1">
                <a:solidFill>
                  <a:srgbClr val="FF0000"/>
                </a:solidFill>
                <a:latin typeface="Comic Sans MS" charset="0"/>
                <a:cs typeface="+mn-cs"/>
              </a:rPr>
              <a:t>If not important to learn, we took it out. </a:t>
            </a:r>
          </a:p>
        </p:txBody>
      </p:sp>
      <p:sp>
        <p:nvSpPr>
          <p:cNvPr id="23558" name="Rectangle 6"/>
          <p:cNvSpPr>
            <a:spLocks noChangeArrowheads="1"/>
          </p:cNvSpPr>
          <p:nvPr/>
        </p:nvSpPr>
        <p:spPr bwMode="auto">
          <a:xfrm>
            <a:off x="533400" y="304800"/>
            <a:ext cx="32766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a:cs typeface="+mn-cs"/>
              </a:rPr>
              <a:t>Course Goal:</a:t>
            </a:r>
          </a:p>
        </p:txBody>
      </p:sp>
    </p:spTree>
    <p:extLst>
      <p:ext uri="{BB962C8B-B14F-4D97-AF65-F5344CB8AC3E}">
        <p14:creationId xmlns:p14="http://schemas.microsoft.com/office/powerpoint/2010/main" val="4170123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a:xfrm>
            <a:off x="685800" y="609600"/>
            <a:ext cx="7772400" cy="579438"/>
          </a:xfrm>
        </p:spPr>
        <p:txBody>
          <a:bodyPr>
            <a:normAutofit fontScale="90000"/>
          </a:bodyPr>
          <a:lstStyle/>
          <a:p>
            <a:pPr>
              <a:defRPr/>
            </a:pPr>
            <a:r>
              <a:rPr lang="en-US">
                <a:latin typeface="Arial" charset="0"/>
                <a:ea typeface="ＭＳ Ｐゴシック" charset="0"/>
              </a:rPr>
              <a:t>Expectations</a:t>
            </a:r>
          </a:p>
        </p:txBody>
      </p:sp>
      <p:sp>
        <p:nvSpPr>
          <p:cNvPr id="16386" name="Content Placeholder 6"/>
          <p:cNvSpPr>
            <a:spLocks noGrp="1"/>
          </p:cNvSpPr>
          <p:nvPr>
            <p:ph idx="1"/>
          </p:nvPr>
        </p:nvSpPr>
        <p:spPr>
          <a:xfrm>
            <a:off x="685800" y="1533525"/>
            <a:ext cx="7920038" cy="4562475"/>
          </a:xfrm>
        </p:spPr>
        <p:txBody>
          <a:bodyPr/>
          <a:lstStyle/>
          <a:p>
            <a:pPr>
              <a:defRPr/>
            </a:pPr>
            <a:r>
              <a:rPr lang="en-US" sz="2400" dirty="0">
                <a:latin typeface="Arial" charset="0"/>
                <a:ea typeface="ＭＳ Ｐゴシック" charset="0"/>
              </a:rPr>
              <a:t>Most students are capable of succeeding in this class – this means you!</a:t>
            </a:r>
          </a:p>
          <a:p>
            <a:pPr>
              <a:defRPr/>
            </a:pPr>
            <a:r>
              <a:rPr lang="en-US" sz="2400" dirty="0">
                <a:latin typeface="Arial" charset="0"/>
                <a:ea typeface="ＭＳ Ｐゴシック" charset="0"/>
              </a:rPr>
              <a:t>I will try to create a course that facilitates your learning; </a:t>
            </a:r>
            <a:r>
              <a:rPr lang="en-US" sz="2400" b="1" dirty="0">
                <a:latin typeface="Arial" charset="0"/>
                <a:ea typeface="ＭＳ Ｐゴシック" charset="0"/>
              </a:rPr>
              <a:t>you </a:t>
            </a:r>
            <a:r>
              <a:rPr lang="en-US" sz="2400" dirty="0">
                <a:latin typeface="Arial" charset="0"/>
                <a:ea typeface="ＭＳ Ｐゴシック" charset="0"/>
              </a:rPr>
              <a:t>need to </a:t>
            </a:r>
            <a:r>
              <a:rPr lang="en-US" sz="2400" b="1" dirty="0">
                <a:latin typeface="Arial" charset="0"/>
                <a:ea typeface="ＭＳ Ｐゴシック" charset="0"/>
              </a:rPr>
              <a:t>participate</a:t>
            </a:r>
          </a:p>
          <a:p>
            <a:pPr>
              <a:defRPr/>
            </a:pPr>
            <a:r>
              <a:rPr lang="en-US" sz="2400" dirty="0">
                <a:latin typeface="Arial" charset="0"/>
                <a:ea typeface="ＭＳ Ｐゴシック" charset="0"/>
              </a:rPr>
              <a:t>If you would like to do better, ask </a:t>
            </a:r>
            <a:r>
              <a:rPr lang="ja-JP" altLang="en-US" sz="2400" dirty="0">
                <a:latin typeface="Arial" charset="0"/>
                <a:ea typeface="ＭＳ Ｐゴシック" charset="0"/>
              </a:rPr>
              <a:t>“</a:t>
            </a:r>
            <a:r>
              <a:rPr lang="en-US" altLang="ja-JP" sz="2400" dirty="0">
                <a:latin typeface="Arial" charset="0"/>
                <a:ea typeface="ＭＳ Ｐゴシック" charset="0"/>
              </a:rPr>
              <a:t>Am I…</a:t>
            </a:r>
          </a:p>
          <a:p>
            <a:pPr lvl="1">
              <a:defRPr/>
            </a:pPr>
            <a:r>
              <a:rPr lang="en-US" sz="2000" dirty="0">
                <a:latin typeface="Arial" charset="0"/>
                <a:ea typeface="ＭＳ Ｐゴシック" charset="0"/>
              </a:rPr>
              <a:t>Coming to class (w/ clicker and workbook) and </a:t>
            </a:r>
            <a:r>
              <a:rPr lang="en-US" sz="2000" b="1" dirty="0">
                <a:latin typeface="Arial" charset="0"/>
                <a:ea typeface="ＭＳ Ｐゴシック" charset="0"/>
              </a:rPr>
              <a:t>actively </a:t>
            </a:r>
            <a:r>
              <a:rPr lang="en-US" sz="2000" dirty="0">
                <a:latin typeface="Arial" charset="0"/>
                <a:ea typeface="ＭＳ Ｐゴシック" charset="0"/>
              </a:rPr>
              <a:t>participating?</a:t>
            </a:r>
          </a:p>
          <a:p>
            <a:pPr lvl="1">
              <a:defRPr/>
            </a:pPr>
            <a:r>
              <a:rPr lang="en-US" sz="2000" dirty="0">
                <a:latin typeface="Arial" charset="0"/>
                <a:ea typeface="ＭＳ Ｐゴシック" charset="0"/>
              </a:rPr>
              <a:t>Reviewing your class notes?</a:t>
            </a:r>
          </a:p>
          <a:p>
            <a:pPr lvl="1">
              <a:defRPr/>
            </a:pPr>
            <a:r>
              <a:rPr lang="en-US" sz="2000" dirty="0">
                <a:latin typeface="Arial" charset="0"/>
                <a:ea typeface="ＭＳ Ｐゴシック" charset="0"/>
              </a:rPr>
              <a:t>Doing all HW on time?</a:t>
            </a:r>
          </a:p>
          <a:p>
            <a:pPr lvl="1">
              <a:defRPr/>
            </a:pPr>
            <a:r>
              <a:rPr lang="en-US" sz="2000" dirty="0">
                <a:latin typeface="Arial" charset="0"/>
                <a:ea typeface="ＭＳ Ｐゴシック" charset="0"/>
              </a:rPr>
              <a:t>Trying to understand the material, not just </a:t>
            </a:r>
            <a:r>
              <a:rPr lang="ja-JP" altLang="en-US" sz="2000" dirty="0">
                <a:latin typeface="Arial" charset="0"/>
                <a:ea typeface="ＭＳ Ｐゴシック" charset="0"/>
              </a:rPr>
              <a:t>‘</a:t>
            </a:r>
            <a:r>
              <a:rPr lang="en-US" altLang="ja-JP" sz="2000" dirty="0">
                <a:latin typeface="Arial" charset="0"/>
                <a:ea typeface="ＭＳ Ｐゴシック" charset="0"/>
              </a:rPr>
              <a:t>get it done</a:t>
            </a:r>
            <a:r>
              <a:rPr lang="ja-JP" altLang="en-US" sz="2000" dirty="0">
                <a:latin typeface="Arial" charset="0"/>
                <a:ea typeface="ＭＳ Ｐゴシック" charset="0"/>
              </a:rPr>
              <a:t>’</a:t>
            </a:r>
            <a:r>
              <a:rPr lang="en-US" altLang="ja-JP" sz="2000" dirty="0">
                <a:latin typeface="Arial" charset="0"/>
                <a:ea typeface="ＭＳ Ｐゴシック" charset="0"/>
              </a:rPr>
              <a:t>?</a:t>
            </a:r>
          </a:p>
          <a:p>
            <a:pPr lvl="1">
              <a:defRPr/>
            </a:pPr>
            <a:r>
              <a:rPr lang="en-US" sz="2000" dirty="0">
                <a:latin typeface="Arial" charset="0"/>
                <a:ea typeface="ＭＳ Ｐゴシック" charset="0"/>
              </a:rPr>
              <a:t>Asking questions when confused</a:t>
            </a:r>
          </a:p>
        </p:txBody>
      </p:sp>
    </p:spTree>
    <p:extLst>
      <p:ext uri="{BB962C8B-B14F-4D97-AF65-F5344CB8AC3E}">
        <p14:creationId xmlns:p14="http://schemas.microsoft.com/office/powerpoint/2010/main" val="1436222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279400"/>
            <a:ext cx="7772400" cy="812800"/>
          </a:xfrm>
        </p:spPr>
        <p:txBody>
          <a:bodyPr/>
          <a:lstStyle/>
          <a:p>
            <a:pPr eaLnBrk="1" hangingPunct="1">
              <a:defRPr/>
            </a:pPr>
            <a:r>
              <a:rPr lang="en-US">
                <a:latin typeface="Arial" charset="0"/>
                <a:ea typeface="ＭＳ Ｐゴシック" charset="0"/>
              </a:rPr>
              <a:t>Course components: class</a:t>
            </a:r>
          </a:p>
        </p:txBody>
      </p:sp>
      <p:sp>
        <p:nvSpPr>
          <p:cNvPr id="17410" name="Vertical Text Placeholder 2"/>
          <p:cNvSpPr>
            <a:spLocks noGrp="1"/>
          </p:cNvSpPr>
          <p:nvPr>
            <p:ph type="body" orient="vert" idx="1"/>
          </p:nvPr>
        </p:nvSpPr>
        <p:spPr>
          <a:xfrm>
            <a:off x="342900" y="1968500"/>
            <a:ext cx="8458200" cy="4114800"/>
          </a:xfrm>
        </p:spPr>
        <p:txBody>
          <a:bodyPr vert="horz"/>
          <a:lstStyle/>
          <a:p>
            <a:pPr eaLnBrk="1" hangingPunct="1">
              <a:buFontTx/>
              <a:buNone/>
              <a:defRPr/>
            </a:pPr>
            <a:r>
              <a:rPr lang="en-US" dirty="0">
                <a:latin typeface="Arial" charset="0"/>
                <a:ea typeface="ＭＳ Ｐゴシック" charset="0"/>
              </a:rPr>
              <a:t>Expect active involvement</a:t>
            </a:r>
          </a:p>
          <a:p>
            <a:pPr lvl="1" eaLnBrk="1" hangingPunct="1">
              <a:defRPr/>
            </a:pPr>
            <a:r>
              <a:rPr lang="en-US" dirty="0">
                <a:latin typeface="Arial" charset="0"/>
                <a:ea typeface="ＭＳ Ｐゴシック" charset="0"/>
              </a:rPr>
              <a:t>Bring </a:t>
            </a:r>
            <a:r>
              <a:rPr lang="en-US" dirty="0" err="1" smtClean="0">
                <a:latin typeface="Arial" charset="0"/>
                <a:ea typeface="ＭＳ Ｐゴシック" charset="0"/>
              </a:rPr>
              <a:t>prelecture</a:t>
            </a:r>
            <a:r>
              <a:rPr lang="en-US" dirty="0" smtClean="0">
                <a:latin typeface="Arial" charset="0"/>
                <a:ea typeface="ＭＳ Ｐゴシック" charset="0"/>
              </a:rPr>
              <a:t> notes to class…</a:t>
            </a:r>
            <a:endParaRPr lang="en-US" dirty="0">
              <a:latin typeface="Arial" charset="0"/>
              <a:ea typeface="ＭＳ Ｐゴシック" charset="0"/>
            </a:endParaRPr>
          </a:p>
          <a:p>
            <a:pPr lvl="1" eaLnBrk="1" hangingPunct="1">
              <a:defRPr/>
            </a:pPr>
            <a:r>
              <a:rPr lang="en-US" dirty="0">
                <a:latin typeface="Arial" charset="0"/>
                <a:ea typeface="ＭＳ Ｐゴシック" charset="0"/>
              </a:rPr>
              <a:t>Bring your clicker (credit for participation)</a:t>
            </a:r>
          </a:p>
          <a:p>
            <a:pPr lvl="1" eaLnBrk="1" hangingPunct="1">
              <a:defRPr/>
            </a:pPr>
            <a:endParaRPr lang="en-US" dirty="0">
              <a:latin typeface="Arial" charset="0"/>
              <a:ea typeface="ＭＳ Ｐゴシック" charset="0"/>
            </a:endParaRPr>
          </a:p>
        </p:txBody>
      </p:sp>
      <p:pic>
        <p:nvPicPr>
          <p:cNvPr id="7"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0963" y="3670300"/>
            <a:ext cx="3622675" cy="260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descr="iclick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7400" y="3581400"/>
            <a:ext cx="1295400" cy="2921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20638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4FC3DB1C-15EF-4543-8E15-F5A3F42D0626}" type="slidenum">
              <a:rPr lang="en-US"/>
              <a:pPr>
                <a:defRPr/>
              </a:pPr>
              <a:t>43</a:t>
            </a:fld>
            <a:endParaRPr lang="en-US"/>
          </a:p>
        </p:txBody>
      </p:sp>
      <p:sp>
        <p:nvSpPr>
          <p:cNvPr id="69634" name="Text Box 2"/>
          <p:cNvSpPr txBox="1">
            <a:spLocks noChangeArrowheads="1"/>
          </p:cNvSpPr>
          <p:nvPr/>
        </p:nvSpPr>
        <p:spPr bwMode="auto">
          <a:xfrm>
            <a:off x="1260475" y="255588"/>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a:cs typeface="+mn-cs"/>
            </a:endParaRPr>
          </a:p>
        </p:txBody>
      </p:sp>
      <p:sp>
        <p:nvSpPr>
          <p:cNvPr id="69635" name="Text Box 3"/>
          <p:cNvSpPr txBox="1">
            <a:spLocks noChangeArrowheads="1"/>
          </p:cNvSpPr>
          <p:nvPr/>
        </p:nvSpPr>
        <p:spPr bwMode="auto">
          <a:xfrm>
            <a:off x="206375" y="300038"/>
            <a:ext cx="8075613" cy="82232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Comic Sans MS" charset="0"/>
                <a:cs typeface="+mn-cs"/>
              </a:rPr>
              <a:t>We provide you with opportunities to help you learn.</a:t>
            </a:r>
          </a:p>
          <a:p>
            <a:pPr>
              <a:defRPr/>
            </a:pPr>
            <a:r>
              <a:rPr lang="en-US">
                <a:latin typeface="Comic Sans MS" charset="0"/>
                <a:cs typeface="+mn-cs"/>
              </a:rPr>
              <a:t>Content, problems, simulations, guidance, organization.  </a:t>
            </a:r>
          </a:p>
        </p:txBody>
      </p:sp>
      <p:sp>
        <p:nvSpPr>
          <p:cNvPr id="69636" name="Text Box 4"/>
          <p:cNvSpPr txBox="1">
            <a:spLocks noChangeArrowheads="1"/>
          </p:cNvSpPr>
          <p:nvPr/>
        </p:nvSpPr>
        <p:spPr bwMode="auto">
          <a:xfrm>
            <a:off x="576263" y="1217613"/>
            <a:ext cx="79375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Reward  activities and efforts conducive to your learning</a:t>
            </a:r>
          </a:p>
          <a:p>
            <a:pPr>
              <a:defRPr/>
            </a:pPr>
            <a:r>
              <a:rPr lang="en-US">
                <a:cs typeface="+mn-cs"/>
              </a:rPr>
              <a:t>(grade) </a:t>
            </a:r>
          </a:p>
          <a:p>
            <a:pPr>
              <a:defRPr/>
            </a:pPr>
            <a:endParaRPr lang="en-US">
              <a:cs typeface="+mn-cs"/>
            </a:endParaRPr>
          </a:p>
        </p:txBody>
      </p:sp>
      <p:sp>
        <p:nvSpPr>
          <p:cNvPr id="69637" name="Text Box 5"/>
          <p:cNvSpPr txBox="1">
            <a:spLocks noChangeArrowheads="1"/>
          </p:cNvSpPr>
          <p:nvPr/>
        </p:nvSpPr>
        <p:spPr bwMode="auto">
          <a:xfrm>
            <a:off x="477838" y="3725863"/>
            <a:ext cx="8361362" cy="298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defRPr/>
            </a:pPr>
            <a:r>
              <a:rPr lang="en-US" smtClean="0">
                <a:cs typeface="+mn-cs"/>
              </a:rPr>
              <a:t>Learning only comes as result of your effort!</a:t>
            </a:r>
          </a:p>
          <a:p>
            <a:pPr>
              <a:defRPr/>
            </a:pPr>
            <a:endParaRPr lang="en-US" sz="1000" smtClean="0">
              <a:cs typeface="+mn-cs"/>
            </a:endParaRPr>
          </a:p>
          <a:p>
            <a:pPr>
              <a:defRPr/>
            </a:pPr>
            <a:r>
              <a:rPr lang="en-US" b="1" u="sng" smtClean="0">
                <a:cs typeface="+mn-cs"/>
              </a:rPr>
              <a:t>Model for learning 2130</a:t>
            </a:r>
          </a:p>
          <a:p>
            <a:pPr>
              <a:defRPr/>
            </a:pPr>
            <a:r>
              <a:rPr lang="en-US" sz="2200" smtClean="0">
                <a:cs typeface="+mn-cs"/>
              </a:rPr>
              <a:t>1. Reading before class- introduce ideas and terms.</a:t>
            </a:r>
          </a:p>
          <a:p>
            <a:pPr>
              <a:defRPr/>
            </a:pPr>
            <a:r>
              <a:rPr lang="en-US" sz="2200" smtClean="0">
                <a:cs typeface="+mn-cs"/>
              </a:rPr>
              <a:t>2. Analysis and discussion in class- explore, develop</a:t>
            </a:r>
          </a:p>
          <a:p>
            <a:pPr>
              <a:defRPr/>
            </a:pPr>
            <a:r>
              <a:rPr lang="en-US" sz="2200" smtClean="0">
                <a:cs typeface="+mn-cs"/>
              </a:rPr>
              <a:t>	  basic ideas and understanding.</a:t>
            </a:r>
          </a:p>
          <a:p>
            <a:pPr>
              <a:defRPr/>
            </a:pPr>
            <a:r>
              <a:rPr lang="en-US" sz="2200" smtClean="0">
                <a:cs typeface="+mn-cs"/>
              </a:rPr>
              <a:t>3. Master and retain ideas through use in </a:t>
            </a:r>
          </a:p>
          <a:p>
            <a:pPr>
              <a:defRPr/>
            </a:pPr>
            <a:r>
              <a:rPr lang="en-US" sz="2200" smtClean="0">
                <a:cs typeface="+mn-cs"/>
              </a:rPr>
              <a:t>	extensive HW (4-6 hrs/wk)</a:t>
            </a:r>
          </a:p>
          <a:p>
            <a:pPr>
              <a:defRPr/>
            </a:pPr>
            <a:r>
              <a:rPr lang="en-US" sz="2200" smtClean="0">
                <a:solidFill>
                  <a:schemeClr val="accent2"/>
                </a:solidFill>
                <a:latin typeface="Comic Sans MS" charset="0"/>
                <a:cs typeface="+mn-cs"/>
              </a:rPr>
              <a:t>(collaboration good, but submit own work) </a:t>
            </a:r>
          </a:p>
        </p:txBody>
      </p:sp>
      <p:pic>
        <p:nvPicPr>
          <p:cNvPr id="69638" name="Picture 6" descr="j007873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1613" y="1517650"/>
            <a:ext cx="1914525" cy="201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39" name="Picture 7" descr="j00787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4035425"/>
            <a:ext cx="2347913"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40" name="AutoShape 8"/>
          <p:cNvSpPr>
            <a:spLocks noChangeArrowheads="1"/>
          </p:cNvSpPr>
          <p:nvPr/>
        </p:nvSpPr>
        <p:spPr bwMode="auto">
          <a:xfrm>
            <a:off x="203200" y="5680075"/>
            <a:ext cx="415925" cy="452438"/>
          </a:xfrm>
          <a:prstGeom prst="star5">
            <a:avLst/>
          </a:prstGeom>
          <a:solidFill>
            <a:srgbClr val="FF33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60371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69638"/>
                                        </p:tgtEl>
                                        <p:attrNameLst>
                                          <p:attrName>style.visibility</p:attrName>
                                        </p:attrNameLst>
                                      </p:cBhvr>
                                      <p:to>
                                        <p:strVal val="visible"/>
                                      </p:to>
                                    </p:set>
                                    <p:anim calcmode="lin" valueType="num">
                                      <p:cBhvr additive="base">
                                        <p:cTn id="9" dur="500" fill="hold"/>
                                        <p:tgtEl>
                                          <p:spTgt spid="69638"/>
                                        </p:tgtEl>
                                        <p:attrNameLst>
                                          <p:attrName>ppt_x</p:attrName>
                                        </p:attrNameLst>
                                      </p:cBhvr>
                                      <p:tavLst>
                                        <p:tav tm="0">
                                          <p:val>
                                            <p:strVal val="#ppt_x"/>
                                          </p:val>
                                        </p:tav>
                                        <p:tav tm="100000">
                                          <p:val>
                                            <p:strVal val="#ppt_x"/>
                                          </p:val>
                                        </p:tav>
                                      </p:tavLst>
                                    </p:anim>
                                    <p:anim calcmode="lin" valueType="num">
                                      <p:cBhvr additive="base">
                                        <p:cTn id="10"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9637"/>
                                        </p:tgtEl>
                                        <p:attrNameLst>
                                          <p:attrName>style.visibility</p:attrName>
                                        </p:attrNameLst>
                                      </p:cBhvr>
                                      <p:to>
                                        <p:strVal val="visible"/>
                                      </p:to>
                                    </p:set>
                                    <p:animEffect transition="in" filter="dissolve">
                                      <p:cBhvr>
                                        <p:cTn id="15" dur="500"/>
                                        <p:tgtEl>
                                          <p:spTgt spid="69637"/>
                                        </p:tgtEl>
                                      </p:cBhvr>
                                    </p:animEffect>
                                  </p:childTnLst>
                                </p:cTn>
                              </p:par>
                              <p:par>
                                <p:cTn id="16" presetID="9" presetClass="entr" presetSubtype="0" fill="hold" nodeType="withEffect">
                                  <p:stCondLst>
                                    <p:cond delay="0"/>
                                  </p:stCondLst>
                                  <p:childTnLst>
                                    <p:set>
                                      <p:cBhvr>
                                        <p:cTn id="17" dur="1" fill="hold">
                                          <p:stCondLst>
                                            <p:cond delay="0"/>
                                          </p:stCondLst>
                                        </p:cTn>
                                        <p:tgtEl>
                                          <p:spTgt spid="69639"/>
                                        </p:tgtEl>
                                        <p:attrNameLst>
                                          <p:attrName>style.visibility</p:attrName>
                                        </p:attrNameLst>
                                      </p:cBhvr>
                                      <p:to>
                                        <p:strVal val="visible"/>
                                      </p:to>
                                    </p:set>
                                    <p:animEffect transition="in" filter="dissolve">
                                      <p:cBhvr>
                                        <p:cTn id="18" dur="500"/>
                                        <p:tgtEl>
                                          <p:spTgt spid="69639"/>
                                        </p:tgtEl>
                                      </p:cBhvr>
                                    </p:animEffect>
                                  </p:childTnLst>
                                </p:cTn>
                              </p:par>
                              <p:par>
                                <p:cTn id="19" presetID="1" presetClass="entr" presetSubtype="0" fill="hold" nodeType="withEffect">
                                  <p:stCondLst>
                                    <p:cond delay="0"/>
                                  </p:stCondLst>
                                  <p:childTnLst>
                                    <p:set>
                                      <p:cBhvr>
                                        <p:cTn id="20" dur="1" fill="hold">
                                          <p:stCondLst>
                                            <p:cond delay="0"/>
                                          </p:stCondLst>
                                        </p:cTn>
                                        <p:tgtEl>
                                          <p:spTgt spid="69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3A513E0D-9ED7-9540-820A-7F14028CA22E}" type="slidenum">
              <a:rPr lang="en-US"/>
              <a:pPr>
                <a:defRPr/>
              </a:pPr>
              <a:t>44</a:t>
            </a:fld>
            <a:endParaRPr lang="en-US"/>
          </a:p>
        </p:txBody>
      </p:sp>
      <p:sp>
        <p:nvSpPr>
          <p:cNvPr id="27650" name="Rectangle 2"/>
          <p:cNvSpPr>
            <a:spLocks noChangeArrowheads="1"/>
          </p:cNvSpPr>
          <p:nvPr/>
        </p:nvSpPr>
        <p:spPr bwMode="auto">
          <a:xfrm>
            <a:off x="0" y="457200"/>
            <a:ext cx="9144000"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tabLst>
                <a:tab pos="2114550" algn="l"/>
              </a:tabLst>
              <a:defRPr/>
            </a:pPr>
            <a:r>
              <a:rPr lang="en-US" sz="2800" b="1">
                <a:cs typeface="+mn-cs"/>
              </a:rPr>
              <a:t>Physics 2130 website, source of all knowledge!</a:t>
            </a:r>
            <a:endParaRPr lang="en-US" sz="2800">
              <a:cs typeface="+mn-cs"/>
            </a:endParaRPr>
          </a:p>
          <a:p>
            <a:pPr algn="ctr">
              <a:tabLst>
                <a:tab pos="2114550" algn="l"/>
              </a:tabLst>
              <a:defRPr/>
            </a:pPr>
            <a:r>
              <a:rPr lang="en-US" sz="2800" b="1">
                <a:solidFill>
                  <a:srgbClr val="B00082"/>
                </a:solidFill>
                <a:cs typeface="+mn-cs"/>
              </a:rPr>
              <a:t>http://www.colorado.edu/physics/phys2130</a:t>
            </a:r>
          </a:p>
          <a:p>
            <a:pPr algn="ctr">
              <a:tabLst>
                <a:tab pos="2114550" algn="l"/>
              </a:tabLst>
              <a:defRPr/>
            </a:pPr>
            <a:endParaRPr lang="en-US" sz="2000" b="1">
              <a:solidFill>
                <a:srgbClr val="B00082"/>
              </a:solidFill>
              <a:cs typeface="+mn-cs"/>
            </a:endParaRPr>
          </a:p>
          <a:p>
            <a:pPr algn="ctr">
              <a:tabLst>
                <a:tab pos="2114550" algn="l"/>
              </a:tabLst>
              <a:defRPr/>
            </a:pPr>
            <a:r>
              <a:rPr lang="en-US" sz="2200" b="1">
                <a:solidFill>
                  <a:srgbClr val="B00082"/>
                </a:solidFill>
                <a:cs typeface="+mn-cs"/>
              </a:rPr>
              <a:t>Home Page</a:t>
            </a:r>
          </a:p>
          <a:p>
            <a:pPr algn="ctr">
              <a:tabLst>
                <a:tab pos="2114550" algn="l"/>
              </a:tabLst>
              <a:defRPr/>
            </a:pPr>
            <a:r>
              <a:rPr lang="en-US" sz="2200" b="1">
                <a:solidFill>
                  <a:srgbClr val="B00082"/>
                </a:solidFill>
                <a:cs typeface="+mn-cs"/>
              </a:rPr>
              <a:t>Syllabus (Complete)</a:t>
            </a:r>
          </a:p>
          <a:p>
            <a:pPr algn="ctr">
              <a:tabLst>
                <a:tab pos="2114550" algn="l"/>
              </a:tabLst>
              <a:defRPr/>
            </a:pPr>
            <a:r>
              <a:rPr lang="en-US" sz="2200" b="1">
                <a:solidFill>
                  <a:srgbClr val="007572"/>
                </a:solidFill>
                <a:cs typeface="+mn-cs"/>
              </a:rPr>
              <a:t>Weekly Reading Assignments</a:t>
            </a:r>
          </a:p>
          <a:p>
            <a:pPr algn="ctr">
              <a:tabLst>
                <a:tab pos="2114550" algn="l"/>
              </a:tabLst>
              <a:defRPr/>
            </a:pPr>
            <a:r>
              <a:rPr lang="en-US" sz="2200" b="1">
                <a:solidFill>
                  <a:srgbClr val="007572"/>
                </a:solidFill>
                <a:cs typeface="+mn-cs"/>
              </a:rPr>
              <a:t>Weekly Homework Assignments</a:t>
            </a:r>
          </a:p>
          <a:p>
            <a:pPr algn="ctr">
              <a:tabLst>
                <a:tab pos="2114550" algn="l"/>
              </a:tabLst>
              <a:defRPr/>
            </a:pPr>
            <a:r>
              <a:rPr lang="en-US" sz="2000" b="1">
                <a:solidFill>
                  <a:schemeClr val="accent2"/>
                </a:solidFill>
                <a:cs typeface="+mn-cs"/>
              </a:rPr>
              <a:t>(Your Feedback) </a:t>
            </a:r>
          </a:p>
          <a:p>
            <a:pPr algn="ctr">
              <a:tabLst>
                <a:tab pos="2114550" algn="l"/>
              </a:tabLst>
              <a:defRPr/>
            </a:pPr>
            <a:r>
              <a:rPr lang="en-US" sz="2000" b="1">
                <a:solidFill>
                  <a:schemeClr val="accent2"/>
                </a:solidFill>
                <a:cs typeface="+mn-cs"/>
              </a:rPr>
              <a:t>Course Calendar</a:t>
            </a:r>
          </a:p>
          <a:p>
            <a:pPr algn="ctr">
              <a:tabLst>
                <a:tab pos="2114550" algn="l"/>
              </a:tabLst>
              <a:defRPr/>
            </a:pPr>
            <a:r>
              <a:rPr lang="en-US" sz="2000" b="1">
                <a:solidFill>
                  <a:schemeClr val="accent2"/>
                </a:solidFill>
                <a:cs typeface="+mn-cs"/>
              </a:rPr>
              <a:t>*Lecture Notes </a:t>
            </a:r>
          </a:p>
          <a:p>
            <a:pPr algn="ctr">
              <a:tabLst>
                <a:tab pos="2114550" algn="l"/>
              </a:tabLst>
              <a:defRPr/>
            </a:pPr>
            <a:r>
              <a:rPr lang="en-US" sz="2000" b="1">
                <a:solidFill>
                  <a:schemeClr val="accent2"/>
                </a:solidFill>
                <a:cs typeface="+mn-cs"/>
              </a:rPr>
              <a:t>Problem Solving Schedule </a:t>
            </a:r>
            <a:endParaRPr lang="en-US" sz="2000" b="1">
              <a:cs typeface="+mn-cs"/>
            </a:endParaRPr>
          </a:p>
          <a:p>
            <a:pPr algn="ctr">
              <a:tabLst>
                <a:tab pos="2114550" algn="l"/>
              </a:tabLst>
              <a:defRPr/>
            </a:pPr>
            <a:r>
              <a:rPr lang="en-US" sz="2000" b="1">
                <a:solidFill>
                  <a:schemeClr val="accent2"/>
                </a:solidFill>
                <a:cs typeface="+mn-cs"/>
              </a:rPr>
              <a:t>Homework Solutions</a:t>
            </a:r>
            <a:endParaRPr lang="en-US" sz="2000">
              <a:solidFill>
                <a:schemeClr val="accent2"/>
              </a:solidFill>
              <a:cs typeface="+mn-cs"/>
            </a:endParaRPr>
          </a:p>
          <a:p>
            <a:pPr algn="ctr">
              <a:tabLst>
                <a:tab pos="2114550" algn="l"/>
              </a:tabLst>
              <a:defRPr/>
            </a:pPr>
            <a:r>
              <a:rPr lang="en-US" sz="2000" b="1">
                <a:solidFill>
                  <a:schemeClr val="accent2"/>
                </a:solidFill>
                <a:cs typeface="+mn-cs"/>
              </a:rPr>
              <a:t>Exam Reviews and Answers </a:t>
            </a:r>
            <a:endParaRPr lang="en-US" sz="2000">
              <a:solidFill>
                <a:schemeClr val="accent2"/>
              </a:solidFill>
              <a:cs typeface="+mn-cs"/>
            </a:endParaRPr>
          </a:p>
          <a:p>
            <a:pPr algn="ctr">
              <a:tabLst>
                <a:tab pos="2114550" algn="l"/>
              </a:tabLst>
              <a:defRPr/>
            </a:pPr>
            <a:endParaRPr lang="en-US" sz="2000">
              <a:solidFill>
                <a:schemeClr val="accent2"/>
              </a:solidFill>
              <a:cs typeface="+mn-cs"/>
            </a:endParaRPr>
          </a:p>
          <a:p>
            <a:pPr algn="ctr">
              <a:tabLst>
                <a:tab pos="2114550" algn="l"/>
              </a:tabLst>
              <a:defRPr/>
            </a:pPr>
            <a:r>
              <a:rPr lang="en-US" sz="2000" b="1">
                <a:solidFill>
                  <a:schemeClr val="accent2"/>
                </a:solidFill>
                <a:cs typeface="+mn-cs"/>
              </a:rPr>
              <a:t>Department of Physics Home Page</a:t>
            </a:r>
            <a:endParaRPr lang="en-US" sz="2000">
              <a:solidFill>
                <a:schemeClr val="accent2"/>
              </a:solidFill>
              <a:cs typeface="+mn-cs"/>
            </a:endParaRPr>
          </a:p>
          <a:p>
            <a:pPr algn="ctr">
              <a:tabLst>
                <a:tab pos="2114550" algn="l"/>
              </a:tabLst>
              <a:defRPr/>
            </a:pPr>
            <a:r>
              <a:rPr lang="en-US" sz="2000" b="1">
                <a:solidFill>
                  <a:schemeClr val="accent2"/>
                </a:solidFill>
                <a:cs typeface="+mn-cs"/>
              </a:rPr>
              <a:t>Physics links/downloads</a:t>
            </a:r>
          </a:p>
        </p:txBody>
      </p:sp>
      <p:grpSp>
        <p:nvGrpSpPr>
          <p:cNvPr id="27663" name="Group 15"/>
          <p:cNvGrpSpPr>
            <a:grpSpLocks/>
          </p:cNvGrpSpPr>
          <p:nvPr/>
        </p:nvGrpSpPr>
        <p:grpSpPr bwMode="auto">
          <a:xfrm>
            <a:off x="5943600" y="1658938"/>
            <a:ext cx="1827213" cy="481012"/>
            <a:chOff x="3744" y="1045"/>
            <a:chExt cx="1151" cy="303"/>
          </a:xfrm>
        </p:grpSpPr>
        <p:sp>
          <p:nvSpPr>
            <p:cNvPr id="27651" name="Text Box 3"/>
            <p:cNvSpPr txBox="1">
              <a:spLocks noChangeArrowheads="1"/>
            </p:cNvSpPr>
            <p:nvPr/>
          </p:nvSpPr>
          <p:spPr bwMode="auto">
            <a:xfrm>
              <a:off x="4379" y="1045"/>
              <a:ext cx="5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i="1" u="sng">
                  <a:cs typeface="+mn-cs"/>
                </a:rPr>
                <a:t>read!!</a:t>
              </a:r>
            </a:p>
          </p:txBody>
        </p:sp>
        <p:sp>
          <p:nvSpPr>
            <p:cNvPr id="27652" name="Line 4"/>
            <p:cNvSpPr>
              <a:spLocks noChangeShapeType="1"/>
            </p:cNvSpPr>
            <p:nvPr/>
          </p:nvSpPr>
          <p:spPr bwMode="auto">
            <a:xfrm flipH="1">
              <a:off x="3744" y="1200"/>
              <a:ext cx="576" cy="148"/>
            </a:xfrm>
            <a:prstGeom prst="line">
              <a:avLst/>
            </a:prstGeom>
            <a:noFill/>
            <a:ln w="349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662" name="Group 14"/>
          <p:cNvGrpSpPr>
            <a:grpSpLocks/>
          </p:cNvGrpSpPr>
          <p:nvPr/>
        </p:nvGrpSpPr>
        <p:grpSpPr bwMode="auto">
          <a:xfrm>
            <a:off x="133350" y="1524000"/>
            <a:ext cx="2381250" cy="1281113"/>
            <a:chOff x="84" y="960"/>
            <a:chExt cx="1500" cy="807"/>
          </a:xfrm>
        </p:grpSpPr>
        <p:sp>
          <p:nvSpPr>
            <p:cNvPr id="27653" name="Text Box 5"/>
            <p:cNvSpPr txBox="1">
              <a:spLocks noChangeArrowheads="1"/>
            </p:cNvSpPr>
            <p:nvPr/>
          </p:nvSpPr>
          <p:spPr bwMode="auto">
            <a:xfrm>
              <a:off x="84" y="960"/>
              <a:ext cx="845" cy="8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i="1" u="sng">
                  <a:cs typeface="+mn-cs"/>
                </a:rPr>
                <a:t>Sections </a:t>
              </a:r>
            </a:p>
            <a:p>
              <a:pPr>
                <a:defRPr/>
              </a:pPr>
              <a:r>
                <a:rPr lang="en-US" sz="2000">
                  <a:cs typeface="+mn-cs"/>
                </a:rPr>
                <a:t>20.1-20.6</a:t>
              </a:r>
              <a:r>
                <a:rPr lang="en-US">
                  <a:cs typeface="+mn-cs"/>
                </a:rPr>
                <a:t> </a:t>
              </a:r>
              <a:endParaRPr lang="en-US" sz="1800" b="1" i="1" u="sng">
                <a:cs typeface="+mn-cs"/>
              </a:endParaRPr>
            </a:p>
            <a:p>
              <a:pPr>
                <a:defRPr/>
              </a:pPr>
              <a:r>
                <a:rPr lang="en-US" sz="1800" b="1" i="1" u="sng">
                  <a:cs typeface="+mn-cs"/>
                </a:rPr>
                <a:t>For Friday</a:t>
              </a:r>
            </a:p>
            <a:p>
              <a:pPr>
                <a:defRPr/>
              </a:pPr>
              <a:r>
                <a:rPr lang="en-US" sz="1800" b="1" i="1" u="sng">
                  <a:cs typeface="+mn-cs"/>
                </a:rPr>
                <a:t>(quiz)</a:t>
              </a:r>
            </a:p>
          </p:txBody>
        </p:sp>
        <p:sp>
          <p:nvSpPr>
            <p:cNvPr id="27654" name="Line 6"/>
            <p:cNvSpPr>
              <a:spLocks noChangeShapeType="1"/>
            </p:cNvSpPr>
            <p:nvPr/>
          </p:nvSpPr>
          <p:spPr bwMode="auto">
            <a:xfrm>
              <a:off x="799" y="1411"/>
              <a:ext cx="785" cy="173"/>
            </a:xfrm>
            <a:prstGeom prst="line">
              <a:avLst/>
            </a:prstGeom>
            <a:noFill/>
            <a:ln w="349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665" name="Group 17"/>
          <p:cNvGrpSpPr>
            <a:grpSpLocks/>
          </p:cNvGrpSpPr>
          <p:nvPr/>
        </p:nvGrpSpPr>
        <p:grpSpPr bwMode="auto">
          <a:xfrm>
            <a:off x="6477000" y="2819400"/>
            <a:ext cx="1768475" cy="1031875"/>
            <a:chOff x="4080" y="1776"/>
            <a:chExt cx="1114" cy="650"/>
          </a:xfrm>
        </p:grpSpPr>
        <p:sp>
          <p:nvSpPr>
            <p:cNvPr id="27655" name="Text Box 7"/>
            <p:cNvSpPr txBox="1">
              <a:spLocks noChangeArrowheads="1"/>
            </p:cNvSpPr>
            <p:nvPr/>
          </p:nvSpPr>
          <p:spPr bwMode="auto">
            <a:xfrm>
              <a:off x="4080" y="2016"/>
              <a:ext cx="1114" cy="41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i="1" u="sng">
                  <a:cs typeface="+mn-cs"/>
                </a:rPr>
                <a:t>Posted by Fri</a:t>
              </a:r>
            </a:p>
            <a:p>
              <a:pPr>
                <a:defRPr/>
              </a:pPr>
              <a:r>
                <a:rPr lang="en-US" sz="1800" b="1" i="1" u="sng">
                  <a:cs typeface="+mn-cs"/>
                </a:rPr>
                <a:t>Due Tues/Wed</a:t>
              </a:r>
              <a:endParaRPr lang="en-US" sz="1800" b="1" i="1">
                <a:cs typeface="+mn-cs"/>
              </a:endParaRPr>
            </a:p>
          </p:txBody>
        </p:sp>
        <p:sp>
          <p:nvSpPr>
            <p:cNvPr id="27656" name="Line 8"/>
            <p:cNvSpPr>
              <a:spLocks noChangeShapeType="1"/>
            </p:cNvSpPr>
            <p:nvPr/>
          </p:nvSpPr>
          <p:spPr bwMode="auto">
            <a:xfrm flipH="1" flipV="1">
              <a:off x="4272" y="1776"/>
              <a:ext cx="384" cy="240"/>
            </a:xfrm>
            <a:prstGeom prst="line">
              <a:avLst/>
            </a:prstGeom>
            <a:noFill/>
            <a:ln w="349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7657" name="Text Box 9"/>
          <p:cNvSpPr txBox="1">
            <a:spLocks noChangeArrowheads="1"/>
          </p:cNvSpPr>
          <p:nvPr/>
        </p:nvSpPr>
        <p:spPr bwMode="auto">
          <a:xfrm>
            <a:off x="533400" y="3581400"/>
            <a:ext cx="31321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i="1" u="sng">
                <a:cs typeface="+mn-cs"/>
              </a:rPr>
              <a:t>Posted before &amp; after class</a:t>
            </a:r>
          </a:p>
        </p:txBody>
      </p:sp>
      <p:grpSp>
        <p:nvGrpSpPr>
          <p:cNvPr id="27664" name="Group 16"/>
          <p:cNvGrpSpPr>
            <a:grpSpLocks/>
          </p:cNvGrpSpPr>
          <p:nvPr/>
        </p:nvGrpSpPr>
        <p:grpSpPr bwMode="auto">
          <a:xfrm>
            <a:off x="0" y="4038600"/>
            <a:ext cx="2971800" cy="1601788"/>
            <a:chOff x="0" y="2544"/>
            <a:chExt cx="1872" cy="1009"/>
          </a:xfrm>
        </p:grpSpPr>
        <p:sp>
          <p:nvSpPr>
            <p:cNvPr id="27658" name="Text Box 10"/>
            <p:cNvSpPr txBox="1">
              <a:spLocks noChangeArrowheads="1"/>
            </p:cNvSpPr>
            <p:nvPr/>
          </p:nvSpPr>
          <p:spPr bwMode="auto">
            <a:xfrm>
              <a:off x="0" y="2976"/>
              <a:ext cx="1196" cy="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i="1" u="sng">
                  <a:cs typeface="+mn-cs"/>
                </a:rPr>
                <a:t>Start next Week</a:t>
              </a:r>
            </a:p>
            <a:p>
              <a:pPr>
                <a:defRPr/>
              </a:pPr>
              <a:r>
                <a:rPr lang="en-US" sz="1800" b="1" i="1">
                  <a:cs typeface="+mn-cs"/>
                </a:rPr>
                <a:t>Mon 2-5</a:t>
              </a:r>
            </a:p>
            <a:p>
              <a:pPr>
                <a:defRPr/>
              </a:pPr>
              <a:r>
                <a:rPr lang="en-US" sz="1800" b="1" i="1">
                  <a:cs typeface="+mn-cs"/>
                </a:rPr>
                <a:t>Tues 2-5</a:t>
              </a:r>
            </a:p>
          </p:txBody>
        </p:sp>
        <p:sp>
          <p:nvSpPr>
            <p:cNvPr id="27659" name="Line 11"/>
            <p:cNvSpPr>
              <a:spLocks noChangeShapeType="1"/>
            </p:cNvSpPr>
            <p:nvPr/>
          </p:nvSpPr>
          <p:spPr bwMode="auto">
            <a:xfrm flipV="1">
              <a:off x="943" y="2544"/>
              <a:ext cx="929" cy="488"/>
            </a:xfrm>
            <a:prstGeom prst="line">
              <a:avLst/>
            </a:prstGeom>
            <a:noFill/>
            <a:ln w="34925">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7660" name="Text Box 12"/>
          <p:cNvSpPr txBox="1">
            <a:spLocks noChangeArrowheads="1"/>
          </p:cNvSpPr>
          <p:nvPr/>
        </p:nvSpPr>
        <p:spPr bwMode="auto">
          <a:xfrm>
            <a:off x="0" y="2971800"/>
            <a:ext cx="3486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i="1" u="sng">
                <a:cs typeface="+mn-cs"/>
              </a:rPr>
              <a:t>Weekly: with HW Tues midnite</a:t>
            </a:r>
          </a:p>
        </p:txBody>
      </p:sp>
      <p:sp>
        <p:nvSpPr>
          <p:cNvPr id="27661" name="Text Box 13"/>
          <p:cNvSpPr txBox="1">
            <a:spLocks noChangeArrowheads="1"/>
          </p:cNvSpPr>
          <p:nvPr/>
        </p:nvSpPr>
        <p:spPr bwMode="auto">
          <a:xfrm>
            <a:off x="1447800" y="5851525"/>
            <a:ext cx="67945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b="1" u="sng" smtClean="0">
                <a:cs typeface="+mn-cs"/>
              </a:rPr>
              <a:t>Important class rules: </a:t>
            </a:r>
          </a:p>
          <a:p>
            <a:pPr>
              <a:buFontTx/>
              <a:buAutoNum type="arabicParenR"/>
              <a:defRPr/>
            </a:pPr>
            <a:r>
              <a:rPr lang="en-US" sz="2000" b="1" smtClean="0">
                <a:cs typeface="+mn-cs"/>
              </a:rPr>
              <a:t>No cell phones on, or newspapers in class.</a:t>
            </a:r>
          </a:p>
          <a:p>
            <a:pPr>
              <a:buFontTx/>
              <a:buAutoNum type="arabicParenR"/>
              <a:defRPr/>
            </a:pPr>
            <a:r>
              <a:rPr lang="en-US" sz="2000" b="1" smtClean="0">
                <a:cs typeface="+mn-cs"/>
              </a:rPr>
              <a:t>Lots of </a:t>
            </a:r>
            <a:r>
              <a:rPr lang="en-US" sz="2000" b="1" u="sng" smtClean="0">
                <a:cs typeface="+mn-cs"/>
              </a:rPr>
              <a:t>physics</a:t>
            </a:r>
            <a:r>
              <a:rPr lang="en-US" sz="2000" b="1" smtClean="0">
                <a:cs typeface="+mn-cs"/>
              </a:rPr>
              <a:t> discussion during clicker questions</a:t>
            </a:r>
          </a:p>
        </p:txBody>
      </p:sp>
    </p:spTree>
    <p:extLst>
      <p:ext uri="{BB962C8B-B14F-4D97-AF65-F5344CB8AC3E}">
        <p14:creationId xmlns:p14="http://schemas.microsoft.com/office/powerpoint/2010/main" val="85804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7650">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66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7650">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7660">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7650">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650">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65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7650">
                                            <p:txEl>
                                              <p:pRg st="10" end="1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766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27650">
                                            <p:txEl>
                                              <p:pRg st="11" end="11"/>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27650">
                                            <p:txEl>
                                              <p:pRg st="12" end="12"/>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27650">
                                            <p:txEl>
                                              <p:pRg st="14" end="14"/>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27650">
                                            <p:txEl>
                                              <p:pRg st="15" end="15"/>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7" grpId="0"/>
      <p:bldP spid="27660" grpId="0" build="p" autoUpdateAnimBg="0"/>
      <p:bldP spid="2766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1F7B676-D99E-4048-ACA4-D3D343712DB7}" type="slidenum">
              <a:rPr lang="en-US"/>
              <a:pPr>
                <a:defRPr/>
              </a:pPr>
              <a:t>45</a:t>
            </a:fld>
            <a:endParaRPr lang="en-US"/>
          </a:p>
        </p:txBody>
      </p:sp>
      <p:sp>
        <p:nvSpPr>
          <p:cNvPr id="26626" name="Rectangle 2"/>
          <p:cNvSpPr>
            <a:spLocks noGrp="1" noChangeArrowheads="1"/>
          </p:cNvSpPr>
          <p:nvPr>
            <p:ph type="title"/>
          </p:nvPr>
        </p:nvSpPr>
        <p:spPr/>
        <p:txBody>
          <a:bodyPr/>
          <a:lstStyle/>
          <a:p>
            <a:pPr eaLnBrk="1" hangingPunct="1">
              <a:defRPr/>
            </a:pPr>
            <a:r>
              <a:rPr lang="en-US" sz="3600" dirty="0" smtClean="0">
                <a:cs typeface="+mj-cs"/>
              </a:rPr>
              <a:t>Content survey (15 minutes)</a:t>
            </a:r>
          </a:p>
        </p:txBody>
      </p:sp>
      <p:sp>
        <p:nvSpPr>
          <p:cNvPr id="26627" name="Rectangle 3"/>
          <p:cNvSpPr>
            <a:spLocks noGrp="1" noChangeArrowheads="1"/>
          </p:cNvSpPr>
          <p:nvPr>
            <p:ph type="body" idx="1"/>
          </p:nvPr>
        </p:nvSpPr>
        <p:spPr>
          <a:xfrm>
            <a:off x="0" y="1600200"/>
            <a:ext cx="9144000" cy="3657600"/>
          </a:xfrm>
        </p:spPr>
        <p:txBody>
          <a:bodyPr>
            <a:normAutofit lnSpcReduction="10000"/>
          </a:bodyPr>
          <a:lstStyle/>
          <a:p>
            <a:pPr marL="0" indent="0" eaLnBrk="1" hangingPunct="1">
              <a:lnSpc>
                <a:spcPct val="90000"/>
              </a:lnSpc>
              <a:buFontTx/>
              <a:buNone/>
              <a:defRPr/>
            </a:pPr>
            <a:r>
              <a:rPr lang="en-US" sz="2800" dirty="0">
                <a:latin typeface="Arial" charset="0"/>
                <a:ea typeface="ＭＳ Ｐゴシック" charset="0"/>
              </a:rPr>
              <a:t>Learn how much you know about modern physics already </a:t>
            </a:r>
            <a:r>
              <a:rPr lang="en-US" sz="2800" dirty="0">
                <a:solidFill>
                  <a:srgbClr val="000099"/>
                </a:solidFill>
                <a:latin typeface="Comic Sans MS" charset="0"/>
                <a:ea typeface="ＭＳ Ｐゴシック" charset="0"/>
              </a:rPr>
              <a:t>(hopefully not much)</a:t>
            </a:r>
            <a:r>
              <a:rPr lang="en-US" dirty="0">
                <a:solidFill>
                  <a:srgbClr val="000099"/>
                </a:solidFill>
                <a:latin typeface="Comic Sans MS" charset="0"/>
                <a:ea typeface="ＭＳ Ｐゴシック" charset="0"/>
              </a:rPr>
              <a:t> </a:t>
            </a:r>
            <a:r>
              <a:rPr lang="en-US" dirty="0">
                <a:latin typeface="Arial" charset="0"/>
                <a:ea typeface="ＭＳ Ｐゴシック" charset="0"/>
              </a:rPr>
              <a:t> </a:t>
            </a:r>
          </a:p>
          <a:p>
            <a:pPr marL="0" indent="0" eaLnBrk="1" hangingPunct="1">
              <a:lnSpc>
                <a:spcPct val="90000"/>
              </a:lnSpc>
              <a:buFontTx/>
              <a:buNone/>
              <a:defRPr/>
            </a:pPr>
            <a:endParaRPr lang="en-US" dirty="0" smtClean="0">
              <a:latin typeface="Arial" charset="0"/>
              <a:ea typeface="ＭＳ Ｐゴシック" charset="0"/>
            </a:endParaRPr>
          </a:p>
          <a:p>
            <a:pPr marL="0" indent="0" eaLnBrk="1" hangingPunct="1">
              <a:lnSpc>
                <a:spcPct val="90000"/>
              </a:lnSpc>
              <a:buFontTx/>
              <a:buNone/>
              <a:defRPr/>
            </a:pPr>
            <a:r>
              <a:rPr lang="en-US" dirty="0" smtClean="0">
                <a:latin typeface="Arial" charset="0"/>
                <a:ea typeface="ＭＳ Ｐゴシック" charset="0"/>
              </a:rPr>
              <a:t>Purposes</a:t>
            </a:r>
            <a:r>
              <a:rPr lang="en-US" dirty="0">
                <a:latin typeface="Arial" charset="0"/>
                <a:ea typeface="ＭＳ Ｐゴシック" charset="0"/>
              </a:rPr>
              <a:t>:</a:t>
            </a:r>
          </a:p>
          <a:p>
            <a:pPr marL="990600" lvl="1" indent="-533400" eaLnBrk="1" hangingPunct="1">
              <a:lnSpc>
                <a:spcPct val="90000"/>
              </a:lnSpc>
              <a:buFontTx/>
              <a:buAutoNum type="arabicPeriod"/>
              <a:defRPr/>
            </a:pPr>
            <a:r>
              <a:rPr lang="en-US" dirty="0">
                <a:latin typeface="Arial" charset="0"/>
                <a:ea typeface="ＭＳ Ｐゴシック" charset="0"/>
              </a:rPr>
              <a:t>Find out what ideas you already know, so don</a:t>
            </a:r>
            <a:r>
              <a:rPr lang="ja-JP" altLang="en-US" dirty="0">
                <a:latin typeface="Arial" charset="0"/>
                <a:ea typeface="ＭＳ Ｐゴシック" charset="0"/>
              </a:rPr>
              <a:t>’</a:t>
            </a:r>
            <a:r>
              <a:rPr lang="en-US" altLang="ja-JP" dirty="0">
                <a:latin typeface="Arial" charset="0"/>
                <a:ea typeface="ＭＳ Ｐゴシック" charset="0"/>
              </a:rPr>
              <a:t>t repeat. </a:t>
            </a:r>
          </a:p>
          <a:p>
            <a:pPr marL="990600" lvl="1" indent="-533400" eaLnBrk="1" hangingPunct="1">
              <a:lnSpc>
                <a:spcPct val="90000"/>
              </a:lnSpc>
              <a:buFontTx/>
              <a:buAutoNum type="arabicPeriod"/>
              <a:defRPr/>
            </a:pPr>
            <a:r>
              <a:rPr lang="en-US" dirty="0">
                <a:latin typeface="Arial" charset="0"/>
                <a:ea typeface="ＭＳ Ｐゴシック" charset="0"/>
              </a:rPr>
              <a:t>What areas to focus on / emphasize</a:t>
            </a:r>
          </a:p>
          <a:p>
            <a:pPr marL="990600" lvl="1" indent="-533400" eaLnBrk="1" hangingPunct="1">
              <a:lnSpc>
                <a:spcPct val="90000"/>
              </a:lnSpc>
              <a:buFontTx/>
              <a:buAutoNum type="arabicPeriod"/>
              <a:defRPr/>
            </a:pPr>
            <a:r>
              <a:rPr lang="en-US" dirty="0">
                <a:latin typeface="Arial" charset="0"/>
                <a:ea typeface="ＭＳ Ｐゴシック" charset="0"/>
              </a:rPr>
              <a:t>Find out how much you learn during the semester. </a:t>
            </a:r>
          </a:p>
        </p:txBody>
      </p:sp>
    </p:spTree>
    <p:extLst>
      <p:ext uri="{BB962C8B-B14F-4D97-AF65-F5344CB8AC3E}">
        <p14:creationId xmlns:p14="http://schemas.microsoft.com/office/powerpoint/2010/main" val="2044374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Ian Beatty</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a:t>Attribute to </a:t>
            </a:r>
            <a:r>
              <a:rPr lang="en-US" dirty="0" smtClean="0"/>
              <a:t>Ian Beatty, UNC Greensboro</a:t>
            </a:r>
          </a:p>
          <a:p>
            <a:r>
              <a:rPr lang="en-US" i="1" dirty="0" smtClean="0"/>
              <a:t>See also Ian’s many clicker questions for meta-communication with students, in the clicker question files.</a:t>
            </a:r>
            <a:endParaRPr lang="en-US" i="1" dirty="0"/>
          </a:p>
        </p:txBody>
      </p:sp>
    </p:spTree>
    <p:extLst>
      <p:ext uri="{BB962C8B-B14F-4D97-AF65-F5344CB8AC3E}">
        <p14:creationId xmlns:p14="http://schemas.microsoft.com/office/powerpoint/2010/main" val="719443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711" y="-1116"/>
            <a:ext cx="8054578" cy="5963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miter lim="800000"/>
                <a:headEnd/>
                <a:tailEnd/>
              </a14:hiddenLine>
            </a:ext>
          </a:extLst>
        </p:spPr>
      </p:pic>
      <p:sp>
        <p:nvSpPr>
          <p:cNvPr id="91138" name="Rectangle 2"/>
          <p:cNvSpPr>
            <a:spLocks/>
          </p:cNvSpPr>
          <p:nvPr/>
        </p:nvSpPr>
        <p:spPr bwMode="auto">
          <a:xfrm>
            <a:off x="3705820" y="5962799"/>
            <a:ext cx="5036344" cy="437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miter lim="800000"/>
                <a:headEnd type="none" w="med" len="med"/>
                <a:tailEnd type="none" w="med" len="med"/>
              </a14:hiddenLine>
            </a:ext>
          </a:extLst>
        </p:spPr>
        <p:txBody>
          <a:bodyPr lIns="0" tIns="0" rIns="28573" bIns="0"/>
          <a:lstStyle/>
          <a:p>
            <a:pPr marL="27905" algn="r">
              <a:spcBef>
                <a:spcPts val="738"/>
              </a:spcBef>
            </a:pPr>
            <a:r>
              <a:rPr lang="en-US" sz="1300" dirty="0">
                <a:latin typeface="Times New Roman" charset="0"/>
                <a:ea typeface="ＭＳ Ｐゴシック" charset="0"/>
                <a:cs typeface="Times New Roman" charset="0"/>
                <a:sym typeface="Times New Roman" charset="0"/>
              </a:rPr>
              <a:t>Bligh, 2000,  </a:t>
            </a:r>
            <a:r>
              <a:rPr lang="en-US" sz="1300" u="sng" dirty="0">
                <a:latin typeface="Times New Roman" charset="0"/>
                <a:ea typeface="ＭＳ Ｐゴシック" charset="0"/>
                <a:cs typeface="Times New Roman" charset="0"/>
                <a:sym typeface="Times New Roman" charset="0"/>
              </a:rPr>
              <a:t>What</a:t>
            </a:r>
            <a:r>
              <a:rPr lang="ja-JP" altLang="en-US" sz="1300" u="sng" dirty="0">
                <a:latin typeface="Arial"/>
                <a:ea typeface="ＭＳ Ｐゴシック" charset="0"/>
                <a:cs typeface="Times New Roman" charset="0"/>
                <a:sym typeface="Times New Roman" charset="0"/>
              </a:rPr>
              <a:t>’</a:t>
            </a:r>
            <a:r>
              <a:rPr lang="en-US" sz="1300" u="sng" dirty="0">
                <a:latin typeface="Times New Roman" charset="0"/>
                <a:ea typeface="ＭＳ Ｐゴシック" charset="0"/>
                <a:cs typeface="Times New Roman" charset="0"/>
                <a:sym typeface="Times New Roman" charset="0"/>
              </a:rPr>
              <a:t>s the Use of Lectures?</a:t>
            </a:r>
            <a:r>
              <a:rPr lang="en-US" sz="1300" dirty="0">
                <a:latin typeface="Times New Roman Italic" charset="0"/>
                <a:ea typeface="ＭＳ Ｐゴシック" charset="0"/>
                <a:cs typeface="Times New Roman Italic" charset="0"/>
                <a:sym typeface="Times New Roman Italic" charset="0"/>
              </a:rPr>
              <a:t> </a:t>
            </a:r>
            <a:r>
              <a:rPr lang="en-US" sz="1300" dirty="0">
                <a:latin typeface="Times New Roman" charset="0"/>
                <a:ea typeface="ＭＳ Ｐゴシック" charset="0"/>
                <a:cs typeface="Times New Roman" charset="0"/>
                <a:sym typeface="Times New Roman" charset="0"/>
              </a:rPr>
              <a:t>2000,  p.51;  </a:t>
            </a:r>
            <a:r>
              <a:rPr lang="en-US" sz="800" dirty="0">
                <a:latin typeface="Times New Roman" charset="0"/>
                <a:ea typeface="ＭＳ Ｐゴシック" charset="0"/>
                <a:cs typeface="Times New Roman" charset="0"/>
                <a:sym typeface="Times New Roman" charset="0"/>
              </a:rPr>
              <a:t> </a:t>
            </a:r>
            <a:r>
              <a:rPr lang="en-US" sz="1300" dirty="0">
                <a:latin typeface="Times New Roman" charset="0"/>
                <a:ea typeface="ＭＳ Ｐゴシック" charset="0"/>
                <a:cs typeface="Times New Roman" charset="0"/>
                <a:sym typeface="Times New Roman" charset="0"/>
              </a:rPr>
              <a:t>Hartley &amp; Davies, 1978, </a:t>
            </a:r>
            <a:r>
              <a:rPr lang="en-US" sz="1300" dirty="0">
                <a:latin typeface="Times New Roman Italic" charset="0"/>
                <a:ea typeface="ＭＳ Ｐゴシック" charset="0"/>
                <a:cs typeface="Times New Roman Italic" charset="0"/>
                <a:sym typeface="Times New Roman Italic" charset="0"/>
              </a:rPr>
              <a:t>Programmed Learning and Educational Technology:15:207-224.</a:t>
            </a:r>
            <a:r>
              <a:rPr lang="en-US" sz="1300" dirty="0">
                <a:latin typeface="Times New Roman" charset="0"/>
                <a:ea typeface="ＭＳ Ｐゴシック" charset="0"/>
                <a:cs typeface="Times New Roman" charset="0"/>
                <a:sym typeface="Times New Roman" charset="0"/>
              </a:rPr>
              <a:t> </a:t>
            </a:r>
          </a:p>
        </p:txBody>
      </p:sp>
      <p:sp>
        <p:nvSpPr>
          <p:cNvPr id="4" name="TextBox 3"/>
          <p:cNvSpPr txBox="1"/>
          <p:nvPr/>
        </p:nvSpPr>
        <p:spPr>
          <a:xfrm>
            <a:off x="5190499" y="6455677"/>
            <a:ext cx="395350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a:t>
            </a:r>
            <a:endParaRPr lang="en-US" i="1" dirty="0">
              <a:solidFill>
                <a:schemeClr val="tx1">
                  <a:lumMod val="50000"/>
                  <a:lumOff val="50000"/>
                </a:schemeClr>
              </a:solidFill>
            </a:endParaRPr>
          </a:p>
        </p:txBody>
      </p:sp>
    </p:spTree>
    <p:extLst>
      <p:ext uri="{BB962C8B-B14F-4D97-AF65-F5344CB8AC3E}">
        <p14:creationId xmlns:p14="http://schemas.microsoft.com/office/powerpoint/2010/main" val="375754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ChangeArrowheads="1"/>
          </p:cNvSpPr>
          <p:nvPr>
            <p:ph type="title"/>
          </p:nvPr>
        </p:nvSpPr>
        <p:spPr>
          <a:xfrm>
            <a:off x="651867" y="366117"/>
            <a:ext cx="7840266" cy="3062883"/>
          </a:xfrm>
          <a:ln/>
        </p:spPr>
        <p:txBody>
          <a:bodyPr>
            <a:normAutofit fontScale="90000"/>
          </a:bodyPr>
          <a:lstStyle/>
          <a:p>
            <a:r>
              <a:rPr lang="en-US" sz="3400"/>
              <a:t>Last Serny, Flingledobe and Pribin were in the Berdlink treppering gloopy caples and cleaming burly greps.  Suddenly, a ditty strezzle boofed into Flingledobe</a:t>
            </a:r>
            <a:r>
              <a:rPr lang="ja-JP" altLang="en-US" sz="3400">
                <a:latin typeface="Arial"/>
              </a:rPr>
              <a:t>’</a:t>
            </a:r>
            <a:r>
              <a:rPr lang="en-US" sz="3400"/>
              <a:t>s tresk.  Pribin glaped. </a:t>
            </a:r>
            <a:r>
              <a:rPr lang="ja-JP" altLang="en-US" sz="3400">
                <a:latin typeface="Arial"/>
              </a:rPr>
              <a:t>“</a:t>
            </a:r>
            <a:r>
              <a:rPr lang="en-US" sz="3400"/>
              <a:t>Oh Flingledobe,</a:t>
            </a:r>
            <a:r>
              <a:rPr lang="ja-JP" altLang="en-US" sz="3400">
                <a:latin typeface="Arial"/>
              </a:rPr>
              <a:t>”</a:t>
            </a:r>
            <a:r>
              <a:rPr lang="en-US" sz="3400"/>
              <a:t> he chifed, </a:t>
            </a:r>
            <a:r>
              <a:rPr lang="ja-JP" altLang="en-US" sz="3400">
                <a:latin typeface="Arial"/>
              </a:rPr>
              <a:t>“</a:t>
            </a:r>
            <a:r>
              <a:rPr lang="en-US" sz="3400"/>
              <a:t>that ditty strezzle is tunning in your grep!</a:t>
            </a:r>
            <a:r>
              <a:rPr lang="ja-JP" altLang="en-US" sz="3400">
                <a:latin typeface="Arial"/>
              </a:rPr>
              <a:t>”</a:t>
            </a:r>
            <a:endParaRPr lang="en-US" sz="3400"/>
          </a:p>
        </p:txBody>
      </p:sp>
      <p:sp>
        <p:nvSpPr>
          <p:cNvPr id="3" name="TextBox 2"/>
          <p:cNvSpPr txBox="1"/>
          <p:nvPr/>
        </p:nvSpPr>
        <p:spPr>
          <a:xfrm>
            <a:off x="651867" y="6455677"/>
            <a:ext cx="804673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  Originally from Todd </a:t>
            </a:r>
            <a:r>
              <a:rPr lang="en-US" i="1" dirty="0" err="1" smtClean="0">
                <a:solidFill>
                  <a:schemeClr val="tx1">
                    <a:lumMod val="50000"/>
                    <a:lumOff val="50000"/>
                  </a:schemeClr>
                </a:solidFill>
              </a:rPr>
              <a:t>Zakrajsek</a:t>
            </a:r>
            <a:r>
              <a:rPr lang="en-US" i="1" dirty="0" smtClean="0">
                <a:solidFill>
                  <a:schemeClr val="tx1">
                    <a:lumMod val="50000"/>
                    <a:lumOff val="50000"/>
                  </a:schemeClr>
                </a:solidFill>
              </a:rPr>
              <a:t> of UNC-CH</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54811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noChangeArrowheads="1"/>
          </p:cNvSpPr>
          <p:nvPr>
            <p:ph type="body" idx="1"/>
          </p:nvPr>
        </p:nvSpPr>
        <p:spPr>
          <a:xfrm>
            <a:off x="723305" y="3973711"/>
            <a:ext cx="7840266" cy="1196578"/>
          </a:xfrm>
          <a:ln/>
        </p:spPr>
        <p:txBody>
          <a:bodyPr/>
          <a:lstStyle/>
          <a:p>
            <a:pPr marL="0" indent="0">
              <a:buNone/>
            </a:pPr>
            <a:r>
              <a:rPr lang="en-US" sz="3400">
                <a:solidFill>
                  <a:srgbClr val="FF0000"/>
                </a:solidFill>
              </a:rPr>
              <a:t>When did Flingedobe and Pribin treppen?</a:t>
            </a:r>
          </a:p>
        </p:txBody>
      </p:sp>
      <p:sp>
        <p:nvSpPr>
          <p:cNvPr id="95234" name="Rectangle 2"/>
          <p:cNvSpPr>
            <a:spLocks noGrp="1" noChangeArrowheads="1"/>
          </p:cNvSpPr>
          <p:nvPr>
            <p:ph type="title"/>
          </p:nvPr>
        </p:nvSpPr>
        <p:spPr>
          <a:xfrm>
            <a:off x="651867" y="366117"/>
            <a:ext cx="7840266" cy="3062883"/>
          </a:xfrm>
          <a:ln/>
        </p:spPr>
        <p:txBody>
          <a:bodyPr>
            <a:normAutofit fontScale="90000"/>
          </a:bodyPr>
          <a:lstStyle/>
          <a:p>
            <a:r>
              <a:rPr lang="en-US" sz="3400"/>
              <a:t>Last Serny, Flingledobe and Pribin were in the Berdlink treppering gloopy caples and cleaming burly greps.  Suddenly, a ditty strezzle boofed into Flingledobe</a:t>
            </a:r>
            <a:r>
              <a:rPr lang="ja-JP" altLang="en-US" sz="3400">
                <a:latin typeface="Arial"/>
              </a:rPr>
              <a:t>’</a:t>
            </a:r>
            <a:r>
              <a:rPr lang="en-US" sz="3400"/>
              <a:t>s tresk.  Pribin glaped. </a:t>
            </a:r>
            <a:r>
              <a:rPr lang="ja-JP" altLang="en-US" sz="3400">
                <a:latin typeface="Arial"/>
              </a:rPr>
              <a:t>“</a:t>
            </a:r>
            <a:r>
              <a:rPr lang="en-US" sz="3400"/>
              <a:t>Oh Flingledobe,</a:t>
            </a:r>
            <a:r>
              <a:rPr lang="ja-JP" altLang="en-US" sz="3400">
                <a:latin typeface="Arial"/>
              </a:rPr>
              <a:t>”</a:t>
            </a:r>
            <a:r>
              <a:rPr lang="en-US" sz="3400"/>
              <a:t> he chifed, </a:t>
            </a:r>
            <a:r>
              <a:rPr lang="ja-JP" altLang="en-US" sz="3400">
                <a:latin typeface="Arial"/>
              </a:rPr>
              <a:t>“</a:t>
            </a:r>
            <a:r>
              <a:rPr lang="en-US" sz="3400"/>
              <a:t>that ditty strezzle is tunning in your grep!</a:t>
            </a:r>
            <a:r>
              <a:rPr lang="ja-JP" altLang="en-US" sz="3400">
                <a:latin typeface="Arial"/>
              </a:rPr>
              <a:t>”</a:t>
            </a:r>
            <a:endParaRPr lang="en-US" sz="3400"/>
          </a:p>
        </p:txBody>
      </p:sp>
      <p:sp>
        <p:nvSpPr>
          <p:cNvPr id="5" name="TextBox 4"/>
          <p:cNvSpPr txBox="1"/>
          <p:nvPr/>
        </p:nvSpPr>
        <p:spPr>
          <a:xfrm>
            <a:off x="651867" y="6455677"/>
            <a:ext cx="804673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  Originally from Todd </a:t>
            </a:r>
            <a:r>
              <a:rPr lang="en-US" i="1" dirty="0" err="1" smtClean="0">
                <a:solidFill>
                  <a:schemeClr val="tx1">
                    <a:lumMod val="50000"/>
                    <a:lumOff val="50000"/>
                  </a:schemeClr>
                </a:solidFill>
              </a:rPr>
              <a:t>Zakrajsek</a:t>
            </a:r>
            <a:r>
              <a:rPr lang="en-US" i="1" dirty="0" smtClean="0">
                <a:solidFill>
                  <a:schemeClr val="tx1">
                    <a:lumMod val="50000"/>
                    <a:lumOff val="50000"/>
                  </a:schemeClr>
                </a:solidFill>
              </a:rPr>
              <a:t> of UNC-CH</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1894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Tell your students why you’re using clickers</a:t>
            </a:r>
            <a:endParaRPr lang="en-US" dirty="0"/>
          </a:p>
        </p:txBody>
      </p:sp>
      <p:sp>
        <p:nvSpPr>
          <p:cNvPr id="3" name="Content Placeholder 2"/>
          <p:cNvSpPr>
            <a:spLocks noGrp="1"/>
          </p:cNvSpPr>
          <p:nvPr>
            <p:ph idx="1"/>
          </p:nvPr>
        </p:nvSpPr>
        <p:spPr/>
        <p:txBody>
          <a:bodyPr>
            <a:normAutofit/>
          </a:bodyPr>
          <a:lstStyle/>
          <a:p>
            <a:r>
              <a:rPr lang="en-US" sz="2800" dirty="0" smtClean="0"/>
              <a:t>For an example of a first-day speech to students, and discussion of student buy</a:t>
            </a:r>
            <a:r>
              <a:rPr lang="en-US" sz="2800" dirty="0"/>
              <a:t>-in, see video at </a:t>
            </a:r>
            <a:r>
              <a:rPr lang="en-US" sz="2800" dirty="0">
                <a:hlinkClick r:id="rId2"/>
              </a:rPr>
              <a:t>https://www.youtube.com/watch?v=NGx7EzDQ-</a:t>
            </a:r>
            <a:r>
              <a:rPr lang="en-US" sz="2800" dirty="0" smtClean="0">
                <a:hlinkClick r:id="rId2"/>
              </a:rPr>
              <a:t>lY</a:t>
            </a:r>
            <a:endParaRPr lang="en-US" sz="2800" dirty="0" smtClean="0"/>
          </a:p>
          <a:p>
            <a:pPr marL="0" indent="0">
              <a:buNone/>
            </a:pPr>
            <a:endParaRPr lang="en-US" sz="2800" dirty="0"/>
          </a:p>
        </p:txBody>
      </p:sp>
      <p:pic>
        <p:nvPicPr>
          <p:cNvPr id="4" name="Picture 3"/>
          <p:cNvPicPr>
            <a:picLocks noChangeAspect="1"/>
          </p:cNvPicPr>
          <p:nvPr/>
        </p:nvPicPr>
        <p:blipFill>
          <a:blip r:embed="rId3"/>
          <a:stretch>
            <a:fillRect/>
          </a:stretch>
        </p:blipFill>
        <p:spPr>
          <a:xfrm>
            <a:off x="1651000" y="3155839"/>
            <a:ext cx="5969000" cy="3371961"/>
          </a:xfrm>
          <a:prstGeom prst="rect">
            <a:avLst/>
          </a:prstGeom>
        </p:spPr>
      </p:pic>
    </p:spTree>
    <p:extLst>
      <p:ext uri="{BB962C8B-B14F-4D97-AF65-F5344CB8AC3E}">
        <p14:creationId xmlns:p14="http://schemas.microsoft.com/office/powerpoint/2010/main" val="3342046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Grp="1" noChangeArrowheads="1"/>
          </p:cNvSpPr>
          <p:nvPr>
            <p:ph type="body" idx="1"/>
          </p:nvPr>
        </p:nvSpPr>
        <p:spPr>
          <a:xfrm>
            <a:off x="723305" y="3973711"/>
            <a:ext cx="7840266" cy="1196578"/>
          </a:xfrm>
          <a:ln/>
        </p:spPr>
        <p:txBody>
          <a:bodyPr/>
          <a:lstStyle/>
          <a:p>
            <a:pPr marL="0" indent="0">
              <a:buNone/>
            </a:pPr>
            <a:r>
              <a:rPr lang="en-US" sz="3400">
                <a:solidFill>
                  <a:srgbClr val="FF0000"/>
                </a:solidFill>
              </a:rPr>
              <a:t>What kind of caples did Flingledobe and Pribin treppen?</a:t>
            </a:r>
          </a:p>
        </p:txBody>
      </p:sp>
      <p:sp>
        <p:nvSpPr>
          <p:cNvPr id="96258" name="Rectangle 2"/>
          <p:cNvSpPr>
            <a:spLocks noGrp="1" noChangeArrowheads="1"/>
          </p:cNvSpPr>
          <p:nvPr>
            <p:ph type="title"/>
          </p:nvPr>
        </p:nvSpPr>
        <p:spPr>
          <a:xfrm>
            <a:off x="651867" y="366117"/>
            <a:ext cx="7840266" cy="3062883"/>
          </a:xfrm>
          <a:ln/>
        </p:spPr>
        <p:txBody>
          <a:bodyPr>
            <a:normAutofit fontScale="90000"/>
          </a:bodyPr>
          <a:lstStyle/>
          <a:p>
            <a:r>
              <a:rPr lang="en-US" sz="3400"/>
              <a:t>Last Serny, Flingledobe and Pribin were in the Berdlink treppering gloopy caples and cleaming burly greps.  Suddenly, a ditty strezzle boofed into Flingledobe</a:t>
            </a:r>
            <a:r>
              <a:rPr lang="ja-JP" altLang="en-US" sz="3400">
                <a:latin typeface="Arial"/>
              </a:rPr>
              <a:t>’</a:t>
            </a:r>
            <a:r>
              <a:rPr lang="en-US" sz="3400"/>
              <a:t>s tresk.  Pribin glaped. </a:t>
            </a:r>
            <a:r>
              <a:rPr lang="ja-JP" altLang="en-US" sz="3400">
                <a:latin typeface="Arial"/>
              </a:rPr>
              <a:t>“</a:t>
            </a:r>
            <a:r>
              <a:rPr lang="en-US" sz="3400"/>
              <a:t>Oh Flingledobe,</a:t>
            </a:r>
            <a:r>
              <a:rPr lang="ja-JP" altLang="en-US" sz="3400">
                <a:latin typeface="Arial"/>
              </a:rPr>
              <a:t>”</a:t>
            </a:r>
            <a:r>
              <a:rPr lang="en-US" sz="3400"/>
              <a:t> he chifed, </a:t>
            </a:r>
            <a:r>
              <a:rPr lang="ja-JP" altLang="en-US" sz="3400">
                <a:latin typeface="Arial"/>
              </a:rPr>
              <a:t>“</a:t>
            </a:r>
            <a:r>
              <a:rPr lang="en-US" sz="3400"/>
              <a:t>that ditty strezzle is tunning in your grep!</a:t>
            </a:r>
            <a:r>
              <a:rPr lang="ja-JP" altLang="en-US" sz="3400">
                <a:latin typeface="Arial"/>
              </a:rPr>
              <a:t>”</a:t>
            </a:r>
            <a:endParaRPr lang="en-US" sz="3400"/>
          </a:p>
        </p:txBody>
      </p:sp>
      <p:sp>
        <p:nvSpPr>
          <p:cNvPr id="4" name="TextBox 3"/>
          <p:cNvSpPr txBox="1"/>
          <p:nvPr/>
        </p:nvSpPr>
        <p:spPr>
          <a:xfrm>
            <a:off x="651867" y="6455677"/>
            <a:ext cx="804673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  Originally from Todd </a:t>
            </a:r>
            <a:r>
              <a:rPr lang="en-US" i="1" dirty="0" err="1" smtClean="0">
                <a:solidFill>
                  <a:schemeClr val="tx1">
                    <a:lumMod val="50000"/>
                    <a:lumOff val="50000"/>
                  </a:schemeClr>
                </a:solidFill>
              </a:rPr>
              <a:t>Zakrajsek</a:t>
            </a:r>
            <a:r>
              <a:rPr lang="en-US" i="1" dirty="0" smtClean="0">
                <a:solidFill>
                  <a:schemeClr val="tx1">
                    <a:lumMod val="50000"/>
                    <a:lumOff val="50000"/>
                  </a:schemeClr>
                </a:solidFill>
              </a:rPr>
              <a:t> of UNC-CH</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35740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body" idx="1"/>
          </p:nvPr>
        </p:nvSpPr>
        <p:spPr>
          <a:xfrm>
            <a:off x="723305" y="3973711"/>
            <a:ext cx="7840266" cy="1196578"/>
          </a:xfrm>
          <a:ln/>
        </p:spPr>
        <p:txBody>
          <a:bodyPr/>
          <a:lstStyle/>
          <a:p>
            <a:pPr marL="0" indent="0">
              <a:buNone/>
            </a:pPr>
            <a:r>
              <a:rPr lang="en-US" sz="3400">
                <a:solidFill>
                  <a:srgbClr val="FF0000"/>
                </a:solidFill>
              </a:rPr>
              <a:t>What did the ditty strezzle do to Flingledobe</a:t>
            </a:r>
            <a:r>
              <a:rPr lang="ja-JP" altLang="en-US" sz="3400">
                <a:solidFill>
                  <a:srgbClr val="FF0000"/>
                </a:solidFill>
                <a:latin typeface="Arial"/>
              </a:rPr>
              <a:t>’</a:t>
            </a:r>
            <a:r>
              <a:rPr lang="en-US" sz="3400">
                <a:solidFill>
                  <a:srgbClr val="FF0000"/>
                </a:solidFill>
              </a:rPr>
              <a:t>s tresk?</a:t>
            </a:r>
          </a:p>
        </p:txBody>
      </p:sp>
      <p:sp>
        <p:nvSpPr>
          <p:cNvPr id="97282" name="Rectangle 2"/>
          <p:cNvSpPr>
            <a:spLocks noGrp="1" noChangeArrowheads="1"/>
          </p:cNvSpPr>
          <p:nvPr>
            <p:ph type="title"/>
          </p:nvPr>
        </p:nvSpPr>
        <p:spPr>
          <a:xfrm>
            <a:off x="651867" y="366117"/>
            <a:ext cx="7840266" cy="3062883"/>
          </a:xfrm>
          <a:ln/>
        </p:spPr>
        <p:txBody>
          <a:bodyPr>
            <a:normAutofit fontScale="90000"/>
          </a:bodyPr>
          <a:lstStyle/>
          <a:p>
            <a:r>
              <a:rPr lang="en-US" sz="3400"/>
              <a:t>Last Serny, Flingledobe and Pribin were in the Berdlink treppering gloopy caples and cleaming burly greps.  Suddenly, a ditty strezzle boofed into Flingledobe</a:t>
            </a:r>
            <a:r>
              <a:rPr lang="ja-JP" altLang="en-US" sz="3400">
                <a:latin typeface="Arial"/>
              </a:rPr>
              <a:t>’</a:t>
            </a:r>
            <a:r>
              <a:rPr lang="en-US" sz="3400"/>
              <a:t>s tresk.  Pribin glaped. </a:t>
            </a:r>
            <a:r>
              <a:rPr lang="ja-JP" altLang="en-US" sz="3400">
                <a:latin typeface="Arial"/>
              </a:rPr>
              <a:t>“</a:t>
            </a:r>
            <a:r>
              <a:rPr lang="en-US" sz="3400"/>
              <a:t>Oh Flingledobe,</a:t>
            </a:r>
            <a:r>
              <a:rPr lang="ja-JP" altLang="en-US" sz="3400">
                <a:latin typeface="Arial"/>
              </a:rPr>
              <a:t>”</a:t>
            </a:r>
            <a:r>
              <a:rPr lang="en-US" sz="3400"/>
              <a:t> he chifed, </a:t>
            </a:r>
            <a:r>
              <a:rPr lang="ja-JP" altLang="en-US" sz="3400">
                <a:latin typeface="Arial"/>
              </a:rPr>
              <a:t>“</a:t>
            </a:r>
            <a:r>
              <a:rPr lang="en-US" sz="3400"/>
              <a:t>that ditty strezzle is tunning in your grep!</a:t>
            </a:r>
            <a:r>
              <a:rPr lang="ja-JP" altLang="en-US" sz="3400">
                <a:latin typeface="Arial"/>
              </a:rPr>
              <a:t>”</a:t>
            </a:r>
            <a:endParaRPr lang="en-US" sz="3400"/>
          </a:p>
        </p:txBody>
      </p:sp>
      <p:sp>
        <p:nvSpPr>
          <p:cNvPr id="4" name="TextBox 3"/>
          <p:cNvSpPr txBox="1"/>
          <p:nvPr/>
        </p:nvSpPr>
        <p:spPr>
          <a:xfrm>
            <a:off x="651867" y="6455677"/>
            <a:ext cx="804673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  Originally from Todd </a:t>
            </a:r>
            <a:r>
              <a:rPr lang="en-US" i="1" dirty="0" err="1" smtClean="0">
                <a:solidFill>
                  <a:schemeClr val="tx1">
                    <a:lumMod val="50000"/>
                    <a:lumOff val="50000"/>
                  </a:schemeClr>
                </a:solidFill>
              </a:rPr>
              <a:t>Zakrajsek</a:t>
            </a:r>
            <a:r>
              <a:rPr lang="en-US" i="1" dirty="0" smtClean="0">
                <a:solidFill>
                  <a:schemeClr val="tx1">
                    <a:lumMod val="50000"/>
                    <a:lumOff val="50000"/>
                  </a:schemeClr>
                </a:solidFill>
              </a:rPr>
              <a:t> of UNC-CH</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16807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ChangeArrowheads="1"/>
          </p:cNvSpPr>
          <p:nvPr>
            <p:ph type="body" idx="1"/>
          </p:nvPr>
        </p:nvSpPr>
        <p:spPr>
          <a:xfrm>
            <a:off x="723305" y="3973711"/>
            <a:ext cx="7840266" cy="1196578"/>
          </a:xfrm>
          <a:ln/>
        </p:spPr>
        <p:txBody>
          <a:bodyPr/>
          <a:lstStyle/>
          <a:p>
            <a:pPr marL="0" indent="0">
              <a:buNone/>
            </a:pPr>
            <a:r>
              <a:rPr lang="en-US" sz="3400">
                <a:solidFill>
                  <a:srgbClr val="FF0000"/>
                </a:solidFill>
              </a:rPr>
              <a:t>What was Pribin</a:t>
            </a:r>
            <a:r>
              <a:rPr lang="ja-JP" altLang="en-US" sz="3400">
                <a:solidFill>
                  <a:srgbClr val="FF0000"/>
                </a:solidFill>
                <a:latin typeface="Arial"/>
              </a:rPr>
              <a:t>’</a:t>
            </a:r>
            <a:r>
              <a:rPr lang="en-US" sz="3400">
                <a:solidFill>
                  <a:srgbClr val="FF0000"/>
                </a:solidFill>
              </a:rPr>
              <a:t>s reaction?</a:t>
            </a:r>
          </a:p>
        </p:txBody>
      </p:sp>
      <p:sp>
        <p:nvSpPr>
          <p:cNvPr id="98306" name="Rectangle 2"/>
          <p:cNvSpPr>
            <a:spLocks noGrp="1" noChangeArrowheads="1"/>
          </p:cNvSpPr>
          <p:nvPr>
            <p:ph type="title"/>
          </p:nvPr>
        </p:nvSpPr>
        <p:spPr>
          <a:xfrm>
            <a:off x="651867" y="366117"/>
            <a:ext cx="7840266" cy="3062883"/>
          </a:xfrm>
          <a:ln/>
        </p:spPr>
        <p:txBody>
          <a:bodyPr>
            <a:normAutofit fontScale="90000"/>
          </a:bodyPr>
          <a:lstStyle/>
          <a:p>
            <a:r>
              <a:rPr lang="en-US" sz="3400"/>
              <a:t>Last Serny, Flingledobe and Pribin were in the Berdlink treppering gloopy caples and cleaming burly greps.  Suddenly, a ditty strezzle boofed into Flingledobe</a:t>
            </a:r>
            <a:r>
              <a:rPr lang="ja-JP" altLang="en-US" sz="3400">
                <a:latin typeface="Arial"/>
              </a:rPr>
              <a:t>’</a:t>
            </a:r>
            <a:r>
              <a:rPr lang="en-US" sz="3400"/>
              <a:t>s tresk.  Pribin glaped. </a:t>
            </a:r>
            <a:r>
              <a:rPr lang="ja-JP" altLang="en-US" sz="3400">
                <a:latin typeface="Arial"/>
              </a:rPr>
              <a:t>“</a:t>
            </a:r>
            <a:r>
              <a:rPr lang="en-US" sz="3400"/>
              <a:t>Oh Flingledobe,</a:t>
            </a:r>
            <a:r>
              <a:rPr lang="ja-JP" altLang="en-US" sz="3400">
                <a:latin typeface="Arial"/>
              </a:rPr>
              <a:t>”</a:t>
            </a:r>
            <a:r>
              <a:rPr lang="en-US" sz="3400"/>
              <a:t> he chifed, </a:t>
            </a:r>
            <a:r>
              <a:rPr lang="ja-JP" altLang="en-US" sz="3400">
                <a:latin typeface="Arial"/>
              </a:rPr>
              <a:t>“</a:t>
            </a:r>
            <a:r>
              <a:rPr lang="en-US" sz="3400"/>
              <a:t>that ditty strezzle is tunning in your grep!</a:t>
            </a:r>
            <a:r>
              <a:rPr lang="ja-JP" altLang="en-US" sz="3400">
                <a:latin typeface="Arial"/>
              </a:rPr>
              <a:t>”</a:t>
            </a:r>
            <a:endParaRPr lang="en-US" sz="3400"/>
          </a:p>
        </p:txBody>
      </p:sp>
      <p:sp>
        <p:nvSpPr>
          <p:cNvPr id="4" name="TextBox 3"/>
          <p:cNvSpPr txBox="1"/>
          <p:nvPr/>
        </p:nvSpPr>
        <p:spPr>
          <a:xfrm>
            <a:off x="651867" y="6455677"/>
            <a:ext cx="804673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  Originally from Todd </a:t>
            </a:r>
            <a:r>
              <a:rPr lang="en-US" i="1" dirty="0" err="1" smtClean="0">
                <a:solidFill>
                  <a:schemeClr val="tx1">
                    <a:lumMod val="50000"/>
                    <a:lumOff val="50000"/>
                  </a:schemeClr>
                </a:solidFill>
              </a:rPr>
              <a:t>Zakrajsek</a:t>
            </a:r>
            <a:r>
              <a:rPr lang="en-US" i="1" dirty="0" smtClean="0">
                <a:solidFill>
                  <a:schemeClr val="tx1">
                    <a:lumMod val="50000"/>
                    <a:lumOff val="50000"/>
                  </a:schemeClr>
                </a:solidFill>
              </a:rPr>
              <a:t> of UNC-CH</a:t>
            </a:r>
            <a:endParaRPr lang="en-US" i="1" dirty="0">
              <a:solidFill>
                <a:schemeClr val="tx1">
                  <a:lumMod val="50000"/>
                  <a:lumOff val="50000"/>
                </a:schemeClr>
              </a:solidFill>
            </a:endParaRPr>
          </a:p>
        </p:txBody>
      </p:sp>
    </p:spTree>
    <p:extLst>
      <p:ext uri="{BB962C8B-B14F-4D97-AF65-F5344CB8AC3E}">
        <p14:creationId xmlns:p14="http://schemas.microsoft.com/office/powerpoint/2010/main" val="236329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body" idx="1"/>
          </p:nvPr>
        </p:nvSpPr>
        <p:spPr>
          <a:xfrm>
            <a:off x="723305" y="3973711"/>
            <a:ext cx="7840266" cy="1196578"/>
          </a:xfrm>
          <a:ln/>
        </p:spPr>
        <p:txBody>
          <a:bodyPr/>
          <a:lstStyle/>
          <a:p>
            <a:pPr marL="0" indent="0">
              <a:buNone/>
            </a:pPr>
            <a:r>
              <a:rPr lang="en-US" sz="3400">
                <a:solidFill>
                  <a:srgbClr val="FF0000"/>
                </a:solidFill>
              </a:rPr>
              <a:t>What do you imagine happened next?</a:t>
            </a:r>
          </a:p>
        </p:txBody>
      </p:sp>
      <p:sp>
        <p:nvSpPr>
          <p:cNvPr id="99330" name="Rectangle 2"/>
          <p:cNvSpPr>
            <a:spLocks noGrp="1" noChangeArrowheads="1"/>
          </p:cNvSpPr>
          <p:nvPr>
            <p:ph type="title"/>
          </p:nvPr>
        </p:nvSpPr>
        <p:spPr>
          <a:xfrm>
            <a:off x="651867" y="366117"/>
            <a:ext cx="7840266" cy="3062883"/>
          </a:xfrm>
          <a:ln/>
        </p:spPr>
        <p:txBody>
          <a:bodyPr>
            <a:normAutofit fontScale="90000"/>
          </a:bodyPr>
          <a:lstStyle/>
          <a:p>
            <a:r>
              <a:rPr lang="en-US" sz="3400"/>
              <a:t>Last Serny, Flingledobe and Pribin were in the Berdlink treppering gloopy caples and cleaming burly greps.  Suddenly, a ditty strezzle boofed into Flingledobe</a:t>
            </a:r>
            <a:r>
              <a:rPr lang="ja-JP" altLang="en-US" sz="3400">
                <a:latin typeface="Arial"/>
              </a:rPr>
              <a:t>’</a:t>
            </a:r>
            <a:r>
              <a:rPr lang="en-US" sz="3400"/>
              <a:t>s tresk.  Pribin glaped. </a:t>
            </a:r>
            <a:r>
              <a:rPr lang="ja-JP" altLang="en-US" sz="3400">
                <a:latin typeface="Arial"/>
              </a:rPr>
              <a:t>“</a:t>
            </a:r>
            <a:r>
              <a:rPr lang="en-US" sz="3400"/>
              <a:t>Oh Flingledobe,</a:t>
            </a:r>
            <a:r>
              <a:rPr lang="ja-JP" altLang="en-US" sz="3400">
                <a:latin typeface="Arial"/>
              </a:rPr>
              <a:t>”</a:t>
            </a:r>
            <a:r>
              <a:rPr lang="en-US" sz="3400"/>
              <a:t> he chifed, </a:t>
            </a:r>
            <a:r>
              <a:rPr lang="ja-JP" altLang="en-US" sz="3400">
                <a:latin typeface="Arial"/>
              </a:rPr>
              <a:t>“</a:t>
            </a:r>
            <a:r>
              <a:rPr lang="en-US" sz="3400"/>
              <a:t>that ditty strezzle is tunning in your grep!</a:t>
            </a:r>
            <a:r>
              <a:rPr lang="ja-JP" altLang="en-US" sz="3400">
                <a:latin typeface="Arial"/>
              </a:rPr>
              <a:t>”</a:t>
            </a:r>
            <a:endParaRPr lang="en-US" sz="3400"/>
          </a:p>
        </p:txBody>
      </p:sp>
      <p:sp>
        <p:nvSpPr>
          <p:cNvPr id="4" name="TextBox 3"/>
          <p:cNvSpPr txBox="1"/>
          <p:nvPr/>
        </p:nvSpPr>
        <p:spPr>
          <a:xfrm>
            <a:off x="651867" y="6455677"/>
            <a:ext cx="804673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  Originally from Todd </a:t>
            </a:r>
            <a:r>
              <a:rPr lang="en-US" i="1" dirty="0" err="1" smtClean="0">
                <a:solidFill>
                  <a:schemeClr val="tx1">
                    <a:lumMod val="50000"/>
                    <a:lumOff val="50000"/>
                  </a:schemeClr>
                </a:solidFill>
              </a:rPr>
              <a:t>Zakrajsek</a:t>
            </a:r>
            <a:r>
              <a:rPr lang="en-US" i="1" dirty="0" smtClean="0">
                <a:solidFill>
                  <a:schemeClr val="tx1">
                    <a:lumMod val="50000"/>
                    <a:lumOff val="50000"/>
                  </a:schemeClr>
                </a:solidFill>
              </a:rPr>
              <a:t> of UNC-CH</a:t>
            </a:r>
            <a:endParaRPr lang="en-US" i="1" dirty="0">
              <a:solidFill>
                <a:schemeClr val="tx1">
                  <a:lumMod val="50000"/>
                  <a:lumOff val="50000"/>
                </a:schemeClr>
              </a:solidFill>
            </a:endParaRPr>
          </a:p>
        </p:txBody>
      </p:sp>
    </p:spTree>
    <p:extLst>
      <p:ext uri="{BB962C8B-B14F-4D97-AF65-F5344CB8AC3E}">
        <p14:creationId xmlns:p14="http://schemas.microsoft.com/office/powerpoint/2010/main" val="3550810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Grp="1" noChangeArrowheads="1"/>
          </p:cNvSpPr>
          <p:nvPr>
            <p:ph type="body" idx="1"/>
          </p:nvPr>
        </p:nvSpPr>
        <p:spPr>
          <a:xfrm>
            <a:off x="723305" y="3973711"/>
            <a:ext cx="7840266" cy="1919883"/>
          </a:xfrm>
          <a:ln/>
        </p:spPr>
        <p:txBody>
          <a:bodyPr>
            <a:normAutofit fontScale="92500"/>
          </a:bodyPr>
          <a:lstStyle/>
          <a:p>
            <a:pPr marL="0" indent="0">
              <a:buNone/>
            </a:pPr>
            <a:r>
              <a:rPr lang="en-US" sz="3400">
                <a:solidFill>
                  <a:srgbClr val="FF0000"/>
                </a:solidFill>
              </a:rPr>
              <a:t>Based on the incidents in the story, why do you think Flingledobe and Pribin went to Berdlink?  Are they likely to return?  Why or why not?</a:t>
            </a:r>
          </a:p>
        </p:txBody>
      </p:sp>
      <p:sp>
        <p:nvSpPr>
          <p:cNvPr id="100354" name="Rectangle 2"/>
          <p:cNvSpPr>
            <a:spLocks noGrp="1" noChangeArrowheads="1"/>
          </p:cNvSpPr>
          <p:nvPr>
            <p:ph type="title"/>
          </p:nvPr>
        </p:nvSpPr>
        <p:spPr>
          <a:xfrm>
            <a:off x="651867" y="366117"/>
            <a:ext cx="7840266" cy="3062883"/>
          </a:xfrm>
          <a:ln/>
        </p:spPr>
        <p:txBody>
          <a:bodyPr>
            <a:normAutofit fontScale="90000"/>
          </a:bodyPr>
          <a:lstStyle/>
          <a:p>
            <a:r>
              <a:rPr lang="en-US" sz="3400"/>
              <a:t>Last Serny, Flingledobe and Pribin were in the Berdlink treppering gloopy caples and cleaming burly greps.  Suddenly, a ditty strezzle boofed into Flingledobe</a:t>
            </a:r>
            <a:r>
              <a:rPr lang="ja-JP" altLang="en-US" sz="3400">
                <a:latin typeface="Arial"/>
              </a:rPr>
              <a:t>’</a:t>
            </a:r>
            <a:r>
              <a:rPr lang="en-US" sz="3400"/>
              <a:t>s tresk.  Pribin glaped. </a:t>
            </a:r>
            <a:r>
              <a:rPr lang="ja-JP" altLang="en-US" sz="3400">
                <a:latin typeface="Arial"/>
              </a:rPr>
              <a:t>“</a:t>
            </a:r>
            <a:r>
              <a:rPr lang="en-US" sz="3400"/>
              <a:t>Oh Flingledobe,</a:t>
            </a:r>
            <a:r>
              <a:rPr lang="ja-JP" altLang="en-US" sz="3400">
                <a:latin typeface="Arial"/>
              </a:rPr>
              <a:t>”</a:t>
            </a:r>
            <a:r>
              <a:rPr lang="en-US" sz="3400"/>
              <a:t> he chifed, </a:t>
            </a:r>
            <a:r>
              <a:rPr lang="ja-JP" altLang="en-US" sz="3400">
                <a:latin typeface="Arial"/>
              </a:rPr>
              <a:t>“</a:t>
            </a:r>
            <a:r>
              <a:rPr lang="en-US" sz="3400"/>
              <a:t>that ditty strezzle is tunning in your grep!</a:t>
            </a:r>
            <a:r>
              <a:rPr lang="ja-JP" altLang="en-US" sz="3400">
                <a:latin typeface="Arial"/>
              </a:rPr>
              <a:t>”</a:t>
            </a:r>
            <a:endParaRPr lang="en-US" sz="3400"/>
          </a:p>
        </p:txBody>
      </p:sp>
      <p:sp>
        <p:nvSpPr>
          <p:cNvPr id="4" name="TextBox 3"/>
          <p:cNvSpPr txBox="1"/>
          <p:nvPr/>
        </p:nvSpPr>
        <p:spPr>
          <a:xfrm>
            <a:off x="651867" y="6455677"/>
            <a:ext cx="8046731" cy="369332"/>
          </a:xfrm>
          <a:prstGeom prst="rect">
            <a:avLst/>
          </a:prstGeom>
          <a:noFill/>
        </p:spPr>
        <p:txBody>
          <a:bodyPr wrap="none" rtlCol="0">
            <a:spAutoFit/>
          </a:bodyPr>
          <a:lstStyle/>
          <a:p>
            <a:r>
              <a:rPr lang="en-US" i="1" dirty="0" smtClean="0">
                <a:solidFill>
                  <a:schemeClr val="tx1">
                    <a:lumMod val="50000"/>
                    <a:lumOff val="50000"/>
                  </a:schemeClr>
                </a:solidFill>
              </a:rPr>
              <a:t>Courtesy of Ian Beatty, UNC Greensboro.  Originally from Todd </a:t>
            </a:r>
            <a:r>
              <a:rPr lang="en-US" i="1" dirty="0" err="1" smtClean="0">
                <a:solidFill>
                  <a:schemeClr val="tx1">
                    <a:lumMod val="50000"/>
                    <a:lumOff val="50000"/>
                  </a:schemeClr>
                </a:solidFill>
              </a:rPr>
              <a:t>Zakrajsek</a:t>
            </a:r>
            <a:r>
              <a:rPr lang="en-US" i="1" dirty="0" smtClean="0">
                <a:solidFill>
                  <a:schemeClr val="tx1">
                    <a:lumMod val="50000"/>
                    <a:lumOff val="50000"/>
                  </a:schemeClr>
                </a:solidFill>
              </a:rPr>
              <a:t> of UNC-CH</a:t>
            </a:r>
            <a:endParaRPr lang="en-US" i="1" dirty="0">
              <a:solidFill>
                <a:schemeClr val="tx1">
                  <a:lumMod val="50000"/>
                  <a:lumOff val="50000"/>
                </a:schemeClr>
              </a:solidFill>
            </a:endParaRPr>
          </a:p>
        </p:txBody>
      </p:sp>
    </p:spTree>
    <p:extLst>
      <p:ext uri="{BB962C8B-B14F-4D97-AF65-F5344CB8AC3E}">
        <p14:creationId xmlns:p14="http://schemas.microsoft.com/office/powerpoint/2010/main" val="291621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Duncan</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a:t>Attribute to </a:t>
            </a:r>
            <a:r>
              <a:rPr lang="en-US" dirty="0" smtClean="0"/>
              <a:t>Douglas Duncan, Astronomy, University of Colorado at Boulder</a:t>
            </a:r>
          </a:p>
          <a:p>
            <a:r>
              <a:rPr lang="en-US" dirty="0"/>
              <a:t>My class is a science class for NON-science students.</a:t>
            </a:r>
            <a:br>
              <a:rPr lang="en-US" dirty="0"/>
            </a:br>
            <a:r>
              <a:rPr lang="en-US" dirty="0" smtClean="0"/>
              <a:t>That </a:t>
            </a:r>
            <a:r>
              <a:rPr lang="en-US" dirty="0"/>
              <a:t>is why I spend time motivating the usefulness of their studying astronomy and science more </a:t>
            </a:r>
            <a:r>
              <a:rPr lang="en-US" dirty="0" smtClean="0"/>
              <a:t>generally</a:t>
            </a:r>
          </a:p>
          <a:p>
            <a:r>
              <a:rPr lang="en-US" dirty="0"/>
              <a:t>You can contact Doug with questions at </a:t>
            </a:r>
            <a:r>
              <a:rPr lang="en-US" b="1" dirty="0"/>
              <a:t>Douglas K Duncan &lt;</a:t>
            </a:r>
            <a:r>
              <a:rPr lang="en-US" b="1" dirty="0" err="1"/>
              <a:t>dduncan@colorado.edu</a:t>
            </a:r>
            <a:r>
              <a:rPr lang="en-US" b="1" dirty="0"/>
              <a:t>&gt;</a:t>
            </a:r>
            <a:endParaRPr lang="en-US" dirty="0"/>
          </a:p>
          <a:p>
            <a:endParaRPr lang="en-US" i="1" dirty="0"/>
          </a:p>
        </p:txBody>
      </p:sp>
    </p:spTree>
    <p:extLst>
      <p:ext uri="{BB962C8B-B14F-4D97-AF65-F5344CB8AC3E}">
        <p14:creationId xmlns:p14="http://schemas.microsoft.com/office/powerpoint/2010/main" val="1026132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0"/>
            <a:ext cx="8229600" cy="2163763"/>
          </a:xfrm>
        </p:spPr>
        <p:txBody>
          <a:bodyPr>
            <a:normAutofit/>
          </a:bodyPr>
          <a:lstStyle/>
          <a:p>
            <a:pPr eaLnBrk="1" hangingPunct="1"/>
            <a:r>
              <a:rPr lang="en-US" sz="3200" dirty="0" smtClean="0"/>
              <a:t>How many of you are taking this class just because you love science?</a:t>
            </a:r>
          </a:p>
        </p:txBody>
      </p:sp>
      <p:pic>
        <p:nvPicPr>
          <p:cNvPr id="29699" name="Picture 5" descr="mad-scientist-brain-surge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828800"/>
            <a:ext cx="4724400" cy="468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184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81000"/>
            <a:ext cx="2895600" cy="2133600"/>
          </a:xfrm>
        </p:spPr>
        <p:txBody>
          <a:bodyPr/>
          <a:lstStyle/>
          <a:p>
            <a:pPr eaLnBrk="1" hangingPunct="1"/>
            <a:r>
              <a:rPr lang="en-US" sz="3600" smtClean="0"/>
              <a:t>A paradox!</a:t>
            </a:r>
            <a:r>
              <a:rPr lang="en-US" sz="2400" smtClean="0"/>
              <a:t/>
            </a:r>
            <a:br>
              <a:rPr lang="en-US" sz="2400" smtClean="0"/>
            </a:br>
            <a:r>
              <a:rPr lang="en-US" sz="2400" b="0" smtClean="0"/>
              <a:t/>
            </a:r>
            <a:br>
              <a:rPr lang="en-US" sz="2400" b="0" smtClean="0"/>
            </a:br>
            <a:endParaRPr lang="en-US" sz="2400" b="0" smtClean="0"/>
          </a:p>
        </p:txBody>
      </p:sp>
      <p:pic>
        <p:nvPicPr>
          <p:cNvPr id="31747" name="Picture 3" descr="star-trek-und-plastische-chirugi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371600"/>
            <a:ext cx="5334000" cy="507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0222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08" y="-454411"/>
            <a:ext cx="8534400" cy="2163762"/>
          </a:xfrm>
        </p:spPr>
        <p:txBody>
          <a:bodyPr>
            <a:normAutofit/>
          </a:bodyPr>
          <a:lstStyle/>
          <a:p>
            <a:r>
              <a:rPr lang="en-US" sz="3200" b="0" dirty="0" smtClean="0"/>
              <a:t>In this class you’ll come to understand some of the most amazing things in the universe! …. </a:t>
            </a:r>
            <a:endParaRPr lang="en-US" sz="3200" b="0" dirty="0"/>
          </a:p>
        </p:txBody>
      </p:sp>
      <p:pic>
        <p:nvPicPr>
          <p:cNvPr id="153602" name="Picture 2" descr="http://upload.wikimedia.org/wikipedia/commons/thumb/5/5e/BH_LMC.png/300px-BH_LMC.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709351"/>
            <a:ext cx="2857500" cy="22860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52400" y="4373286"/>
            <a:ext cx="3963153" cy="1815882"/>
          </a:xfrm>
          <a:prstGeom prst="rect">
            <a:avLst/>
          </a:prstGeom>
          <a:noFill/>
        </p:spPr>
        <p:txBody>
          <a:bodyPr wrap="square" rtlCol="0">
            <a:spAutoFit/>
          </a:bodyPr>
          <a:lstStyle/>
          <a:p>
            <a:r>
              <a:rPr lang="en-US" sz="2800" b="0" dirty="0" smtClean="0">
                <a:latin typeface="+mj-lt"/>
              </a:rPr>
              <a:t>Black holes…newly discovered planets… why the sky is blue…and more</a:t>
            </a:r>
            <a:endParaRPr lang="en-US" sz="2800" b="0" dirty="0">
              <a:latin typeface="+mj-lt"/>
            </a:endParaRPr>
          </a:p>
        </p:txBody>
      </p:sp>
      <p:pic>
        <p:nvPicPr>
          <p:cNvPr id="15360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1447800"/>
            <a:ext cx="3049507"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04" name="Picture 4" descr="C:\MyDocuments\Astronomical Images\double-rainbow-h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4563" y="-3000375"/>
            <a:ext cx="4521200"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05" name="Picture 5" descr="C:\MyDocuments\Astronomical Images\double-rainbow-h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24562" y="-3000375"/>
            <a:ext cx="3014133"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06" name="Picture 6" descr="C:\MyDocuments\Astronomical Images\double-rainbow-hd.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19600" y="4032422"/>
            <a:ext cx="4238625" cy="2571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46983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81000"/>
            <a:ext cx="8001000" cy="5715000"/>
          </a:xfrm>
        </p:spPr>
        <p:txBody>
          <a:bodyPr/>
          <a:lstStyle/>
          <a:p>
            <a:pPr eaLnBrk="1" hangingPunct="1"/>
            <a:r>
              <a:rPr lang="en-US" sz="2800" dirty="0" smtClean="0"/>
              <a:t>Scientific questions affect your life…</a:t>
            </a:r>
            <a:br>
              <a:rPr lang="en-US" sz="2800" dirty="0" smtClean="0"/>
            </a:br>
            <a:r>
              <a:rPr lang="en-US" sz="2800" dirty="0" smtClean="0"/>
              <a:t/>
            </a:r>
            <a:br>
              <a:rPr lang="en-US" sz="2800" dirty="0" smtClean="0"/>
            </a:br>
            <a:r>
              <a:rPr lang="en-US" sz="2800" b="0" dirty="0" smtClean="0"/>
              <a:t>Is climate change a serious problem?</a:t>
            </a:r>
            <a:br>
              <a:rPr lang="en-US" sz="2800" b="0" dirty="0" smtClean="0"/>
            </a:br>
            <a:r>
              <a:rPr lang="en-US" sz="2800" b="0" dirty="0" smtClean="0"/>
              <a:t/>
            </a:r>
            <a:br>
              <a:rPr lang="en-US" sz="2800" b="0" dirty="0" smtClean="0"/>
            </a:br>
            <a:r>
              <a:rPr lang="en-US" sz="2800" b="0" dirty="0" smtClean="0"/>
              <a:t>Will there still be skiing in Colorado when you’re my age?</a:t>
            </a:r>
            <a:br>
              <a:rPr lang="en-US" sz="2800" b="0" dirty="0" smtClean="0"/>
            </a:br>
            <a:r>
              <a:rPr lang="en-US" sz="2800" b="0" dirty="0" smtClean="0"/>
              <a:t/>
            </a:r>
            <a:br>
              <a:rPr lang="en-US" sz="2800" b="0" dirty="0" smtClean="0"/>
            </a:br>
            <a:r>
              <a:rPr lang="en-US" sz="2800" b="0" dirty="0" smtClean="0"/>
              <a:t>Could the evolution of viruses cause</a:t>
            </a:r>
            <a:br>
              <a:rPr lang="en-US" sz="2800" b="0" dirty="0" smtClean="0"/>
            </a:br>
            <a:r>
              <a:rPr lang="en-US" sz="2800" b="0" dirty="0" smtClean="0"/>
              <a:t>many healthy college-age people to die?</a:t>
            </a:r>
            <a:br>
              <a:rPr lang="en-US" sz="2800" b="0" dirty="0" smtClean="0"/>
            </a:br>
            <a:r>
              <a:rPr lang="en-US" sz="2800" b="0" dirty="0" smtClean="0"/>
              <a:t/>
            </a:r>
            <a:br>
              <a:rPr lang="en-US" sz="2800" b="0" dirty="0" smtClean="0"/>
            </a:br>
            <a:r>
              <a:rPr lang="en-US" sz="2800" b="0" dirty="0" smtClean="0"/>
              <a:t>What sources of energy are the best choices?</a:t>
            </a:r>
          </a:p>
        </p:txBody>
      </p:sp>
    </p:spTree>
    <p:extLst>
      <p:ext uri="{BB962C8B-B14F-4D97-AF65-F5344CB8AC3E}">
        <p14:creationId xmlns:p14="http://schemas.microsoft.com/office/powerpoint/2010/main" val="1582366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Beth Simon “Intro to PI”</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following slides were created by Beth Simon, Computer Science and Engineering, Director of the Center for Teaching Development, UCSD)</a:t>
            </a:r>
          </a:p>
          <a:p>
            <a:pPr marL="0" indent="0">
              <a:buNone/>
            </a:pPr>
            <a:endParaRPr lang="en-US" dirty="0" smtClean="0"/>
          </a:p>
          <a:p>
            <a:pPr marL="0" indent="0">
              <a:buNone/>
            </a:pPr>
            <a:r>
              <a:rPr lang="en-US" dirty="0" smtClean="0"/>
              <a:t>An example script is given in the notes, and a video walk-through of the slides is at </a:t>
            </a:r>
            <a:r>
              <a:rPr lang="en-US" u="sng" dirty="0">
                <a:hlinkClick r:id="rId2"/>
              </a:rPr>
              <a:t>http://www.youtube.com/watch?v=</a:t>
            </a:r>
            <a:r>
              <a:rPr lang="en-US" u="sng" dirty="0" smtClean="0">
                <a:hlinkClick r:id="rId2"/>
              </a:rPr>
              <a:t>UYS5ofDCn4Q</a:t>
            </a:r>
            <a:endParaRPr lang="en-US" u="sng" dirty="0" smtClean="0"/>
          </a:p>
          <a:p>
            <a:pPr marL="0" indent="0">
              <a:buNone/>
            </a:pPr>
            <a:endParaRPr lang="en-US" u="sng" dirty="0"/>
          </a:p>
          <a:p>
            <a:pPr marL="0" indent="0">
              <a:buNone/>
            </a:pPr>
            <a:r>
              <a:rPr lang="en-US" dirty="0" smtClean="0"/>
              <a:t>More materials online at </a:t>
            </a:r>
            <a:r>
              <a:rPr lang="en-US" dirty="0" smtClean="0">
                <a:hlinkClick r:id="rId3"/>
              </a:rPr>
              <a:t>http://www.peerinstruction4cs.org/general-pi-tips/</a:t>
            </a:r>
            <a:r>
              <a:rPr lang="en-US" dirty="0" smtClean="0"/>
              <a:t> </a:t>
            </a:r>
            <a:endParaRPr lang="en-US" dirty="0"/>
          </a:p>
        </p:txBody>
      </p:sp>
    </p:spTree>
    <p:extLst>
      <p:ext uri="{BB962C8B-B14F-4D97-AF65-F5344CB8AC3E}">
        <p14:creationId xmlns:p14="http://schemas.microsoft.com/office/powerpoint/2010/main" val="140943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19100" y="0"/>
            <a:ext cx="8153400" cy="2743200"/>
          </a:xfrm>
        </p:spPr>
        <p:txBody>
          <a:bodyPr>
            <a:normAutofit/>
          </a:bodyPr>
          <a:lstStyle/>
          <a:p>
            <a:pPr eaLnBrk="1" hangingPunct="1"/>
            <a:r>
              <a:rPr lang="en-US" sz="3200" b="0" dirty="0" smtClean="0"/>
              <a:t>The most important scientific questions many people deal with involve medicine, life, and death.</a:t>
            </a:r>
            <a:br>
              <a:rPr lang="en-US" sz="3200" b="0" dirty="0" smtClean="0"/>
            </a:br>
            <a:endParaRPr lang="en-US" sz="3200" b="0" dirty="0" smtClean="0"/>
          </a:p>
        </p:txBody>
      </p:sp>
      <p:sp>
        <p:nvSpPr>
          <p:cNvPr id="2" name="Explosion 2 1"/>
          <p:cNvSpPr/>
          <p:nvPr/>
        </p:nvSpPr>
        <p:spPr bwMode="auto">
          <a:xfrm>
            <a:off x="381000" y="1295400"/>
            <a:ext cx="8382000" cy="5791200"/>
          </a:xfrm>
          <a:prstGeom prst="irregularSeal2">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800" b="0" dirty="0" smtClean="0">
                <a:latin typeface="+mj-lt"/>
              </a:rPr>
              <a:t>This </a:t>
            </a:r>
            <a:r>
              <a:rPr lang="en-US" sz="2800" b="0" dirty="0">
                <a:latin typeface="+mj-lt"/>
              </a:rPr>
              <a:t>class will </a:t>
            </a:r>
            <a:r>
              <a:rPr lang="en-US" sz="2800" b="0" dirty="0" smtClean="0">
                <a:latin typeface="+mj-lt"/>
              </a:rPr>
              <a:t> improve </a:t>
            </a:r>
            <a:r>
              <a:rPr lang="en-US" sz="2800" b="0" dirty="0">
                <a:latin typeface="+mj-lt"/>
              </a:rPr>
              <a:t>your judgment to make </a:t>
            </a:r>
            <a:br>
              <a:rPr lang="en-US" sz="2800" b="0" dirty="0">
                <a:latin typeface="+mj-lt"/>
              </a:rPr>
            </a:br>
            <a:r>
              <a:rPr lang="en-US" sz="2800" b="0" dirty="0">
                <a:latin typeface="+mj-lt"/>
              </a:rPr>
              <a:t>good </a:t>
            </a:r>
            <a:r>
              <a:rPr lang="en-US" sz="2800" b="0" dirty="0" smtClean="0">
                <a:latin typeface="+mj-lt"/>
              </a:rPr>
              <a:t>decisions on scientific topics. In </a:t>
            </a:r>
            <a:r>
              <a:rPr lang="en-US" sz="2800" dirty="0" smtClean="0">
                <a:latin typeface="+mj-lt"/>
              </a:rPr>
              <a:t>life</a:t>
            </a:r>
            <a:r>
              <a:rPr lang="en-US" sz="2800" b="0" dirty="0" smtClean="0">
                <a:latin typeface="+mj-lt"/>
              </a:rPr>
              <a:t>, outside the book.</a:t>
            </a:r>
            <a:endParaRPr kumimoji="0" lang="en-US" sz="28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4512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0"/>
            <a:ext cx="8839200" cy="2971800"/>
          </a:xfrm>
        </p:spPr>
        <p:txBody>
          <a:bodyPr>
            <a:normAutofit fontScale="90000"/>
          </a:bodyPr>
          <a:lstStyle/>
          <a:p>
            <a:r>
              <a:rPr lang="en-US" b="0" dirty="0" smtClean="0"/>
              <a:t>This class has less memorizing, but more thinking, than many science classes.</a:t>
            </a:r>
            <a:br>
              <a:rPr lang="en-US" b="0" dirty="0" smtClean="0"/>
            </a:br>
            <a:r>
              <a:rPr lang="en-US" b="0" dirty="0" smtClean="0"/>
              <a:t>We encourage creativity as much as possible.</a:t>
            </a:r>
            <a:br>
              <a:rPr lang="en-US" b="0" dirty="0" smtClean="0"/>
            </a:br>
            <a:endParaRPr lang="en-US" b="0" dirty="0"/>
          </a:p>
        </p:txBody>
      </p:sp>
      <p:pic>
        <p:nvPicPr>
          <p:cNvPr id="21094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1800" y="3048000"/>
            <a:ext cx="3295973"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899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3286" y="381000"/>
            <a:ext cx="8839200" cy="1173163"/>
          </a:xfrm>
        </p:spPr>
        <p:txBody>
          <a:bodyPr>
            <a:normAutofit fontScale="90000"/>
          </a:bodyPr>
          <a:lstStyle/>
          <a:p>
            <a:pPr eaLnBrk="1" hangingPunct="1"/>
            <a:r>
              <a:rPr lang="en-US" sz="2400" b="1" i="1" dirty="0" smtClean="0">
                <a:solidFill>
                  <a:srgbClr val="008000"/>
                </a:solidFill>
              </a:rPr>
              <a:t>Why do I teach this class the way I do, less lecture, more student discussion ?</a:t>
            </a:r>
            <a:br>
              <a:rPr lang="en-US" sz="2400" b="1" i="1" dirty="0" smtClean="0">
                <a:solidFill>
                  <a:srgbClr val="008000"/>
                </a:solidFill>
              </a:rPr>
            </a:br>
            <a:r>
              <a:rPr lang="en-US" sz="2400" i="1" dirty="0" smtClean="0">
                <a:solidFill>
                  <a:schemeClr val="accent6"/>
                </a:solidFill>
              </a:rPr>
              <a:t/>
            </a:r>
            <a:br>
              <a:rPr lang="en-US" sz="2400" i="1" dirty="0" smtClean="0">
                <a:solidFill>
                  <a:schemeClr val="accent6"/>
                </a:solidFill>
              </a:rPr>
            </a:br>
            <a:r>
              <a:rPr lang="en-US" sz="2800" dirty="0" smtClean="0"/>
              <a:t>We’ve been teaching the same way for a long time…</a:t>
            </a:r>
          </a:p>
        </p:txBody>
      </p:sp>
      <p:sp>
        <p:nvSpPr>
          <p:cNvPr id="41987" name="Rectangle 3"/>
          <p:cNvSpPr>
            <a:spLocks noGrp="1" noChangeArrowheads="1"/>
          </p:cNvSpPr>
          <p:nvPr>
            <p:ph type="body" sz="half" idx="1"/>
          </p:nvPr>
        </p:nvSpPr>
        <p:spPr>
          <a:xfrm>
            <a:off x="457200" y="1600200"/>
            <a:ext cx="3276600" cy="4525963"/>
          </a:xfrm>
        </p:spPr>
        <p:txBody>
          <a:bodyPr/>
          <a:lstStyle/>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2000 years ago            </a:t>
            </a:r>
          </a:p>
          <a:p>
            <a:pPr eaLnBrk="1" hangingPunct="1"/>
            <a:endParaRPr lang="en-US" sz="2800" dirty="0" smtClean="0"/>
          </a:p>
          <a:p>
            <a:pPr eaLnBrk="1" hangingPunct="1"/>
            <a:endParaRPr lang="en-US" sz="2800" dirty="0" smtClean="0"/>
          </a:p>
          <a:p>
            <a:pPr eaLnBrk="1" hangingPunct="1"/>
            <a:endParaRPr lang="en-US" sz="2800" dirty="0" smtClean="0"/>
          </a:p>
          <a:p>
            <a:pPr eaLnBrk="1" hangingPunct="1">
              <a:buFontTx/>
              <a:buNone/>
            </a:pPr>
            <a:endParaRPr lang="en-US" sz="2800" dirty="0" smtClean="0"/>
          </a:p>
          <a:p>
            <a:pPr eaLnBrk="1" hangingPunct="1">
              <a:buFontTx/>
              <a:buNone/>
            </a:pPr>
            <a:r>
              <a:rPr lang="en-US" sz="2800" dirty="0" smtClean="0"/>
              <a:t>Today    </a:t>
            </a:r>
          </a:p>
          <a:p>
            <a:pPr eaLnBrk="1" hangingPunct="1"/>
            <a:endParaRPr lang="en-US" sz="2800" dirty="0" smtClean="0"/>
          </a:p>
        </p:txBody>
      </p:sp>
      <p:pic>
        <p:nvPicPr>
          <p:cNvPr id="41988" name="Picture 4" descr="ampitheater4"/>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a:stretch>
            <a:fillRect/>
          </a:stretch>
        </p:blipFill>
        <p:spPr>
          <a:xfrm>
            <a:off x="5029200" y="1905000"/>
            <a:ext cx="3124200" cy="23438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1989" name="Picture 5" descr="Chrissleeping"/>
          <p:cNvPicPr>
            <a:picLocks noGrp="1" noChangeAspect="1" noChangeArrowheads="1"/>
          </p:cNvPicPr>
          <p:nvPr>
            <p:ph sz="quarter" idx="3"/>
          </p:nvPr>
        </p:nvPicPr>
        <p:blipFill>
          <a:blip r:embed="rId4" cstate="screen">
            <a:extLst>
              <a:ext uri="{28A0092B-C50C-407E-A947-70E740481C1C}">
                <a14:useLocalDpi xmlns:a14="http://schemas.microsoft.com/office/drawing/2010/main"/>
              </a:ext>
            </a:extLst>
          </a:blip>
          <a:srcRect/>
          <a:stretch>
            <a:fillRect/>
          </a:stretch>
        </p:blipFill>
        <p:spPr>
          <a:xfrm>
            <a:off x="5029200" y="4372834"/>
            <a:ext cx="3095625" cy="23224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86406" name="Text Box 6"/>
          <p:cNvSpPr txBox="1">
            <a:spLocks noChangeArrowheads="1"/>
          </p:cNvSpPr>
          <p:nvPr/>
        </p:nvSpPr>
        <p:spPr bwMode="auto">
          <a:xfrm>
            <a:off x="239486" y="5777653"/>
            <a:ext cx="43434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i="1" dirty="0" smtClean="0">
                <a:solidFill>
                  <a:srgbClr val="000000"/>
                </a:solidFill>
              </a:rPr>
              <a:t>How effective is pure lecture ?!</a:t>
            </a:r>
            <a:endParaRPr lang="en-US" sz="2000" i="1" dirty="0">
              <a:solidFill>
                <a:srgbClr val="000000"/>
              </a:solidFill>
            </a:endParaRPr>
          </a:p>
        </p:txBody>
      </p:sp>
    </p:spTree>
    <p:extLst>
      <p:ext uri="{BB962C8B-B14F-4D97-AF65-F5344CB8AC3E}">
        <p14:creationId xmlns:p14="http://schemas.microsoft.com/office/powerpoint/2010/main" val="14894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6406"/>
                                        </p:tgtEl>
                                        <p:attrNameLst>
                                          <p:attrName>style.visibility</p:attrName>
                                        </p:attrNameLst>
                                      </p:cBhvr>
                                      <p:to>
                                        <p:strVal val="visible"/>
                                      </p:to>
                                    </p:set>
                                    <p:animEffect transition="in" filter="fade">
                                      <p:cBhvr>
                                        <p:cTn id="7" dur="500"/>
                                        <p:tgtEl>
                                          <p:spTgt spid="48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381000"/>
            <a:ext cx="8686800" cy="1905000"/>
          </a:xfrm>
        </p:spPr>
        <p:txBody>
          <a:bodyPr/>
          <a:lstStyle/>
          <a:p>
            <a:pPr algn="l" eaLnBrk="1" hangingPunct="1"/>
            <a:r>
              <a:rPr lang="en-US" sz="2800" dirty="0" smtClean="0"/>
              <a:t>In a lecture class with an interesting, clear, engaging teacher, what fraction of the material presented during the semester does a student typically learn </a:t>
            </a:r>
            <a:r>
              <a:rPr lang="en-US" sz="2800" b="1" dirty="0" smtClean="0">
                <a:solidFill>
                  <a:srgbClr val="FF0000"/>
                </a:solidFill>
              </a:rPr>
              <a:t>well</a:t>
            </a:r>
            <a:r>
              <a:rPr lang="en-US" sz="2800" dirty="0" smtClean="0"/>
              <a:t>?  (well enough to explain to someone else)</a:t>
            </a:r>
          </a:p>
        </p:txBody>
      </p:sp>
      <p:sp>
        <p:nvSpPr>
          <p:cNvPr id="37891" name="Rectangle 3"/>
          <p:cNvSpPr>
            <a:spLocks noGrp="1" noChangeArrowheads="1"/>
          </p:cNvSpPr>
          <p:nvPr>
            <p:ph type="body" idx="1"/>
          </p:nvPr>
        </p:nvSpPr>
        <p:spPr>
          <a:xfrm>
            <a:off x="457200" y="2514600"/>
            <a:ext cx="8229600" cy="3611563"/>
          </a:xfrm>
        </p:spPr>
        <p:txBody>
          <a:bodyPr/>
          <a:lstStyle/>
          <a:p>
            <a:pPr marL="609600" indent="-609600" eaLnBrk="1" hangingPunct="1">
              <a:buFontTx/>
              <a:buAutoNum type="alphaUcPeriod"/>
            </a:pPr>
            <a:r>
              <a:rPr lang="en-US" smtClean="0"/>
              <a:t>90%</a:t>
            </a:r>
          </a:p>
          <a:p>
            <a:pPr marL="609600" indent="-609600" eaLnBrk="1" hangingPunct="1">
              <a:buFontTx/>
              <a:buAutoNum type="alphaUcPeriod"/>
            </a:pPr>
            <a:r>
              <a:rPr lang="en-US" smtClean="0"/>
              <a:t>70%</a:t>
            </a:r>
          </a:p>
          <a:p>
            <a:pPr marL="609600" indent="-609600" eaLnBrk="1" hangingPunct="1">
              <a:buFontTx/>
              <a:buAutoNum type="alphaUcPeriod"/>
            </a:pPr>
            <a:r>
              <a:rPr lang="en-US" smtClean="0"/>
              <a:t>50%</a:t>
            </a:r>
          </a:p>
          <a:p>
            <a:pPr marL="609600" indent="-609600" eaLnBrk="1" hangingPunct="1">
              <a:buFontTx/>
              <a:buAutoNum type="alphaUcPeriod"/>
            </a:pPr>
            <a:r>
              <a:rPr lang="en-US" smtClean="0"/>
              <a:t>25%</a:t>
            </a:r>
          </a:p>
          <a:p>
            <a:pPr marL="609600" indent="-609600" eaLnBrk="1" hangingPunct="1">
              <a:buFontTx/>
              <a:buAutoNum type="alphaUcPeriod"/>
            </a:pPr>
            <a:r>
              <a:rPr lang="en-US" smtClean="0"/>
              <a:t>15%</a:t>
            </a:r>
          </a:p>
        </p:txBody>
      </p:sp>
    </p:spTree>
    <p:extLst>
      <p:ext uri="{BB962C8B-B14F-4D97-AF65-F5344CB8AC3E}">
        <p14:creationId xmlns:p14="http://schemas.microsoft.com/office/powerpoint/2010/main" val="41585169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kumimoji="1" lang="en-US" sz="4000" b="1" smtClean="0"/>
              <a:t>Traditional Model of Education</a:t>
            </a:r>
            <a:endParaRPr kumimoji="1" lang="en-US" sz="4000" smtClean="0"/>
          </a:p>
        </p:txBody>
      </p:sp>
      <p:sp>
        <p:nvSpPr>
          <p:cNvPr id="41987" name="Text Box 3"/>
          <p:cNvSpPr txBox="1">
            <a:spLocks noChangeArrowheads="1"/>
          </p:cNvSpPr>
          <p:nvPr/>
        </p:nvSpPr>
        <p:spPr bwMode="auto">
          <a:xfrm>
            <a:off x="2870200" y="1427163"/>
            <a:ext cx="3325813" cy="989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spcBef>
                <a:spcPct val="50000"/>
              </a:spcBef>
            </a:pPr>
            <a:r>
              <a:rPr lang="en-US" sz="2800" dirty="0">
                <a:latin typeface="Times" pitchFamily="77" charset="0"/>
              </a:rPr>
              <a:t>Instruction via</a:t>
            </a:r>
          </a:p>
          <a:p>
            <a:pPr>
              <a:lnSpc>
                <a:spcPct val="60000"/>
              </a:lnSpc>
              <a:spcBef>
                <a:spcPct val="50000"/>
              </a:spcBef>
            </a:pPr>
            <a:r>
              <a:rPr lang="en-US" sz="2800" dirty="0">
                <a:latin typeface="Times" pitchFamily="77" charset="0"/>
              </a:rPr>
              <a:t>transmission</a:t>
            </a:r>
            <a:endParaRPr lang="en-US" sz="1800" dirty="0">
              <a:latin typeface="Times" pitchFamily="77" charset="0"/>
            </a:endParaRPr>
          </a:p>
        </p:txBody>
      </p:sp>
      <p:sp>
        <p:nvSpPr>
          <p:cNvPr id="41988" name="Text Box 4"/>
          <p:cNvSpPr txBox="1">
            <a:spLocks noChangeArrowheads="1"/>
          </p:cNvSpPr>
          <p:nvPr/>
        </p:nvSpPr>
        <p:spPr bwMode="auto">
          <a:xfrm>
            <a:off x="304800" y="1560513"/>
            <a:ext cx="3325813"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spcBef>
                <a:spcPct val="50000"/>
              </a:spcBef>
            </a:pPr>
            <a:r>
              <a:rPr lang="en-US" sz="4000">
                <a:latin typeface="Times" pitchFamily="77" charset="0"/>
              </a:rPr>
              <a:t>Individual</a:t>
            </a:r>
          </a:p>
        </p:txBody>
      </p:sp>
      <p:sp>
        <p:nvSpPr>
          <p:cNvPr id="41989" name="Line 5"/>
          <p:cNvSpPr>
            <a:spLocks noChangeShapeType="1"/>
          </p:cNvSpPr>
          <p:nvPr/>
        </p:nvSpPr>
        <p:spPr bwMode="auto">
          <a:xfrm flipH="1">
            <a:off x="2974975" y="1963738"/>
            <a:ext cx="2478088"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Text Box 6"/>
          <p:cNvSpPr txBox="1">
            <a:spLocks noChangeArrowheads="1"/>
          </p:cNvSpPr>
          <p:nvPr/>
        </p:nvSpPr>
        <p:spPr bwMode="auto">
          <a:xfrm>
            <a:off x="5775325" y="1608138"/>
            <a:ext cx="219233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a:spcBef>
                <a:spcPct val="50000"/>
              </a:spcBef>
            </a:pPr>
            <a:r>
              <a:rPr lang="en-US" sz="4000">
                <a:latin typeface="Times" pitchFamily="77" charset="0"/>
              </a:rPr>
              <a:t>Content</a:t>
            </a:r>
            <a:r>
              <a:rPr lang="en-US" sz="4400">
                <a:latin typeface="Times" pitchFamily="77" charset="0"/>
              </a:rPr>
              <a:t> </a:t>
            </a:r>
            <a:endParaRPr lang="en-US" sz="2400">
              <a:latin typeface="Times" pitchFamily="77" charset="0"/>
            </a:endParaRPr>
          </a:p>
        </p:txBody>
      </p:sp>
      <p:pic>
        <p:nvPicPr>
          <p:cNvPr id="115719" name="Picture 7" descr="calv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6825" y="2576512"/>
            <a:ext cx="5945188" cy="428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2" name="Text Box 8"/>
          <p:cNvSpPr txBox="1">
            <a:spLocks noChangeArrowheads="1"/>
          </p:cNvSpPr>
          <p:nvPr/>
        </p:nvSpPr>
        <p:spPr bwMode="auto">
          <a:xfrm>
            <a:off x="7315200" y="3124200"/>
            <a:ext cx="1828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en-US" sz="2800">
                <a:solidFill>
                  <a:srgbClr val="CC3300"/>
                </a:solidFill>
                <a:latin typeface="Arial" pitchFamily="34" charset="0"/>
              </a:rPr>
              <a:t>Is false!</a:t>
            </a:r>
          </a:p>
        </p:txBody>
      </p:sp>
      <p:sp>
        <p:nvSpPr>
          <p:cNvPr id="2" name="Explosion 2 1"/>
          <p:cNvSpPr/>
          <p:nvPr/>
        </p:nvSpPr>
        <p:spPr bwMode="auto">
          <a:xfrm>
            <a:off x="1967706" y="2768600"/>
            <a:ext cx="4534694" cy="4089400"/>
          </a:xfrm>
          <a:prstGeom prst="irregularSeal2">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i="0" u="none" strike="noStrike" cap="none" normalizeH="0" baseline="0" dirty="0" smtClean="0">
              <a:ln>
                <a:noFill/>
              </a:ln>
              <a:solidFill>
                <a:srgbClr val="FF0000"/>
              </a:solidFill>
              <a:effectLst/>
              <a:latin typeface="+mj-lt"/>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rgbClr val="FF0000"/>
                </a:solidFill>
                <a:effectLst/>
                <a:latin typeface="+mj-lt"/>
              </a:rPr>
              <a:t>Your</a:t>
            </a:r>
            <a:r>
              <a:rPr kumimoji="0" lang="en-US" sz="3200" i="0" u="none" strike="noStrike" cap="none" normalizeH="0" baseline="0" dirty="0" smtClean="0">
                <a:ln>
                  <a:noFill/>
                </a:ln>
                <a:solidFill>
                  <a:schemeClr val="tx1"/>
                </a:solidFill>
                <a:effectLst/>
                <a:latin typeface="+mj-lt"/>
              </a:rPr>
              <a:t> mind must be</a:t>
            </a:r>
            <a:r>
              <a:rPr kumimoji="0" lang="en-US" sz="3200" i="0" u="none" strike="noStrike" cap="none" normalizeH="0" dirty="0" smtClean="0">
                <a:ln>
                  <a:noFill/>
                </a:ln>
                <a:solidFill>
                  <a:schemeClr val="tx1"/>
                </a:solidFill>
                <a:effectLst/>
                <a:latin typeface="+mj-lt"/>
              </a:rPr>
              <a:t> active to learn!</a:t>
            </a:r>
            <a:endParaRPr kumimoji="0" lang="en-US" sz="32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563486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animEffect transition="in" filter="fade">
                                      <p:cBhvr>
                                        <p:cTn id="7" dur="500"/>
                                        <p:tgtEl>
                                          <p:spTgt spid="1157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white-water-raf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275" y="566738"/>
            <a:ext cx="7791450" cy="572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371600" y="5029200"/>
            <a:ext cx="6553200" cy="116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en-US" sz="2800" dirty="0">
                <a:latin typeface="Arial" pitchFamily="34" charset="0"/>
              </a:rPr>
              <a:t>If you don’t plan to paddle, </a:t>
            </a:r>
          </a:p>
          <a:p>
            <a:pPr eaLnBrk="1" hangingPunct="1">
              <a:spcBef>
                <a:spcPct val="50000"/>
              </a:spcBef>
            </a:pPr>
            <a:r>
              <a:rPr lang="en-US" sz="2800" dirty="0">
                <a:latin typeface="Arial" pitchFamily="34" charset="0"/>
              </a:rPr>
              <a:t>don’t get in the boat.</a:t>
            </a:r>
          </a:p>
        </p:txBody>
      </p:sp>
    </p:spTree>
    <p:extLst>
      <p:ext uri="{BB962C8B-B14F-4D97-AF65-F5344CB8AC3E}">
        <p14:creationId xmlns:p14="http://schemas.microsoft.com/office/powerpoint/2010/main" val="12212975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loomco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76400"/>
            <a:ext cx="6705600" cy="488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2286000" y="685800"/>
            <a:ext cx="6400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en-US" b="0">
                <a:solidFill>
                  <a:srgbClr val="0000FF"/>
                </a:solidFill>
                <a:latin typeface="Arial" pitchFamily="34" charset="0"/>
              </a:rPr>
              <a:t>Bloom’s Taxonomy</a:t>
            </a:r>
          </a:p>
        </p:txBody>
      </p:sp>
    </p:spTree>
    <p:extLst>
      <p:ext uri="{BB962C8B-B14F-4D97-AF65-F5344CB8AC3E}">
        <p14:creationId xmlns:p14="http://schemas.microsoft.com/office/powerpoint/2010/main" val="25050150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T1vsMT2-20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265113"/>
            <a:ext cx="4727575" cy="659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7086600" y="1447800"/>
            <a:ext cx="18288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en-US" sz="2800" b="0">
                <a:solidFill>
                  <a:srgbClr val="FF0000"/>
                </a:solidFill>
                <a:latin typeface="Arial" pitchFamily="34" charset="0"/>
              </a:rPr>
              <a:t>Notice my grading scale!</a:t>
            </a:r>
          </a:p>
        </p:txBody>
      </p:sp>
      <p:sp>
        <p:nvSpPr>
          <p:cNvPr id="44036" name="AutoShape 6"/>
          <p:cNvSpPr>
            <a:spLocks noChangeArrowheads="1"/>
          </p:cNvSpPr>
          <p:nvPr/>
        </p:nvSpPr>
        <p:spPr bwMode="auto">
          <a:xfrm>
            <a:off x="6477000" y="2743200"/>
            <a:ext cx="381000" cy="1219200"/>
          </a:xfrm>
          <a:prstGeom prst="upArrow">
            <a:avLst>
              <a:gd name="adj1" fmla="val 50000"/>
              <a:gd name="adj2" fmla="val 8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nvGrpSpPr>
          <p:cNvPr id="4" name="Group 3"/>
          <p:cNvGrpSpPr/>
          <p:nvPr/>
        </p:nvGrpSpPr>
        <p:grpSpPr>
          <a:xfrm>
            <a:off x="76200" y="1981200"/>
            <a:ext cx="3352800" cy="1200329"/>
            <a:chOff x="76200" y="1981200"/>
            <a:chExt cx="3352800" cy="1200329"/>
          </a:xfrm>
        </p:grpSpPr>
        <p:sp>
          <p:nvSpPr>
            <p:cNvPr id="2" name="Right Arrow 1"/>
            <p:cNvSpPr/>
            <p:nvPr/>
          </p:nvSpPr>
          <p:spPr bwMode="auto">
            <a:xfrm>
              <a:off x="1828800" y="2198914"/>
              <a:ext cx="1600200" cy="6096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76200" y="1981200"/>
              <a:ext cx="1828800" cy="1200329"/>
            </a:xfrm>
            <a:prstGeom prst="rect">
              <a:avLst/>
            </a:prstGeom>
            <a:solidFill>
              <a:schemeClr val="bg1"/>
            </a:solidFill>
          </p:spPr>
          <p:txBody>
            <a:bodyPr wrap="square" rtlCol="0">
              <a:spAutoFit/>
            </a:bodyPr>
            <a:lstStyle/>
            <a:p>
              <a:r>
                <a:rPr lang="en-US" sz="2400" b="0" dirty="0" smtClean="0">
                  <a:latin typeface="+mj-lt"/>
                </a:rPr>
                <a:t>What’s with all the D’s and F’s ??</a:t>
              </a:r>
              <a:endParaRPr lang="en-US" sz="2400" b="0" dirty="0">
                <a:latin typeface="+mj-lt"/>
              </a:endParaRPr>
            </a:p>
          </p:txBody>
        </p:sp>
      </p:grpSp>
      <p:sp>
        <p:nvSpPr>
          <p:cNvPr id="9" name="TextBox 8"/>
          <p:cNvSpPr txBox="1"/>
          <p:nvPr/>
        </p:nvSpPr>
        <p:spPr>
          <a:xfrm>
            <a:off x="239486" y="4267200"/>
            <a:ext cx="1828800" cy="1569660"/>
          </a:xfrm>
          <a:prstGeom prst="rect">
            <a:avLst/>
          </a:prstGeom>
          <a:solidFill>
            <a:schemeClr val="bg1"/>
          </a:solidFill>
        </p:spPr>
        <p:txBody>
          <a:bodyPr wrap="square" rtlCol="0">
            <a:spAutoFit/>
          </a:bodyPr>
          <a:lstStyle/>
          <a:p>
            <a:r>
              <a:rPr lang="en-US" sz="2400" b="0" dirty="0" smtClean="0">
                <a:latin typeface="+mj-lt"/>
              </a:rPr>
              <a:t>Save $10,000 now!  Buy a DVD…</a:t>
            </a:r>
            <a:endParaRPr lang="en-US" sz="2400" b="0" dirty="0">
              <a:latin typeface="+mj-lt"/>
            </a:endParaRPr>
          </a:p>
        </p:txBody>
      </p:sp>
    </p:spTree>
    <p:extLst>
      <p:ext uri="{BB962C8B-B14F-4D97-AF65-F5344CB8AC3E}">
        <p14:creationId xmlns:p14="http://schemas.microsoft.com/office/powerpoint/2010/main" val="10215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457200" y="304800"/>
            <a:ext cx="8153400"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en-US" b="0" dirty="0" smtClean="0">
                <a:solidFill>
                  <a:srgbClr val="000000"/>
                </a:solidFill>
                <a:latin typeface="Arial" pitchFamily="34" charset="0"/>
              </a:rPr>
              <a:t>If there was a magic switch you could push that would </a:t>
            </a:r>
            <a:r>
              <a:rPr lang="en-US" b="0" smtClean="0">
                <a:solidFill>
                  <a:srgbClr val="000000"/>
                </a:solidFill>
                <a:latin typeface="Arial" pitchFamily="34" charset="0"/>
              </a:rPr>
              <a:t>raise your </a:t>
            </a:r>
            <a:r>
              <a:rPr lang="en-US" b="0" dirty="0" smtClean="0">
                <a:solidFill>
                  <a:srgbClr val="000000"/>
                </a:solidFill>
                <a:latin typeface="Arial" pitchFamily="34" charset="0"/>
              </a:rPr>
              <a:t>grade half a letter grade, would you push it?</a:t>
            </a:r>
            <a:endParaRPr lang="en-US" b="0" i="1" dirty="0">
              <a:solidFill>
                <a:srgbClr val="000000"/>
              </a:solidFill>
              <a:latin typeface="Arial" pitchFamily="34" charset="0"/>
            </a:endParaRPr>
          </a:p>
        </p:txBody>
      </p:sp>
      <p:grpSp>
        <p:nvGrpSpPr>
          <p:cNvPr id="3" name="Group 2"/>
          <p:cNvGrpSpPr/>
          <p:nvPr/>
        </p:nvGrpSpPr>
        <p:grpSpPr>
          <a:xfrm>
            <a:off x="990600" y="2362200"/>
            <a:ext cx="6705600" cy="3952220"/>
            <a:chOff x="990600" y="2362200"/>
            <a:chExt cx="6705600" cy="3952220"/>
          </a:xfrm>
        </p:grpSpPr>
        <p:pic>
          <p:nvPicPr>
            <p:cNvPr id="2129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7514" y="2362200"/>
              <a:ext cx="3779837" cy="3084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5791200"/>
              <a:ext cx="6705600" cy="523220"/>
            </a:xfrm>
            <a:prstGeom prst="rect">
              <a:avLst/>
            </a:prstGeom>
            <a:noFill/>
          </p:spPr>
          <p:txBody>
            <a:bodyPr wrap="square" rtlCol="0">
              <a:spAutoFit/>
            </a:bodyPr>
            <a:lstStyle/>
            <a:p>
              <a:r>
                <a:rPr lang="en-US" sz="2800" b="0" i="1" dirty="0" smtClean="0">
                  <a:latin typeface="+mj-lt"/>
                </a:rPr>
                <a:t>There is, and this is what it looks like…</a:t>
              </a:r>
              <a:endParaRPr lang="en-US" sz="2800" b="0" i="1" dirty="0">
                <a:latin typeface="+mj-lt"/>
              </a:endParaRPr>
            </a:p>
          </p:txBody>
        </p:sp>
      </p:grpSp>
    </p:spTree>
    <p:extLst>
      <p:ext uri="{BB962C8B-B14F-4D97-AF65-F5344CB8AC3E}">
        <p14:creationId xmlns:p14="http://schemas.microsoft.com/office/powerpoint/2010/main" val="24120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3504458"/>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460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monk2"/>
          <p:cNvPicPr>
            <a:picLocks noChangeAspect="1" noChangeArrowheads="1"/>
          </p:cNvPicPr>
          <p:nvPr>
            <p:custDataLst>
              <p:tags r:id="rId1"/>
            </p:custDataLst>
          </p:nvPr>
        </p:nvPicPr>
        <p:blipFill>
          <a:blip r:embed="rId8">
            <a:extLst>
              <a:ext uri="{28A0092B-C50C-407E-A947-70E740481C1C}">
                <a14:useLocalDpi xmlns:a14="http://schemas.microsoft.com/office/drawing/2010/main"/>
              </a:ext>
            </a:extLst>
          </a:blip>
          <a:srcRect/>
          <a:stretch>
            <a:fillRect/>
          </a:stretch>
        </p:blipFill>
        <p:spPr bwMode="auto">
          <a:xfrm>
            <a:off x="1447800" y="1312740"/>
            <a:ext cx="1752600"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9" name="Picture 5" descr="medieval_castle"/>
          <p:cNvPicPr>
            <a:picLocks noChangeAspect="1" noChangeArrowheads="1"/>
          </p:cNvPicPr>
          <p:nvPr>
            <p:custDataLst>
              <p:tags r:id="rId2"/>
            </p:custDataLst>
          </p:nvPr>
        </p:nvPicPr>
        <p:blipFill>
          <a:blip r:embed="rId9">
            <a:extLst>
              <a:ext uri="{28A0092B-C50C-407E-A947-70E740481C1C}">
                <a14:useLocalDpi xmlns:a14="http://schemas.microsoft.com/office/drawing/2010/main"/>
              </a:ext>
            </a:extLst>
          </a:blip>
          <a:srcRect/>
          <a:stretch>
            <a:fillRect/>
          </a:stretch>
        </p:blipFill>
        <p:spPr bwMode="auto">
          <a:xfrm>
            <a:off x="6629400" y="3201152"/>
            <a:ext cx="2095500" cy="171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Rectangle 6"/>
          <p:cNvSpPr>
            <a:spLocks noGrp="1" noChangeArrowheads="1"/>
          </p:cNvSpPr>
          <p:nvPr>
            <p:ph type="title"/>
            <p:custDataLst>
              <p:tags r:id="rId3"/>
            </p:custDataLst>
          </p:nvPr>
        </p:nvSpPr>
        <p:spPr/>
        <p:txBody>
          <a:bodyPr/>
          <a:lstStyle/>
          <a:p>
            <a:pPr eaLnBrk="1" hangingPunct="1"/>
            <a:r>
              <a:rPr lang="en-US" dirty="0" smtClean="0"/>
              <a:t>Why do we have lecture?</a:t>
            </a:r>
          </a:p>
        </p:txBody>
      </p:sp>
      <p:sp>
        <p:nvSpPr>
          <p:cNvPr id="24581" name="AutoShape 8" hidden="1"/>
          <p:cNvSpPr>
            <a:spLocks noChangeArrowheads="1"/>
          </p:cNvSpPr>
          <p:nvPr>
            <p:custDataLst>
              <p:tags r:id="rId4"/>
            </p:custDataLst>
          </p:nvPr>
        </p:nvSpPr>
        <p:spPr bwMode="auto">
          <a:xfrm>
            <a:off x="609600" y="2971800"/>
            <a:ext cx="3505200" cy="609600"/>
          </a:xfrm>
          <a:prstGeom prst="roundRect">
            <a:avLst>
              <a:gd name="adj" fmla="val 16667"/>
            </a:avLst>
          </a:prstGeom>
          <a:noFill/>
          <a:ln w="9525">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dirty="0">
                <a:solidFill>
                  <a:srgbClr val="33CC33"/>
                </a:solidFill>
              </a:rPr>
              <a:t>Draw picture of </a:t>
            </a:r>
            <a:r>
              <a:rPr lang="en-US" dirty="0" err="1">
                <a:solidFill>
                  <a:srgbClr val="33CC33"/>
                </a:solidFill>
              </a:rPr>
              <a:t>ampitheatre</a:t>
            </a:r>
            <a:endParaRPr lang="en-US" dirty="0">
              <a:solidFill>
                <a:srgbClr val="33CC33"/>
              </a:solidFill>
            </a:endParaRPr>
          </a:p>
          <a:p>
            <a:pPr algn="ctr"/>
            <a:r>
              <a:rPr lang="en-US" dirty="0">
                <a:solidFill>
                  <a:srgbClr val="33CC33"/>
                </a:solidFill>
              </a:rPr>
              <a:t>Show diffusion of knowledge</a:t>
            </a:r>
          </a:p>
        </p:txBody>
      </p:sp>
      <p:sp>
        <p:nvSpPr>
          <p:cNvPr id="24582" name="AutoShape 9" hidden="1"/>
          <p:cNvSpPr>
            <a:spLocks noChangeArrowheads="1"/>
          </p:cNvSpPr>
          <p:nvPr>
            <p:custDataLst>
              <p:tags r:id="rId5"/>
            </p:custDataLst>
          </p:nvPr>
        </p:nvSpPr>
        <p:spPr bwMode="auto">
          <a:xfrm>
            <a:off x="4572000" y="2133600"/>
            <a:ext cx="1981200" cy="838200"/>
          </a:xfrm>
          <a:prstGeom prst="roundRect">
            <a:avLst>
              <a:gd name="adj" fmla="val 16667"/>
            </a:avLst>
          </a:prstGeom>
          <a:noFill/>
          <a:ln w="9525">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a:solidFill>
                  <a:srgbClr val="33CC33"/>
                </a:solidFill>
              </a:rPr>
              <a:t>Draw mountains</a:t>
            </a:r>
          </a:p>
        </p:txBody>
      </p:sp>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31799" y="2460869"/>
            <a:ext cx="2606029" cy="2071565"/>
          </a:xfrm>
          <a:prstGeom prst="rect">
            <a:avLst/>
          </a:prstGeom>
        </p:spPr>
      </p:pic>
      <p:sp>
        <p:nvSpPr>
          <p:cNvPr id="5" name="Curved Down Arrow 4"/>
          <p:cNvSpPr/>
          <p:nvPr/>
        </p:nvSpPr>
        <p:spPr>
          <a:xfrm>
            <a:off x="3200400" y="1273055"/>
            <a:ext cx="2118302" cy="132488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6139467" y="1874043"/>
            <a:ext cx="1898992" cy="1447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2895678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44562"/>
          </a:xfrm>
        </p:spPr>
        <p:txBody>
          <a:bodyPr/>
          <a:lstStyle/>
          <a:p>
            <a:r>
              <a:rPr lang="en-US" dirty="0" smtClean="0">
                <a:latin typeface="Times New Roman" pitchFamily="18" charset="0"/>
                <a:cs typeface="Times New Roman" pitchFamily="18" charset="0"/>
              </a:rPr>
              <a:t>In other words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2667000"/>
          </a:xfrm>
        </p:spPr>
        <p:txBody>
          <a:bodyPr anchor="ctr"/>
          <a:lstStyle/>
          <a:p>
            <a:pPr marL="0" indent="0" algn="ctr">
              <a:buNone/>
            </a:pPr>
            <a:r>
              <a:rPr lang="en-US" dirty="0" smtClean="0">
                <a:latin typeface="Times New Roman" pitchFamily="18" charset="0"/>
                <a:cs typeface="Times New Roman" pitchFamily="18" charset="0"/>
              </a:rPr>
              <a:t>Students who use report using their cell phones in class score nearly half a letter grade lower, on average, than students who report never using their phones.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72230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066800" y="240804"/>
            <a:ext cx="6858000" cy="7094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eaLnBrk="0" fontAlgn="base" hangingPunct="0">
              <a:spcBef>
                <a:spcPct val="0"/>
              </a:spcBef>
              <a:spcAft>
                <a:spcPct val="0"/>
              </a:spcAft>
              <a:defRPr sz="3600" b="1">
                <a:solidFill>
                  <a:schemeClr val="tx1"/>
                </a:solidFill>
                <a:latin typeface="Times New Roman" pitchFamily="18" charset="0"/>
              </a:defRPr>
            </a:lvl6pPr>
            <a:lvl7pPr marL="2971800" indent="-228600" eaLnBrk="0" fontAlgn="base" hangingPunct="0">
              <a:spcBef>
                <a:spcPct val="0"/>
              </a:spcBef>
              <a:spcAft>
                <a:spcPct val="0"/>
              </a:spcAft>
              <a:defRPr sz="3600" b="1">
                <a:solidFill>
                  <a:schemeClr val="tx1"/>
                </a:solidFill>
                <a:latin typeface="Times New Roman" pitchFamily="18" charset="0"/>
              </a:defRPr>
            </a:lvl7pPr>
            <a:lvl8pPr marL="3429000" indent="-228600" eaLnBrk="0" fontAlgn="base" hangingPunct="0">
              <a:spcBef>
                <a:spcPct val="0"/>
              </a:spcBef>
              <a:spcAft>
                <a:spcPct val="0"/>
              </a:spcAft>
              <a:defRPr sz="3600" b="1">
                <a:solidFill>
                  <a:schemeClr val="tx1"/>
                </a:solidFill>
                <a:latin typeface="Times New Roman" pitchFamily="18" charset="0"/>
              </a:defRPr>
            </a:lvl8pPr>
            <a:lvl9pPr marL="3886200" indent="-228600"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en-US" dirty="0" smtClean="0">
                <a:solidFill>
                  <a:srgbClr val="000000"/>
                </a:solidFill>
                <a:latin typeface="Arial" pitchFamily="34" charset="0"/>
              </a:rPr>
              <a:t>Phone policy: </a:t>
            </a:r>
            <a:r>
              <a:rPr lang="en-US" b="0" dirty="0" smtClean="0">
                <a:solidFill>
                  <a:srgbClr val="000000"/>
                </a:solidFill>
                <a:latin typeface="Arial" pitchFamily="34" charset="0"/>
              </a:rPr>
              <a:t>to use a phone, go out into the hall.</a:t>
            </a:r>
          </a:p>
          <a:p>
            <a:pPr eaLnBrk="1" hangingPunct="1">
              <a:spcBef>
                <a:spcPct val="50000"/>
              </a:spcBef>
            </a:pPr>
            <a:endParaRPr lang="en-US" sz="1800" b="0" i="1" dirty="0" smtClean="0">
              <a:solidFill>
                <a:srgbClr val="000000"/>
              </a:solidFill>
              <a:latin typeface="Arial" pitchFamily="34" charset="0"/>
            </a:endParaRPr>
          </a:p>
          <a:p>
            <a:pPr eaLnBrk="1" hangingPunct="1">
              <a:spcBef>
                <a:spcPct val="50000"/>
              </a:spcBef>
            </a:pPr>
            <a:r>
              <a:rPr lang="en-US" dirty="0" smtClean="0">
                <a:solidFill>
                  <a:srgbClr val="000000"/>
                </a:solidFill>
                <a:latin typeface="Arial" pitchFamily="34" charset="0"/>
              </a:rPr>
              <a:t>Laptop policy: </a:t>
            </a:r>
            <a:r>
              <a:rPr lang="en-US" b="0" dirty="0" smtClean="0">
                <a:solidFill>
                  <a:srgbClr val="000000"/>
                </a:solidFill>
                <a:latin typeface="Arial" pitchFamily="34" charset="0"/>
              </a:rPr>
              <a:t>sit in the front row, only use for the class.</a:t>
            </a:r>
          </a:p>
          <a:p>
            <a:pPr eaLnBrk="1" hangingPunct="1">
              <a:spcBef>
                <a:spcPct val="50000"/>
              </a:spcBef>
            </a:pPr>
            <a:r>
              <a:rPr lang="en-US" sz="4000" b="0" dirty="0" smtClean="0">
                <a:solidFill>
                  <a:srgbClr val="0066FF"/>
                </a:solidFill>
                <a:latin typeface="Arial" pitchFamily="34" charset="0"/>
              </a:rPr>
              <a:t>Otherwise I will ask you to leave class.</a:t>
            </a:r>
          </a:p>
          <a:p>
            <a:pPr eaLnBrk="1" hangingPunct="1">
              <a:spcBef>
                <a:spcPct val="50000"/>
              </a:spcBef>
            </a:pPr>
            <a:endParaRPr lang="en-US" sz="2800" b="0" dirty="0">
              <a:solidFill>
                <a:srgbClr val="0066FF"/>
              </a:solidFill>
              <a:latin typeface="Arial" pitchFamily="34" charset="0"/>
            </a:endParaRPr>
          </a:p>
          <a:p>
            <a:pPr eaLnBrk="1" hangingPunct="1">
              <a:spcBef>
                <a:spcPct val="50000"/>
              </a:spcBef>
            </a:pPr>
            <a:r>
              <a:rPr lang="en-US" sz="2800" b="0" i="1" dirty="0" smtClean="0">
                <a:latin typeface="Arial" pitchFamily="34" charset="0"/>
              </a:rPr>
              <a:t>The CU code of conduct prohibits interfering with another student’s learning.</a:t>
            </a:r>
            <a:endParaRPr lang="en-US" sz="2800" i="1" dirty="0">
              <a:latin typeface="Arial" pitchFamily="34" charset="0"/>
            </a:endParaRPr>
          </a:p>
          <a:p>
            <a:pPr eaLnBrk="1" hangingPunct="1">
              <a:spcBef>
                <a:spcPct val="50000"/>
              </a:spcBef>
            </a:pPr>
            <a:endParaRPr lang="en-US" b="0" i="1" dirty="0">
              <a:solidFill>
                <a:srgbClr val="000000"/>
              </a:solidFill>
              <a:latin typeface="Arial" pitchFamily="34" charset="0"/>
            </a:endParaRPr>
          </a:p>
        </p:txBody>
      </p:sp>
    </p:spTree>
    <p:extLst>
      <p:ext uri="{BB962C8B-B14F-4D97-AF65-F5344CB8AC3E}">
        <p14:creationId xmlns:p14="http://schemas.microsoft.com/office/powerpoint/2010/main" val="42390038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81000" y="1143000"/>
            <a:ext cx="8229600" cy="3382963"/>
          </a:xfrm>
        </p:spPr>
        <p:txBody>
          <a:bodyPr/>
          <a:lstStyle/>
          <a:p>
            <a:pPr eaLnBrk="1" hangingPunct="1"/>
            <a:endParaRPr lang="en-US" smtClean="0"/>
          </a:p>
          <a:p>
            <a:pPr eaLnBrk="1" hangingPunct="1">
              <a:buFontTx/>
              <a:buNone/>
            </a:pPr>
            <a:r>
              <a:rPr lang="en-US" smtClean="0"/>
              <a:t>Pull out a piece of paper and write one thing you would like the course to cover….</a:t>
            </a:r>
          </a:p>
        </p:txBody>
      </p:sp>
    </p:spTree>
    <p:extLst>
      <p:ext uri="{BB962C8B-B14F-4D97-AF65-F5344CB8AC3E}">
        <p14:creationId xmlns:p14="http://schemas.microsoft.com/office/powerpoint/2010/main" val="37763777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Catherine Crouch</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Note that we have a </a:t>
            </a:r>
            <a:r>
              <a:rPr lang="en-US" u="sng" dirty="0" smtClean="0"/>
              <a:t>video</a:t>
            </a:r>
            <a:r>
              <a:rPr lang="en-US" dirty="0" smtClean="0"/>
              <a:t> of Catherine’s first day, using these slides, in the “video” portion of the archives.</a:t>
            </a:r>
          </a:p>
          <a:p>
            <a:r>
              <a:rPr lang="en-US" dirty="0" smtClean="0"/>
              <a:t>Attribute </a:t>
            </a:r>
            <a:r>
              <a:rPr lang="en-US" dirty="0"/>
              <a:t>to </a:t>
            </a:r>
            <a:r>
              <a:rPr lang="en-US" dirty="0" smtClean="0"/>
              <a:t>Catherine Crouch, Swarthmore college</a:t>
            </a:r>
            <a:endParaRPr lang="en-US" dirty="0"/>
          </a:p>
          <a:p>
            <a:endParaRPr lang="en-US" i="1" dirty="0"/>
          </a:p>
        </p:txBody>
      </p:sp>
    </p:spTree>
    <p:extLst>
      <p:ext uri="{BB962C8B-B14F-4D97-AF65-F5344CB8AC3E}">
        <p14:creationId xmlns:p14="http://schemas.microsoft.com/office/powerpoint/2010/main" val="2053526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cs typeface="+mj-cs"/>
              </a:rPr>
              <a:t>Course goals</a:t>
            </a:r>
          </a:p>
        </p:txBody>
      </p:sp>
      <p:sp>
        <p:nvSpPr>
          <p:cNvPr id="17411" name="Rectangle 3"/>
          <p:cNvSpPr>
            <a:spLocks noGrp="1" noChangeArrowheads="1"/>
          </p:cNvSpPr>
          <p:nvPr>
            <p:ph type="body" idx="1"/>
          </p:nvPr>
        </p:nvSpPr>
        <p:spPr/>
        <p:txBody>
          <a:bodyPr/>
          <a:lstStyle/>
          <a:p>
            <a:pPr eaLnBrk="1" hangingPunct="1">
              <a:defRPr/>
            </a:pPr>
            <a:r>
              <a:rPr lang="en-US" smtClean="0">
                <a:cs typeface="+mn-cs"/>
              </a:rPr>
              <a:t>Master basic physics both qualitatively and quantitatively </a:t>
            </a:r>
          </a:p>
          <a:p>
            <a:pPr eaLnBrk="1" hangingPunct="1">
              <a:defRPr/>
            </a:pPr>
            <a:r>
              <a:rPr lang="en-US" smtClean="0">
                <a:cs typeface="+mn-cs"/>
              </a:rPr>
              <a:t>Build problem-solving skills</a:t>
            </a:r>
          </a:p>
          <a:p>
            <a:pPr eaLnBrk="1" hangingPunct="1">
              <a:defRPr/>
            </a:pPr>
            <a:r>
              <a:rPr lang="en-US" smtClean="0">
                <a:cs typeface="+mn-cs"/>
              </a:rPr>
              <a:t>Learn relevance to biology and medicine, chemistry, engineering</a:t>
            </a:r>
          </a:p>
        </p:txBody>
      </p:sp>
    </p:spTree>
    <p:extLst>
      <p:ext uri="{BB962C8B-B14F-4D97-AF65-F5344CB8AC3E}">
        <p14:creationId xmlns:p14="http://schemas.microsoft.com/office/powerpoint/2010/main" val="29312340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cs typeface="+mj-cs"/>
              </a:rPr>
              <a:t>Learning physics</a:t>
            </a:r>
          </a:p>
        </p:txBody>
      </p:sp>
      <p:sp>
        <p:nvSpPr>
          <p:cNvPr id="18435" name="Rectangle 3"/>
          <p:cNvSpPr>
            <a:spLocks noGrp="1" noChangeArrowheads="1"/>
          </p:cNvSpPr>
          <p:nvPr>
            <p:ph type="body" idx="1"/>
          </p:nvPr>
        </p:nvSpPr>
        <p:spPr/>
        <p:txBody>
          <a:bodyPr/>
          <a:lstStyle/>
          <a:p>
            <a:pPr eaLnBrk="1" hangingPunct="1">
              <a:lnSpc>
                <a:spcPct val="90000"/>
              </a:lnSpc>
              <a:defRPr/>
            </a:pPr>
            <a:r>
              <a:rPr lang="en-US" smtClean="0">
                <a:cs typeface="+mn-cs"/>
              </a:rPr>
              <a:t>Gaining not just information, but expertise</a:t>
            </a:r>
          </a:p>
          <a:p>
            <a:pPr eaLnBrk="1" hangingPunct="1">
              <a:lnSpc>
                <a:spcPct val="90000"/>
              </a:lnSpc>
              <a:defRPr/>
            </a:pPr>
            <a:r>
              <a:rPr lang="en-US" smtClean="0">
                <a:cs typeface="+mn-cs"/>
              </a:rPr>
              <a:t>Develop new ways of thinking!</a:t>
            </a:r>
          </a:p>
        </p:txBody>
      </p:sp>
    </p:spTree>
    <p:extLst>
      <p:ext uri="{BB962C8B-B14F-4D97-AF65-F5344CB8AC3E}">
        <p14:creationId xmlns:p14="http://schemas.microsoft.com/office/powerpoint/2010/main" val="24267822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cs typeface="+mj-cs"/>
              </a:rPr>
              <a:t>How </a:t>
            </a:r>
            <a:r>
              <a:rPr lang="en-US" i="1" smtClean="0">
                <a:cs typeface="+mj-cs"/>
              </a:rPr>
              <a:t>not</a:t>
            </a:r>
            <a:r>
              <a:rPr lang="en-US" smtClean="0">
                <a:cs typeface="+mj-cs"/>
              </a:rPr>
              <a:t> to learn physics</a:t>
            </a:r>
          </a:p>
        </p:txBody>
      </p:sp>
      <p:sp>
        <p:nvSpPr>
          <p:cNvPr id="28675" name="Rectangle 3"/>
          <p:cNvSpPr>
            <a:spLocks noGrp="1" noChangeArrowheads="1"/>
          </p:cNvSpPr>
          <p:nvPr>
            <p:ph type="body" idx="1"/>
          </p:nvPr>
        </p:nvSpPr>
        <p:spPr/>
        <p:txBody>
          <a:bodyPr/>
          <a:lstStyle/>
          <a:p>
            <a:pPr eaLnBrk="1" hangingPunct="1">
              <a:lnSpc>
                <a:spcPct val="90000"/>
              </a:lnSpc>
              <a:defRPr/>
            </a:pPr>
            <a:endParaRPr lang="en-US" smtClean="0">
              <a:cs typeface="+mn-cs"/>
            </a:endParaRPr>
          </a:p>
        </p:txBody>
      </p:sp>
      <p:pic>
        <p:nvPicPr>
          <p:cNvPr id="12291" name="Picture 4" descr="pouring_knowled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981200"/>
            <a:ext cx="6553200" cy="422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9417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cs typeface="+mj-cs"/>
              </a:rPr>
              <a:t>Learning physics</a:t>
            </a:r>
          </a:p>
        </p:txBody>
      </p:sp>
      <p:sp>
        <p:nvSpPr>
          <p:cNvPr id="36867" name="Rectangle 3"/>
          <p:cNvSpPr>
            <a:spLocks noGrp="1" noChangeArrowheads="1"/>
          </p:cNvSpPr>
          <p:nvPr>
            <p:ph type="body" idx="1"/>
          </p:nvPr>
        </p:nvSpPr>
        <p:spPr/>
        <p:txBody>
          <a:bodyPr/>
          <a:lstStyle/>
          <a:p>
            <a:pPr eaLnBrk="1" hangingPunct="1">
              <a:lnSpc>
                <a:spcPct val="90000"/>
              </a:lnSpc>
              <a:defRPr/>
            </a:pPr>
            <a:r>
              <a:rPr lang="en-US" smtClean="0">
                <a:cs typeface="+mn-cs"/>
              </a:rPr>
              <a:t>My job: </a:t>
            </a:r>
            <a:br>
              <a:rPr lang="en-US" smtClean="0">
                <a:cs typeface="+mn-cs"/>
              </a:rPr>
            </a:br>
            <a:r>
              <a:rPr lang="en-US" smtClean="0">
                <a:cs typeface="+mn-cs"/>
              </a:rPr>
              <a:t>(1) demonstrate these ways of thinking</a:t>
            </a:r>
            <a:br>
              <a:rPr lang="en-US" smtClean="0">
                <a:cs typeface="+mn-cs"/>
              </a:rPr>
            </a:br>
            <a:r>
              <a:rPr lang="en-US" smtClean="0">
                <a:cs typeface="+mn-cs"/>
              </a:rPr>
              <a:t>(2) provide opportunities to try them out</a:t>
            </a:r>
            <a:br>
              <a:rPr lang="en-US" smtClean="0">
                <a:cs typeface="+mn-cs"/>
              </a:rPr>
            </a:br>
            <a:r>
              <a:rPr lang="en-US" smtClean="0">
                <a:cs typeface="+mn-cs"/>
              </a:rPr>
              <a:t>(3) provide feedback</a:t>
            </a:r>
          </a:p>
          <a:p>
            <a:pPr eaLnBrk="1" hangingPunct="1">
              <a:lnSpc>
                <a:spcPct val="90000"/>
              </a:lnSpc>
              <a:defRPr/>
            </a:pPr>
            <a:r>
              <a:rPr lang="en-US" smtClean="0">
                <a:cs typeface="+mn-cs"/>
              </a:rPr>
              <a:t>Your job: </a:t>
            </a:r>
            <a:br>
              <a:rPr lang="en-US" smtClean="0">
                <a:cs typeface="+mn-cs"/>
              </a:rPr>
            </a:br>
            <a:r>
              <a:rPr lang="en-US" smtClean="0">
                <a:cs typeface="+mn-cs"/>
              </a:rPr>
              <a:t>(1) practice!</a:t>
            </a:r>
            <a:br>
              <a:rPr lang="en-US" smtClean="0">
                <a:cs typeface="+mn-cs"/>
              </a:rPr>
            </a:br>
            <a:r>
              <a:rPr lang="en-US" smtClean="0">
                <a:cs typeface="+mn-cs"/>
              </a:rPr>
              <a:t>(2) help each other</a:t>
            </a:r>
          </a:p>
          <a:p>
            <a:pPr eaLnBrk="1" hangingPunct="1">
              <a:lnSpc>
                <a:spcPct val="90000"/>
              </a:lnSpc>
              <a:defRPr/>
            </a:pPr>
            <a:endParaRPr lang="en-US" smtClean="0">
              <a:cs typeface="+mn-cs"/>
            </a:endParaRPr>
          </a:p>
        </p:txBody>
      </p:sp>
      <p:pic>
        <p:nvPicPr>
          <p:cNvPr id="14339" name="Picture 4" descr="brain_col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4267200"/>
            <a:ext cx="1574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Picture 5" descr="neur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0" y="4648200"/>
            <a:ext cx="91440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1151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cs typeface="+mj-cs"/>
              </a:rPr>
              <a:t>Opportunities to practice</a:t>
            </a:r>
          </a:p>
        </p:txBody>
      </p:sp>
      <p:sp>
        <p:nvSpPr>
          <p:cNvPr id="38915" name="Rectangle 3"/>
          <p:cNvSpPr>
            <a:spLocks noGrp="1" noChangeArrowheads="1"/>
          </p:cNvSpPr>
          <p:nvPr>
            <p:ph type="body" idx="1"/>
          </p:nvPr>
        </p:nvSpPr>
        <p:spPr/>
        <p:txBody>
          <a:bodyPr/>
          <a:lstStyle/>
          <a:p>
            <a:pPr eaLnBrk="1" hangingPunct="1">
              <a:lnSpc>
                <a:spcPct val="90000"/>
              </a:lnSpc>
              <a:defRPr/>
            </a:pPr>
            <a:r>
              <a:rPr lang="en-US" smtClean="0">
                <a:cs typeface="+mn-cs"/>
              </a:rPr>
              <a:t>Reading follow-up assignments</a:t>
            </a:r>
          </a:p>
          <a:p>
            <a:pPr eaLnBrk="1" hangingPunct="1">
              <a:lnSpc>
                <a:spcPct val="90000"/>
              </a:lnSpc>
              <a:defRPr/>
            </a:pPr>
            <a:r>
              <a:rPr lang="en-US" smtClean="0">
                <a:cs typeface="+mn-cs"/>
              </a:rPr>
              <a:t>Questions in class</a:t>
            </a:r>
          </a:p>
          <a:p>
            <a:pPr eaLnBrk="1" hangingPunct="1">
              <a:lnSpc>
                <a:spcPct val="90000"/>
              </a:lnSpc>
              <a:defRPr/>
            </a:pPr>
            <a:r>
              <a:rPr lang="en-US" smtClean="0">
                <a:cs typeface="+mn-cs"/>
              </a:rPr>
              <a:t>Tutorials and questions in lab</a:t>
            </a:r>
          </a:p>
          <a:p>
            <a:pPr eaLnBrk="1" hangingPunct="1">
              <a:lnSpc>
                <a:spcPct val="90000"/>
              </a:lnSpc>
              <a:defRPr/>
            </a:pPr>
            <a:r>
              <a:rPr lang="en-US" smtClean="0">
                <a:cs typeface="+mn-cs"/>
              </a:rPr>
              <a:t>Mistakes are part of learning!</a:t>
            </a:r>
          </a:p>
          <a:p>
            <a:pPr eaLnBrk="1" hangingPunct="1">
              <a:lnSpc>
                <a:spcPct val="90000"/>
              </a:lnSpc>
              <a:buFont typeface="Wingdings" charset="0"/>
              <a:buNone/>
              <a:defRPr/>
            </a:pPr>
            <a:endParaRPr lang="en-US" smtClean="0">
              <a:cs typeface="+mn-cs"/>
            </a:endParaRPr>
          </a:p>
          <a:p>
            <a:pPr eaLnBrk="1" hangingPunct="1">
              <a:lnSpc>
                <a:spcPct val="90000"/>
              </a:lnSpc>
              <a:defRPr/>
            </a:pPr>
            <a:endParaRPr lang="en-US" smtClean="0">
              <a:cs typeface="+mn-cs"/>
            </a:endParaRPr>
          </a:p>
        </p:txBody>
      </p:sp>
      <p:pic>
        <p:nvPicPr>
          <p:cNvPr id="16387" name="Picture 4" descr="brain_col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4267200"/>
            <a:ext cx="15748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8" name="Picture 5" descr="neur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0" y="4648200"/>
            <a:ext cx="91440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506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cs typeface="+mj-cs"/>
              </a:rPr>
              <a:t>Course logistics: highlights</a:t>
            </a:r>
          </a:p>
        </p:txBody>
      </p:sp>
      <p:sp>
        <p:nvSpPr>
          <p:cNvPr id="26627" name="Rectangle 3"/>
          <p:cNvSpPr>
            <a:spLocks noGrp="1" noChangeArrowheads="1"/>
          </p:cNvSpPr>
          <p:nvPr>
            <p:ph type="body" idx="1"/>
          </p:nvPr>
        </p:nvSpPr>
        <p:spPr/>
        <p:txBody>
          <a:bodyPr/>
          <a:lstStyle/>
          <a:p>
            <a:pPr eaLnBrk="1" hangingPunct="1">
              <a:lnSpc>
                <a:spcPct val="90000"/>
              </a:lnSpc>
              <a:defRPr/>
            </a:pPr>
            <a:r>
              <a:rPr lang="en-US" sz="2800" smtClean="0">
                <a:cs typeface="+mn-cs"/>
              </a:rPr>
              <a:t>Read syllabus carefully; note evening exams</a:t>
            </a:r>
          </a:p>
          <a:p>
            <a:pPr eaLnBrk="1" hangingPunct="1">
              <a:lnSpc>
                <a:spcPct val="90000"/>
              </a:lnSpc>
              <a:defRPr/>
            </a:pPr>
            <a:r>
              <a:rPr lang="en-US" sz="2800" smtClean="0">
                <a:cs typeface="+mn-cs"/>
              </a:rPr>
              <a:t>Explore course web site: records of questions asked and my notes from class, all handouts; Phys 4 S06 exams with solutions</a:t>
            </a:r>
          </a:p>
          <a:p>
            <a:pPr eaLnBrk="1" hangingPunct="1">
              <a:lnSpc>
                <a:spcPct val="90000"/>
              </a:lnSpc>
              <a:defRPr/>
            </a:pPr>
            <a:r>
              <a:rPr lang="ja-JP" altLang="en-US" sz="2800" smtClean="0">
                <a:latin typeface="Arial"/>
                <a:cs typeface="+mn-cs"/>
              </a:rPr>
              <a:t>“</a:t>
            </a:r>
            <a:r>
              <a:rPr lang="en-US" sz="2800" smtClean="0">
                <a:cs typeface="+mn-cs"/>
              </a:rPr>
              <a:t>Self-test</a:t>
            </a:r>
            <a:r>
              <a:rPr lang="ja-JP" altLang="en-US" sz="2800" smtClean="0">
                <a:latin typeface="Arial"/>
                <a:cs typeface="+mn-cs"/>
              </a:rPr>
              <a:t>”</a:t>
            </a:r>
            <a:r>
              <a:rPr lang="en-US" sz="2800" smtClean="0">
                <a:cs typeface="+mn-cs"/>
              </a:rPr>
              <a:t> homework problems</a:t>
            </a:r>
          </a:p>
          <a:p>
            <a:pPr eaLnBrk="1" hangingPunct="1">
              <a:lnSpc>
                <a:spcPct val="90000"/>
              </a:lnSpc>
              <a:defRPr/>
            </a:pPr>
            <a:r>
              <a:rPr lang="en-US" sz="2800" smtClean="0">
                <a:cs typeface="+mn-cs"/>
              </a:rPr>
              <a:t>One </a:t>
            </a:r>
            <a:r>
              <a:rPr lang="ja-JP" altLang="en-US" sz="2800" smtClean="0">
                <a:latin typeface="Arial"/>
                <a:cs typeface="+mn-cs"/>
              </a:rPr>
              <a:t>“</a:t>
            </a:r>
            <a:r>
              <a:rPr lang="en-US" sz="2800" smtClean="0">
                <a:cs typeface="+mn-cs"/>
              </a:rPr>
              <a:t>free late</a:t>
            </a:r>
            <a:r>
              <a:rPr lang="ja-JP" altLang="en-US" sz="2800" smtClean="0">
                <a:latin typeface="Arial"/>
                <a:cs typeface="+mn-cs"/>
              </a:rPr>
              <a:t>”</a:t>
            </a:r>
            <a:r>
              <a:rPr lang="en-US" sz="2800" smtClean="0">
                <a:cs typeface="+mn-cs"/>
              </a:rPr>
              <a:t> problem set: arrange in advance</a:t>
            </a:r>
          </a:p>
          <a:p>
            <a:pPr eaLnBrk="1" hangingPunct="1">
              <a:lnSpc>
                <a:spcPct val="90000"/>
              </a:lnSpc>
              <a:defRPr/>
            </a:pPr>
            <a:r>
              <a:rPr lang="en-US" sz="2800" smtClean="0">
                <a:cs typeface="+mn-cs"/>
              </a:rPr>
              <a:t>Labs begin next week</a:t>
            </a:r>
          </a:p>
          <a:p>
            <a:pPr eaLnBrk="1" hangingPunct="1">
              <a:lnSpc>
                <a:spcPct val="90000"/>
              </a:lnSpc>
              <a:defRPr/>
            </a:pPr>
            <a:r>
              <a:rPr lang="en-US" sz="2800" smtClean="0">
                <a:cs typeface="+mn-cs"/>
              </a:rPr>
              <a:t>Lab sectioning —email Adam Neat</a:t>
            </a:r>
          </a:p>
          <a:p>
            <a:pPr eaLnBrk="1" hangingPunct="1">
              <a:lnSpc>
                <a:spcPct val="90000"/>
              </a:lnSpc>
              <a:defRPr/>
            </a:pPr>
            <a:r>
              <a:rPr lang="en-US" sz="2800" smtClean="0">
                <a:cs typeface="+mn-cs"/>
              </a:rPr>
              <a:t>Lab-related problems will be on the exams!</a:t>
            </a:r>
          </a:p>
        </p:txBody>
      </p:sp>
    </p:spTree>
    <p:extLst>
      <p:ext uri="{BB962C8B-B14F-4D97-AF65-F5344CB8AC3E}">
        <p14:creationId xmlns:p14="http://schemas.microsoft.com/office/powerpoint/2010/main" val="2398592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monk2"/>
          <p:cNvPicPr>
            <a:picLocks noChangeAspect="1" noChangeArrowheads="1"/>
          </p:cNvPicPr>
          <p:nvPr>
            <p:custDataLst>
              <p:tags r:id="rId1"/>
            </p:custDataLst>
          </p:nvPr>
        </p:nvPicPr>
        <p:blipFill>
          <a:blip r:embed="rId8">
            <a:extLst>
              <a:ext uri="{28A0092B-C50C-407E-A947-70E740481C1C}">
                <a14:useLocalDpi xmlns:a14="http://schemas.microsoft.com/office/drawing/2010/main"/>
              </a:ext>
            </a:extLst>
          </a:blip>
          <a:srcRect/>
          <a:stretch>
            <a:fillRect/>
          </a:stretch>
        </p:blipFill>
        <p:spPr bwMode="auto">
          <a:xfrm>
            <a:off x="1447800" y="1312740"/>
            <a:ext cx="1752600"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9" name="Picture 5" descr="medieval_castle"/>
          <p:cNvPicPr>
            <a:picLocks noChangeAspect="1" noChangeArrowheads="1"/>
          </p:cNvPicPr>
          <p:nvPr>
            <p:custDataLst>
              <p:tags r:id="rId2"/>
            </p:custDataLst>
          </p:nvPr>
        </p:nvPicPr>
        <p:blipFill>
          <a:blip r:embed="rId9">
            <a:extLst>
              <a:ext uri="{28A0092B-C50C-407E-A947-70E740481C1C}">
                <a14:useLocalDpi xmlns:a14="http://schemas.microsoft.com/office/drawing/2010/main"/>
              </a:ext>
            </a:extLst>
          </a:blip>
          <a:srcRect/>
          <a:stretch>
            <a:fillRect/>
          </a:stretch>
        </p:blipFill>
        <p:spPr bwMode="auto">
          <a:xfrm>
            <a:off x="6629400" y="3201152"/>
            <a:ext cx="2095500" cy="171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Rectangle 6"/>
          <p:cNvSpPr>
            <a:spLocks noGrp="1" noChangeArrowheads="1"/>
          </p:cNvSpPr>
          <p:nvPr>
            <p:ph type="title"/>
            <p:custDataLst>
              <p:tags r:id="rId3"/>
            </p:custDataLst>
          </p:nvPr>
        </p:nvSpPr>
        <p:spPr/>
        <p:txBody>
          <a:bodyPr/>
          <a:lstStyle/>
          <a:p>
            <a:pPr eaLnBrk="1" hangingPunct="1"/>
            <a:r>
              <a:rPr lang="en-US" dirty="0" smtClean="0"/>
              <a:t>Why do we have lecture?</a:t>
            </a:r>
          </a:p>
        </p:txBody>
      </p:sp>
      <p:sp>
        <p:nvSpPr>
          <p:cNvPr id="24581" name="AutoShape 8" hidden="1"/>
          <p:cNvSpPr>
            <a:spLocks noChangeArrowheads="1"/>
          </p:cNvSpPr>
          <p:nvPr>
            <p:custDataLst>
              <p:tags r:id="rId4"/>
            </p:custDataLst>
          </p:nvPr>
        </p:nvSpPr>
        <p:spPr bwMode="auto">
          <a:xfrm>
            <a:off x="609600" y="2971800"/>
            <a:ext cx="3505200" cy="609600"/>
          </a:xfrm>
          <a:prstGeom prst="roundRect">
            <a:avLst>
              <a:gd name="adj" fmla="val 16667"/>
            </a:avLst>
          </a:prstGeom>
          <a:noFill/>
          <a:ln w="9525">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dirty="0">
                <a:solidFill>
                  <a:srgbClr val="33CC33"/>
                </a:solidFill>
              </a:rPr>
              <a:t>Draw picture of </a:t>
            </a:r>
            <a:r>
              <a:rPr lang="en-US" dirty="0" err="1">
                <a:solidFill>
                  <a:srgbClr val="33CC33"/>
                </a:solidFill>
              </a:rPr>
              <a:t>ampitheatre</a:t>
            </a:r>
            <a:endParaRPr lang="en-US" dirty="0">
              <a:solidFill>
                <a:srgbClr val="33CC33"/>
              </a:solidFill>
            </a:endParaRPr>
          </a:p>
          <a:p>
            <a:pPr algn="ctr"/>
            <a:r>
              <a:rPr lang="en-US" dirty="0">
                <a:solidFill>
                  <a:srgbClr val="33CC33"/>
                </a:solidFill>
              </a:rPr>
              <a:t>Show diffusion of knowledge</a:t>
            </a:r>
          </a:p>
        </p:txBody>
      </p:sp>
      <p:sp>
        <p:nvSpPr>
          <p:cNvPr id="24582" name="AutoShape 9" hidden="1"/>
          <p:cNvSpPr>
            <a:spLocks noChangeArrowheads="1"/>
          </p:cNvSpPr>
          <p:nvPr>
            <p:custDataLst>
              <p:tags r:id="rId5"/>
            </p:custDataLst>
          </p:nvPr>
        </p:nvSpPr>
        <p:spPr bwMode="auto">
          <a:xfrm>
            <a:off x="4572000" y="2133600"/>
            <a:ext cx="1981200" cy="838200"/>
          </a:xfrm>
          <a:prstGeom prst="roundRect">
            <a:avLst>
              <a:gd name="adj" fmla="val 16667"/>
            </a:avLst>
          </a:prstGeom>
          <a:noFill/>
          <a:ln w="9525">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a:solidFill>
                  <a:srgbClr val="33CC33"/>
                </a:solidFill>
              </a:rPr>
              <a:t>Draw mountains</a:t>
            </a:r>
          </a:p>
        </p:txBody>
      </p:sp>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31799" y="2460869"/>
            <a:ext cx="2606029" cy="2071565"/>
          </a:xfrm>
          <a:prstGeom prst="rect">
            <a:avLst/>
          </a:prstGeom>
        </p:spPr>
      </p:pic>
      <p:sp>
        <p:nvSpPr>
          <p:cNvPr id="3" name="Curved Down Arrow 2"/>
          <p:cNvSpPr/>
          <p:nvPr/>
        </p:nvSpPr>
        <p:spPr>
          <a:xfrm>
            <a:off x="6023231" y="2012902"/>
            <a:ext cx="1925053" cy="1227934"/>
          </a:xfrm>
          <a:prstGeom prst="curvedDownArrow">
            <a:avLst>
              <a:gd name="adj1" fmla="val 25000"/>
              <a:gd name="adj2" fmla="val 45122"/>
              <a:gd name="adj3" fmla="val 21768"/>
            </a:avLst>
          </a:prstGeom>
          <a:ln>
            <a:headEnd type="stealth"/>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a:off x="1908762" y="3561980"/>
            <a:ext cx="1925053" cy="1227934"/>
          </a:xfrm>
          <a:prstGeom prst="curvedDownArrow">
            <a:avLst>
              <a:gd name="adj1" fmla="val 25000"/>
              <a:gd name="adj2" fmla="val 45122"/>
              <a:gd name="adj3" fmla="val 21768"/>
            </a:avLst>
          </a:prstGeom>
          <a:ln>
            <a:headEnd type="stealth"/>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a:off x="2639505" y="6329698"/>
            <a:ext cx="297689" cy="31747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097298" y="6012221"/>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490660" y="5694744"/>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50673" y="5853482"/>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347589" y="6164621"/>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261841" y="5536005"/>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652984" y="5258212"/>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097298" y="5377266"/>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611073" y="5893166"/>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684970" y="5893166"/>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45278" y="5377266"/>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112996" y="5020103"/>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703934" y="5416950"/>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283022" y="4948652"/>
            <a:ext cx="297689" cy="31747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40826255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Boudreaux</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Please Credit to Andrew Boudreaux, Western Washington University</a:t>
            </a:r>
            <a:endParaRPr lang="en-US" i="1" dirty="0"/>
          </a:p>
        </p:txBody>
      </p:sp>
    </p:spTree>
    <p:extLst>
      <p:ext uri="{BB962C8B-B14F-4D97-AF65-F5344CB8AC3E}">
        <p14:creationId xmlns:p14="http://schemas.microsoft.com/office/powerpoint/2010/main" val="3631415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89359" y="169664"/>
            <a:ext cx="7358063" cy="866180"/>
          </a:xfrm>
        </p:spPr>
        <p:txBody>
          <a:bodyPr>
            <a:noAutofit/>
          </a:bodyPr>
          <a:lstStyle/>
          <a:p>
            <a:pPr eaLnBrk="1" hangingPunct="1">
              <a:defRPr/>
            </a:pPr>
            <a:r>
              <a:rPr lang="en-US" sz="3600" dirty="0">
                <a:solidFill>
                  <a:srgbClr val="FF8000"/>
                </a:solidFill>
              </a:rPr>
              <a:t>Some features of this course:</a:t>
            </a:r>
            <a:br>
              <a:rPr lang="en-US" sz="3600" dirty="0">
                <a:solidFill>
                  <a:srgbClr val="FF8000"/>
                </a:solidFill>
              </a:rPr>
            </a:br>
            <a:endParaRPr lang="en-US" sz="3600" dirty="0">
              <a:solidFill>
                <a:srgbClr val="FF8000"/>
              </a:solidFill>
            </a:endParaRPr>
          </a:p>
        </p:txBody>
      </p:sp>
      <p:sp>
        <p:nvSpPr>
          <p:cNvPr id="12290" name="Rectangle 2"/>
          <p:cNvSpPr>
            <a:spLocks noGrp="1" noChangeArrowheads="1"/>
          </p:cNvSpPr>
          <p:nvPr>
            <p:ph type="body" idx="1"/>
          </p:nvPr>
        </p:nvSpPr>
        <p:spPr>
          <a:xfrm>
            <a:off x="642937" y="1723430"/>
            <a:ext cx="8581430" cy="3411141"/>
          </a:xfrm>
        </p:spPr>
        <p:txBody>
          <a:bodyPr/>
          <a:lstStyle/>
          <a:p>
            <a:pPr marL="673052">
              <a:buSzPct val="125000"/>
              <a:defRPr/>
            </a:pPr>
            <a:r>
              <a:rPr lang="en-US" sz="2700"/>
              <a:t>Focus is on </a:t>
            </a:r>
            <a:r>
              <a:rPr lang="en-US" sz="2700" i="1"/>
              <a:t>your</a:t>
            </a:r>
            <a:r>
              <a:rPr lang="en-US" sz="2700"/>
              <a:t> thinking</a:t>
            </a:r>
            <a:br>
              <a:rPr lang="en-US" sz="2700"/>
            </a:br>
            <a:r>
              <a:rPr lang="en-US" sz="2700"/>
              <a:t>(rather than </a:t>
            </a:r>
            <a:r>
              <a:rPr lang="en-US" sz="2700" i="1"/>
              <a:t>my</a:t>
            </a:r>
            <a:r>
              <a:rPr lang="en-US" sz="2700"/>
              <a:t> presentation of the ideas)</a:t>
            </a:r>
          </a:p>
          <a:p>
            <a:pPr marL="673052">
              <a:buSzPct val="125000"/>
              <a:defRPr/>
            </a:pPr>
            <a:r>
              <a:rPr lang="en-US" sz="2700"/>
              <a:t>Focus is on concepts and reasoning </a:t>
            </a:r>
            <a:br>
              <a:rPr lang="en-US" sz="2700"/>
            </a:br>
            <a:r>
              <a:rPr lang="en-US" sz="2700"/>
              <a:t>(rather than </a:t>
            </a:r>
            <a:r>
              <a:rPr lang="en-US" sz="2700" i="1"/>
              <a:t>just</a:t>
            </a:r>
            <a:r>
              <a:rPr lang="en-US" sz="2700"/>
              <a:t> equations) </a:t>
            </a:r>
          </a:p>
          <a:p>
            <a:pPr marL="673052">
              <a:buSzPct val="125000"/>
              <a:defRPr/>
            </a:pPr>
            <a:r>
              <a:rPr lang="en-US" sz="2700"/>
              <a:t>Explicit attention to the process of learning</a:t>
            </a:r>
          </a:p>
        </p:txBody>
      </p:sp>
    </p:spTree>
    <p:extLst>
      <p:ext uri="{BB962C8B-B14F-4D97-AF65-F5344CB8AC3E}">
        <p14:creationId xmlns:p14="http://schemas.microsoft.com/office/powerpoint/2010/main" val="311884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28625" y="169664"/>
            <a:ext cx="8268891" cy="1263622"/>
          </a:xfrm>
        </p:spPr>
        <p:txBody>
          <a:bodyPr>
            <a:noAutofit/>
          </a:bodyPr>
          <a:lstStyle/>
          <a:p>
            <a:pPr algn="ctr" eaLnBrk="1" hangingPunct="1">
              <a:defRPr/>
            </a:pPr>
            <a:r>
              <a:rPr lang="en-US" sz="3600" dirty="0"/>
              <a:t>Focus on your thinking, not my presentation</a:t>
            </a:r>
            <a:br>
              <a:rPr lang="en-US" sz="3600" dirty="0"/>
            </a:br>
            <a:endParaRPr lang="en-US" sz="3600" dirty="0"/>
          </a:p>
        </p:txBody>
      </p:sp>
      <p:sp>
        <p:nvSpPr>
          <p:cNvPr id="12290" name="Rectangle 2"/>
          <p:cNvSpPr>
            <a:spLocks/>
          </p:cNvSpPr>
          <p:nvPr/>
        </p:nvSpPr>
        <p:spPr bwMode="auto">
          <a:xfrm>
            <a:off x="705446" y="1866305"/>
            <a:ext cx="7759898" cy="2509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l"/>
            <a:r>
              <a:rPr lang="en-US" sz="3000" dirty="0">
                <a:solidFill>
                  <a:srgbClr val="000090"/>
                </a:solidFill>
                <a:ea typeface="ＭＳ Ｐゴシック" charset="0"/>
              </a:rPr>
              <a:t>Learning beyond surface level memorization requires active exertion . . .</a:t>
            </a:r>
          </a:p>
          <a:p>
            <a:pPr algn="l"/>
            <a:endParaRPr lang="en-US" sz="3000" dirty="0">
              <a:solidFill>
                <a:srgbClr val="000090"/>
              </a:solidFill>
              <a:ea typeface="ＭＳ Ｐゴシック" charset="0"/>
            </a:endParaRPr>
          </a:p>
          <a:p>
            <a:pPr algn="r"/>
            <a:r>
              <a:rPr lang="en-US" sz="3000" dirty="0">
                <a:solidFill>
                  <a:srgbClr val="000090"/>
                </a:solidFill>
                <a:ea typeface="ＭＳ Ｐゴシック" charset="0"/>
              </a:rPr>
              <a:t>                . . . you will be doing the hard work, I am here to help.</a:t>
            </a:r>
          </a:p>
          <a:p>
            <a:pPr algn="l"/>
            <a:endParaRPr lang="en-US" sz="3000" dirty="0">
              <a:solidFill>
                <a:srgbClr val="000090"/>
              </a:solidFill>
              <a:ea typeface="ＭＳ Ｐゴシック" charset="0"/>
            </a:endParaRPr>
          </a:p>
        </p:txBody>
      </p:sp>
    </p:spTree>
    <p:extLst>
      <p:ext uri="{BB962C8B-B14F-4D97-AF65-F5344CB8AC3E}">
        <p14:creationId xmlns:p14="http://schemas.microsoft.com/office/powerpoint/2010/main" val="205772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28625" y="602754"/>
            <a:ext cx="8268891" cy="866180"/>
          </a:xfrm>
        </p:spPr>
        <p:txBody>
          <a:bodyPr>
            <a:noAutofit/>
          </a:bodyPr>
          <a:lstStyle/>
          <a:p>
            <a:pPr algn="ctr" eaLnBrk="1" hangingPunct="1">
              <a:defRPr/>
            </a:pPr>
            <a:r>
              <a:rPr lang="en-US" sz="3600" dirty="0"/>
              <a:t>Focus on your thinking, not my presentation</a:t>
            </a:r>
            <a:br>
              <a:rPr lang="en-US" sz="3600" dirty="0"/>
            </a:br>
            <a:endParaRPr lang="en-US" sz="3600" dirty="0"/>
          </a:p>
        </p:txBody>
      </p:sp>
      <p:sp>
        <p:nvSpPr>
          <p:cNvPr id="13314" name="Rectangle 2"/>
          <p:cNvSpPr>
            <a:spLocks/>
          </p:cNvSpPr>
          <p:nvPr/>
        </p:nvSpPr>
        <p:spPr bwMode="auto">
          <a:xfrm>
            <a:off x="678656" y="1455539"/>
            <a:ext cx="7759898" cy="5072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l"/>
            <a:r>
              <a:rPr lang="en-US" sz="3000" dirty="0">
                <a:solidFill>
                  <a:srgbClr val="000090"/>
                </a:solidFill>
                <a:ea typeface="ＭＳ Ｐゴシック" charset="0"/>
              </a:rPr>
              <a:t>Most importantly:  </a:t>
            </a:r>
          </a:p>
          <a:p>
            <a:endParaRPr lang="en-US" sz="3000" dirty="0">
              <a:solidFill>
                <a:srgbClr val="000090"/>
              </a:solidFill>
              <a:ea typeface="ＭＳ Ｐゴシック" charset="0"/>
            </a:endParaRPr>
          </a:p>
          <a:p>
            <a:r>
              <a:rPr lang="en-US" sz="3000" i="1" dirty="0">
                <a:solidFill>
                  <a:srgbClr val="000090"/>
                </a:solidFill>
                <a:ea typeface="ＭＳ Ｐゴシック" charset="0"/>
              </a:rPr>
              <a:t>I will take the lead in creating a safe learning environment, in which students are comfortable taking risks, offering their ideas to the group, and being respectfully critical of the ideas of others. </a:t>
            </a:r>
          </a:p>
          <a:p>
            <a:pPr algn="l"/>
            <a:endParaRPr lang="en-US" sz="3000" dirty="0">
              <a:solidFill>
                <a:srgbClr val="000090"/>
              </a:solidFill>
              <a:ea typeface="ＭＳ Ｐゴシック" charset="0"/>
            </a:endParaRPr>
          </a:p>
          <a:p>
            <a:pPr algn="l"/>
            <a:r>
              <a:rPr lang="en-US" sz="3000" dirty="0">
                <a:solidFill>
                  <a:srgbClr val="000090"/>
                </a:solidFill>
                <a:ea typeface="ＭＳ Ｐゴシック" charset="0"/>
              </a:rPr>
              <a:t>An environment in which mistakes are opportunities for learning and expansion, rather than opportunities for demonstrating </a:t>
            </a:r>
            <a:r>
              <a:rPr lang="ja-JP" altLang="en-US" sz="3000" dirty="0">
                <a:solidFill>
                  <a:srgbClr val="000090"/>
                </a:solidFill>
                <a:latin typeface="Arial" charset="0"/>
                <a:ea typeface="ＭＳ Ｐゴシック" charset="0"/>
              </a:rPr>
              <a:t>“</a:t>
            </a:r>
            <a:r>
              <a:rPr lang="en-US" altLang="ja-JP" sz="3000" dirty="0">
                <a:solidFill>
                  <a:srgbClr val="000090"/>
                </a:solidFill>
                <a:ea typeface="Gill Sans" charset="0"/>
                <a:cs typeface="Gill Sans" charset="0"/>
              </a:rPr>
              <a:t>innate</a:t>
            </a:r>
            <a:r>
              <a:rPr lang="ja-JP" altLang="en-US" sz="3000" dirty="0">
                <a:solidFill>
                  <a:srgbClr val="000090"/>
                </a:solidFill>
                <a:latin typeface="Arial" charset="0"/>
                <a:ea typeface="ＭＳ Ｐゴシック" charset="0"/>
              </a:rPr>
              <a:t>”</a:t>
            </a:r>
            <a:r>
              <a:rPr lang="en-US" altLang="ja-JP" sz="3000" dirty="0">
                <a:solidFill>
                  <a:srgbClr val="000090"/>
                </a:solidFill>
                <a:ea typeface="Gill Sans" charset="0"/>
                <a:cs typeface="Gill Sans" charset="0"/>
              </a:rPr>
              <a:t> physics talent. </a:t>
            </a:r>
          </a:p>
          <a:p>
            <a:pPr algn="l"/>
            <a:endParaRPr lang="en-US" sz="3000" dirty="0">
              <a:solidFill>
                <a:srgbClr val="000090"/>
              </a:solidFill>
              <a:ea typeface="Gill Sans" charset="0"/>
              <a:cs typeface="Gill Sans" charset="0"/>
            </a:endParaRPr>
          </a:p>
        </p:txBody>
      </p:sp>
    </p:spTree>
    <p:extLst>
      <p:ext uri="{BB962C8B-B14F-4D97-AF65-F5344CB8AC3E}">
        <p14:creationId xmlns:p14="http://schemas.microsoft.com/office/powerpoint/2010/main" val="2334316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rot="1653022">
            <a:off x="611684" y="2878708"/>
            <a:ext cx="7911703" cy="1116211"/>
          </a:xfrm>
          <a:prstGeom prst="rect">
            <a:avLst/>
          </a:prstGeom>
          <a:noFill/>
          <a:ln w="12700">
            <a:solidFill>
              <a:srgbClr val="FF8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pPr marL="329271">
              <a:spcBef>
                <a:spcPts val="1406"/>
              </a:spcBef>
            </a:pPr>
            <a:r>
              <a:rPr lang="en-US" sz="6700">
                <a:latin typeface="Stencil" charset="0"/>
                <a:ea typeface="ＭＳ Ｐゴシック" charset="0"/>
                <a:sym typeface="Stencil" charset="0"/>
              </a:rPr>
              <a:t>PHYSICS COACH</a:t>
            </a:r>
          </a:p>
        </p:txBody>
      </p:sp>
      <p:sp>
        <p:nvSpPr>
          <p:cNvPr id="14338" name="Rectangle 2"/>
          <p:cNvSpPr>
            <a:spLocks/>
          </p:cNvSpPr>
          <p:nvPr/>
        </p:nvSpPr>
        <p:spPr bwMode="auto">
          <a:xfrm>
            <a:off x="4572000" y="473273"/>
            <a:ext cx="3653359" cy="1026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6700">
                <a:latin typeface="Arial" charset="0"/>
                <a:ea typeface="ＭＳ Ｐゴシック" charset="0"/>
                <a:sym typeface="Arial" charset="0"/>
              </a:rPr>
              <a:t>I am your</a:t>
            </a:r>
          </a:p>
        </p:txBody>
      </p:sp>
    </p:spTree>
    <p:extLst>
      <p:ext uri="{BB962C8B-B14F-4D97-AF65-F5344CB8AC3E}">
        <p14:creationId xmlns:p14="http://schemas.microsoft.com/office/powerpoint/2010/main" val="321199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500"/>
                                  </p:stCondLst>
                                  <p:iterate type="lt">
                                    <p:tmAbs val="75"/>
                                  </p:iterate>
                                  <p:childTnLst>
                                    <p:set>
                                      <p:cBhvr>
                                        <p:cTn id="6" dur="1" fill="hold">
                                          <p:stCondLst>
                                            <p:cond delay="74"/>
                                          </p:stCondLst>
                                        </p:cTn>
                                        <p:tgtEl>
                                          <p:spTgt spid="15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28625" y="602754"/>
            <a:ext cx="8268891" cy="866180"/>
          </a:xfrm>
        </p:spPr>
        <p:txBody>
          <a:bodyPr>
            <a:noAutofit/>
          </a:bodyPr>
          <a:lstStyle/>
          <a:p>
            <a:pPr algn="ctr" eaLnBrk="1" hangingPunct="1">
              <a:defRPr/>
            </a:pPr>
            <a:r>
              <a:rPr lang="en-US" sz="3600" dirty="0"/>
              <a:t>Focus on your thinking, not my presentation</a:t>
            </a:r>
            <a:br>
              <a:rPr lang="en-US" sz="3600" dirty="0"/>
            </a:br>
            <a:endParaRPr lang="en-US" sz="3600" dirty="0"/>
          </a:p>
        </p:txBody>
      </p:sp>
      <p:sp>
        <p:nvSpPr>
          <p:cNvPr id="15362" name="Rectangle 2"/>
          <p:cNvSpPr>
            <a:spLocks/>
          </p:cNvSpPr>
          <p:nvPr/>
        </p:nvSpPr>
        <p:spPr bwMode="auto">
          <a:xfrm>
            <a:off x="678656" y="1736824"/>
            <a:ext cx="7786688" cy="3411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3000" dirty="0">
                <a:solidFill>
                  <a:srgbClr val="000090"/>
                </a:solidFill>
                <a:ea typeface="ＭＳ Ｐゴシック" charset="0"/>
              </a:rPr>
              <a:t>My role as physics coach: </a:t>
            </a:r>
          </a:p>
          <a:p>
            <a:pPr>
              <a:spcBef>
                <a:spcPts val="1406"/>
              </a:spcBef>
              <a:buClr>
                <a:srgbClr val="CCFF66"/>
              </a:buClr>
              <a:buSzPct val="125000"/>
              <a:buFont typeface="Gill Sans" charset="0"/>
              <a:buChar char="•"/>
            </a:pPr>
            <a:r>
              <a:rPr lang="en-US" sz="3000" i="1" dirty="0">
                <a:solidFill>
                  <a:srgbClr val="000090"/>
                </a:solidFill>
                <a:ea typeface="ＭＳ Ｐゴシック" charset="0"/>
              </a:rPr>
              <a:t>Prompt you to evaluate your ideas and build class consensus</a:t>
            </a:r>
          </a:p>
          <a:p>
            <a:pPr>
              <a:spcBef>
                <a:spcPts val="1406"/>
              </a:spcBef>
              <a:buClr>
                <a:srgbClr val="CCFF66"/>
              </a:buClr>
              <a:buSzPct val="125000"/>
              <a:buFont typeface="Gill Sans" charset="0"/>
              <a:buChar char="•"/>
            </a:pPr>
            <a:r>
              <a:rPr lang="en-US" sz="3000" i="1" dirty="0">
                <a:solidFill>
                  <a:srgbClr val="000090"/>
                </a:solidFill>
                <a:ea typeface="ＭＳ Ｐゴシック" charset="0"/>
              </a:rPr>
              <a:t>Provide frequent feedback</a:t>
            </a:r>
          </a:p>
          <a:p>
            <a:pPr>
              <a:spcBef>
                <a:spcPts val="1406"/>
              </a:spcBef>
              <a:buClr>
                <a:srgbClr val="CCFF66"/>
              </a:buClr>
              <a:buSzPct val="125000"/>
              <a:buFont typeface="Gill Sans" charset="0"/>
              <a:buChar char="•"/>
            </a:pPr>
            <a:r>
              <a:rPr lang="en-US" sz="3000" i="1" dirty="0">
                <a:solidFill>
                  <a:srgbClr val="000090"/>
                </a:solidFill>
                <a:ea typeface="ＭＳ Ｐゴシック" charset="0"/>
              </a:rPr>
              <a:t>Teach by questioning rather than telling</a:t>
            </a:r>
          </a:p>
          <a:p>
            <a:pPr>
              <a:spcBef>
                <a:spcPts val="1406"/>
              </a:spcBef>
              <a:buClr>
                <a:srgbClr val="CCFF66"/>
              </a:buClr>
              <a:buSzPct val="125000"/>
              <a:buFont typeface="Gill Sans" charset="0"/>
              <a:buChar char="•"/>
            </a:pPr>
            <a:r>
              <a:rPr lang="en-US" sz="3000" i="1" dirty="0">
                <a:solidFill>
                  <a:srgbClr val="000090"/>
                </a:solidFill>
                <a:ea typeface="ＭＳ Ｐゴシック" charset="0"/>
              </a:rPr>
              <a:t>Provide encouragement</a:t>
            </a:r>
          </a:p>
        </p:txBody>
      </p:sp>
    </p:spTree>
    <p:extLst>
      <p:ext uri="{BB962C8B-B14F-4D97-AF65-F5344CB8AC3E}">
        <p14:creationId xmlns:p14="http://schemas.microsoft.com/office/powerpoint/2010/main" val="62048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892969" y="1553766"/>
            <a:ext cx="7358063" cy="166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3400">
                <a:solidFill>
                  <a:srgbClr val="FF8000"/>
                </a:solidFill>
                <a:ea typeface="ＭＳ Ｐゴシック" charset="0"/>
              </a:rPr>
              <a:t>Inclass presentation:  </a:t>
            </a:r>
            <a:br>
              <a:rPr lang="en-US" sz="3400">
                <a:solidFill>
                  <a:srgbClr val="FF8000"/>
                </a:solidFill>
                <a:ea typeface="ＭＳ Ｐゴシック" charset="0"/>
              </a:rPr>
            </a:br>
            <a:r>
              <a:rPr lang="en-US" sz="3100" i="1">
                <a:solidFill>
                  <a:srgbClr val="FF8000"/>
                </a:solidFill>
                <a:ea typeface="ＭＳ Ｐゴシック" charset="0"/>
              </a:rPr>
              <a:t>Big ideas, key results, main tools</a:t>
            </a:r>
            <a:br>
              <a:rPr lang="en-US" sz="3100" i="1">
                <a:solidFill>
                  <a:srgbClr val="FF8000"/>
                </a:solidFill>
                <a:ea typeface="ＭＳ Ｐゴシック" charset="0"/>
              </a:rPr>
            </a:br>
            <a:endParaRPr lang="en-US" sz="3100" i="1">
              <a:solidFill>
                <a:srgbClr val="FF8000"/>
              </a:solidFill>
              <a:ea typeface="ＭＳ Ｐゴシック" charset="0"/>
            </a:endParaRPr>
          </a:p>
        </p:txBody>
      </p:sp>
      <p:sp>
        <p:nvSpPr>
          <p:cNvPr id="16386" name="Rectangle 2"/>
          <p:cNvSpPr>
            <a:spLocks/>
          </p:cNvSpPr>
          <p:nvPr/>
        </p:nvSpPr>
        <p:spPr bwMode="auto">
          <a:xfrm>
            <a:off x="133945" y="3732609"/>
            <a:ext cx="3080742"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Problem solving</a:t>
            </a:r>
          </a:p>
        </p:txBody>
      </p:sp>
      <p:sp>
        <p:nvSpPr>
          <p:cNvPr id="16387" name="Rectangle 3"/>
          <p:cNvSpPr>
            <a:spLocks/>
          </p:cNvSpPr>
          <p:nvPr/>
        </p:nvSpPr>
        <p:spPr bwMode="auto">
          <a:xfrm>
            <a:off x="3027164" y="4777383"/>
            <a:ext cx="3080742"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Reasoning ability</a:t>
            </a:r>
          </a:p>
        </p:txBody>
      </p:sp>
      <p:sp>
        <p:nvSpPr>
          <p:cNvPr id="16388" name="Rectangle 4"/>
          <p:cNvSpPr>
            <a:spLocks/>
          </p:cNvSpPr>
          <p:nvPr/>
        </p:nvSpPr>
        <p:spPr bwMode="auto">
          <a:xfrm>
            <a:off x="5813227" y="3812976"/>
            <a:ext cx="3080742"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Conceptual understanding</a:t>
            </a:r>
          </a:p>
        </p:txBody>
      </p:sp>
      <p:sp>
        <p:nvSpPr>
          <p:cNvPr id="16389" name="AutoShape 5"/>
          <p:cNvSpPr>
            <a:spLocks/>
          </p:cNvSpPr>
          <p:nvPr/>
        </p:nvSpPr>
        <p:spPr bwMode="auto">
          <a:xfrm rot="18900000" flipH="1">
            <a:off x="1583904" y="3202410"/>
            <a:ext cx="1571625" cy="544711"/>
          </a:xfrm>
          <a:prstGeom prst="rightArrow">
            <a:avLst>
              <a:gd name="adj1" fmla="val 50417"/>
              <a:gd name="adj2" fmla="val 114729"/>
            </a:avLst>
          </a:prstGeom>
          <a:blipFill dpi="0" rotWithShape="0">
            <a:blip r:embed="rId2"/>
            <a:srcRect/>
            <a:tile tx="0" ty="0" sx="100000" sy="100000" flip="none" algn="tl"/>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6390" name="AutoShape 6"/>
          <p:cNvSpPr>
            <a:spLocks/>
          </p:cNvSpPr>
          <p:nvPr/>
        </p:nvSpPr>
        <p:spPr bwMode="auto">
          <a:xfrm rot="16200000" flipH="1">
            <a:off x="3596432" y="3709169"/>
            <a:ext cx="1589484" cy="544711"/>
          </a:xfrm>
          <a:prstGeom prst="rightArrow">
            <a:avLst>
              <a:gd name="adj1" fmla="val 50417"/>
              <a:gd name="adj2" fmla="val 114735"/>
            </a:avLst>
          </a:prstGeom>
          <a:blipFill dpi="0" rotWithShape="0">
            <a:blip r:embed="rId2"/>
            <a:srcRect/>
            <a:tile tx="0" ty="0" sx="100000" sy="100000" flip="none" algn="tl"/>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6391" name="AutoShape 7"/>
          <p:cNvSpPr>
            <a:spLocks/>
          </p:cNvSpPr>
          <p:nvPr/>
        </p:nvSpPr>
        <p:spPr bwMode="auto">
          <a:xfrm rot="13563515" flipH="1">
            <a:off x="5333256" y="3235896"/>
            <a:ext cx="1651992" cy="562570"/>
          </a:xfrm>
          <a:prstGeom prst="rightArrow">
            <a:avLst>
              <a:gd name="adj1" fmla="val 50417"/>
              <a:gd name="adj2" fmla="val 111084"/>
            </a:avLst>
          </a:prstGeom>
          <a:blipFill dpi="0" rotWithShape="0">
            <a:blip r:embed="rId2"/>
            <a:srcRect/>
            <a:tile tx="0" ty="0" sx="100000" sy="100000" flip="none" algn="tl"/>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6392" name="Rectangle 2"/>
          <p:cNvSpPr>
            <a:spLocks/>
          </p:cNvSpPr>
          <p:nvPr/>
        </p:nvSpPr>
        <p:spPr bwMode="auto">
          <a:xfrm>
            <a:off x="625078" y="151805"/>
            <a:ext cx="7358063" cy="759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r>
              <a:rPr lang="en-US" sz="3400" dirty="0">
                <a:ea typeface="ＭＳ Ｐゴシック" charset="0"/>
              </a:rPr>
              <a:t>Traditional set up:</a:t>
            </a:r>
            <a:endParaRPr lang="en-US" sz="3400" i="1" dirty="0">
              <a:solidFill>
                <a:srgbClr val="FF0000"/>
              </a:solidFill>
              <a:ea typeface="ＭＳ Ｐゴシック" charset="0"/>
            </a:endParaRPr>
          </a:p>
        </p:txBody>
      </p:sp>
      <p:sp>
        <p:nvSpPr>
          <p:cNvPr id="17" name="Rectangle 3"/>
          <p:cNvSpPr>
            <a:spLocks/>
          </p:cNvSpPr>
          <p:nvPr/>
        </p:nvSpPr>
        <p:spPr bwMode="auto">
          <a:xfrm rot="720000">
            <a:off x="813484" y="4564842"/>
            <a:ext cx="7929563" cy="91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med" len="med"/>
                <a:tailEnd type="none" w="med" len="med"/>
              </a14:hiddenLine>
            </a:ext>
          </a:extLst>
        </p:spPr>
        <p:txBody>
          <a:bodyPr lIns="0" tIns="0" rIns="0" bIns="0" anchor="ctr"/>
          <a:lstStyle/>
          <a:p>
            <a:pPr algn="dist">
              <a:defRPr/>
            </a:pPr>
            <a:r>
              <a:rPr lang="en-US" sz="2600" dirty="0">
                <a:solidFill>
                  <a:schemeClr val="tx1">
                    <a:alpha val="25000"/>
                  </a:schemeClr>
                </a:solidFill>
                <a:ea typeface="ＭＳ Ｐゴシック" charset="0"/>
                <a:cs typeface="Gill Sans" charset="0"/>
              </a:rPr>
              <a:t>OUT OF CLASS WORK</a:t>
            </a:r>
          </a:p>
        </p:txBody>
      </p:sp>
    </p:spTree>
    <p:extLst>
      <p:ext uri="{BB962C8B-B14F-4D97-AF65-F5344CB8AC3E}">
        <p14:creationId xmlns:p14="http://schemas.microsoft.com/office/powerpoint/2010/main" val="260340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892969" y="1553766"/>
            <a:ext cx="7358063" cy="1660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3400">
                <a:solidFill>
                  <a:srgbClr val="FF8000"/>
                </a:solidFill>
                <a:ea typeface="ＭＳ Ｐゴシック" charset="0"/>
              </a:rPr>
              <a:t>Inclass presentation:  </a:t>
            </a:r>
            <a:br>
              <a:rPr lang="en-US" sz="3400">
                <a:solidFill>
                  <a:srgbClr val="FF8000"/>
                </a:solidFill>
                <a:ea typeface="ＭＳ Ｐゴシック" charset="0"/>
              </a:rPr>
            </a:br>
            <a:r>
              <a:rPr lang="en-US" sz="3100" i="1">
                <a:solidFill>
                  <a:srgbClr val="FF8000"/>
                </a:solidFill>
                <a:ea typeface="ＭＳ Ｐゴシック" charset="0"/>
              </a:rPr>
              <a:t>Big ideas, key results, main tools</a:t>
            </a:r>
            <a:br>
              <a:rPr lang="en-US" sz="3100" i="1">
                <a:solidFill>
                  <a:srgbClr val="FF8000"/>
                </a:solidFill>
                <a:ea typeface="ＭＳ Ｐゴシック" charset="0"/>
              </a:rPr>
            </a:br>
            <a:endParaRPr lang="en-US" sz="3100" i="1">
              <a:solidFill>
                <a:srgbClr val="FF8000"/>
              </a:solidFill>
              <a:ea typeface="ＭＳ Ｐゴシック" charset="0"/>
            </a:endParaRPr>
          </a:p>
        </p:txBody>
      </p:sp>
      <p:sp>
        <p:nvSpPr>
          <p:cNvPr id="17410" name="Rectangle 2"/>
          <p:cNvSpPr>
            <a:spLocks/>
          </p:cNvSpPr>
          <p:nvPr/>
        </p:nvSpPr>
        <p:spPr bwMode="auto">
          <a:xfrm>
            <a:off x="133945" y="3732609"/>
            <a:ext cx="3080742"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Problem solving</a:t>
            </a:r>
          </a:p>
        </p:txBody>
      </p:sp>
      <p:sp>
        <p:nvSpPr>
          <p:cNvPr id="17411" name="Rectangle 3"/>
          <p:cNvSpPr>
            <a:spLocks/>
          </p:cNvSpPr>
          <p:nvPr/>
        </p:nvSpPr>
        <p:spPr bwMode="auto">
          <a:xfrm>
            <a:off x="3027164" y="4777383"/>
            <a:ext cx="3080742"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Reasoning ability</a:t>
            </a:r>
          </a:p>
        </p:txBody>
      </p:sp>
      <p:sp>
        <p:nvSpPr>
          <p:cNvPr id="17412" name="Rectangle 4"/>
          <p:cNvSpPr>
            <a:spLocks/>
          </p:cNvSpPr>
          <p:nvPr/>
        </p:nvSpPr>
        <p:spPr bwMode="auto">
          <a:xfrm>
            <a:off x="5813227" y="3812976"/>
            <a:ext cx="3080742" cy="1696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Conceptual understanding</a:t>
            </a:r>
          </a:p>
        </p:txBody>
      </p:sp>
      <p:sp>
        <p:nvSpPr>
          <p:cNvPr id="17413" name="AutoShape 5"/>
          <p:cNvSpPr>
            <a:spLocks/>
          </p:cNvSpPr>
          <p:nvPr/>
        </p:nvSpPr>
        <p:spPr bwMode="auto">
          <a:xfrm rot="18900000" flipH="1">
            <a:off x="1583904" y="3202410"/>
            <a:ext cx="1571625" cy="544711"/>
          </a:xfrm>
          <a:prstGeom prst="rightArrow">
            <a:avLst>
              <a:gd name="adj1" fmla="val 50417"/>
              <a:gd name="adj2" fmla="val 114729"/>
            </a:avLst>
          </a:prstGeom>
          <a:blipFill dpi="0" rotWithShape="0">
            <a:blip r:embed="rId2"/>
            <a:srcRect/>
            <a:tile tx="0" ty="0" sx="100000" sy="100000" flip="none" algn="tl"/>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7414" name="AutoShape 6"/>
          <p:cNvSpPr>
            <a:spLocks/>
          </p:cNvSpPr>
          <p:nvPr/>
        </p:nvSpPr>
        <p:spPr bwMode="auto">
          <a:xfrm rot="16200000" flipH="1">
            <a:off x="3596432" y="3709169"/>
            <a:ext cx="1589484" cy="544711"/>
          </a:xfrm>
          <a:prstGeom prst="rightArrow">
            <a:avLst>
              <a:gd name="adj1" fmla="val 50417"/>
              <a:gd name="adj2" fmla="val 114735"/>
            </a:avLst>
          </a:prstGeom>
          <a:blipFill dpi="0" rotWithShape="0">
            <a:blip r:embed="rId2"/>
            <a:srcRect/>
            <a:tile tx="0" ty="0" sx="100000" sy="100000" flip="none" algn="tl"/>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7415" name="AutoShape 7"/>
          <p:cNvSpPr>
            <a:spLocks/>
          </p:cNvSpPr>
          <p:nvPr/>
        </p:nvSpPr>
        <p:spPr bwMode="auto">
          <a:xfrm rot="13563515" flipH="1">
            <a:off x="5333256" y="3235896"/>
            <a:ext cx="1651992" cy="562570"/>
          </a:xfrm>
          <a:prstGeom prst="rightArrow">
            <a:avLst>
              <a:gd name="adj1" fmla="val 50417"/>
              <a:gd name="adj2" fmla="val 111084"/>
            </a:avLst>
          </a:prstGeom>
          <a:blipFill dpi="0" rotWithShape="0">
            <a:blip r:embed="rId2"/>
            <a:srcRect/>
            <a:tile tx="0" ty="0" sx="100000" sy="100000" flip="none" algn="tl"/>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7416" name="Rectangle 2"/>
          <p:cNvSpPr>
            <a:spLocks/>
          </p:cNvSpPr>
          <p:nvPr/>
        </p:nvSpPr>
        <p:spPr bwMode="auto">
          <a:xfrm>
            <a:off x="625078" y="151805"/>
            <a:ext cx="7358063" cy="759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r>
              <a:rPr lang="en-US" sz="3400">
                <a:ea typeface="ＭＳ Ｐゴシック" charset="0"/>
              </a:rPr>
              <a:t>Traditional set up:</a:t>
            </a:r>
            <a:endParaRPr lang="en-US" sz="3400" i="1">
              <a:solidFill>
                <a:srgbClr val="FF0000"/>
              </a:solidFill>
              <a:ea typeface="ＭＳ Ｐゴシック" charset="0"/>
            </a:endParaRPr>
          </a:p>
        </p:txBody>
      </p:sp>
      <p:sp>
        <p:nvSpPr>
          <p:cNvPr id="17" name="Rectangle 3"/>
          <p:cNvSpPr>
            <a:spLocks/>
          </p:cNvSpPr>
          <p:nvPr/>
        </p:nvSpPr>
        <p:spPr bwMode="auto">
          <a:xfrm rot="720000">
            <a:off x="813484" y="4564842"/>
            <a:ext cx="7929563" cy="910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med" len="med"/>
                <a:tailEnd type="none" w="med" len="med"/>
              </a14:hiddenLine>
            </a:ext>
          </a:extLst>
        </p:spPr>
        <p:txBody>
          <a:bodyPr lIns="0" tIns="0" rIns="0" bIns="0" anchor="ctr"/>
          <a:lstStyle/>
          <a:p>
            <a:pPr algn="dist">
              <a:defRPr/>
            </a:pPr>
            <a:r>
              <a:rPr lang="en-US" sz="2600" dirty="0">
                <a:solidFill>
                  <a:schemeClr val="tx1">
                    <a:alpha val="25000"/>
                  </a:schemeClr>
                </a:solidFill>
                <a:ea typeface="ＭＳ Ｐゴシック" charset="0"/>
                <a:cs typeface="Gill Sans" charset="0"/>
              </a:rPr>
              <a:t>OUT OF CLASS WORK</a:t>
            </a:r>
          </a:p>
        </p:txBody>
      </p:sp>
      <p:sp>
        <p:nvSpPr>
          <p:cNvPr id="17418" name="Rectangle 9"/>
          <p:cNvSpPr>
            <a:spLocks/>
          </p:cNvSpPr>
          <p:nvPr/>
        </p:nvSpPr>
        <p:spPr bwMode="auto">
          <a:xfrm rot="-2700000">
            <a:off x="6604062" y="1264615"/>
            <a:ext cx="2758157" cy="1294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3400" dirty="0">
                <a:solidFill>
                  <a:srgbClr val="FF0000"/>
                </a:solidFill>
                <a:ea typeface="ＭＳ Ｐゴシック" charset="0"/>
              </a:rPr>
              <a:t>Me talking . . .</a:t>
            </a:r>
          </a:p>
        </p:txBody>
      </p:sp>
      <p:sp>
        <p:nvSpPr>
          <p:cNvPr id="17419" name="Rectangle 11"/>
          <p:cNvSpPr>
            <a:spLocks/>
          </p:cNvSpPr>
          <p:nvPr/>
        </p:nvSpPr>
        <p:spPr bwMode="auto">
          <a:xfrm rot="-998578">
            <a:off x="209783" y="4740547"/>
            <a:ext cx="5231681" cy="1294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5100" dirty="0">
                <a:solidFill>
                  <a:srgbClr val="FF6666"/>
                </a:solidFill>
                <a:ea typeface="ＭＳ Ｐゴシック" charset="0"/>
              </a:rPr>
              <a:t>You suffering . . .</a:t>
            </a:r>
          </a:p>
        </p:txBody>
      </p:sp>
    </p:spTree>
    <p:extLst>
      <p:ext uri="{BB962C8B-B14F-4D97-AF65-F5344CB8AC3E}">
        <p14:creationId xmlns:p14="http://schemas.microsoft.com/office/powerpoint/2010/main" val="135472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892969" y="1714500"/>
            <a:ext cx="7358063" cy="973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400" i="1" dirty="0">
                <a:solidFill>
                  <a:srgbClr val="FF8000"/>
                </a:solidFill>
                <a:ea typeface="ＭＳ Ｐゴシック" charset="0"/>
              </a:rPr>
              <a:t>Out of class preparation:  </a:t>
            </a:r>
            <a:br>
              <a:rPr lang="en-US" sz="2400" i="1" dirty="0">
                <a:solidFill>
                  <a:srgbClr val="FF8000"/>
                </a:solidFill>
                <a:ea typeface="ＭＳ Ｐゴシック" charset="0"/>
              </a:rPr>
            </a:br>
            <a:r>
              <a:rPr lang="en-US" sz="2400" dirty="0">
                <a:solidFill>
                  <a:srgbClr val="FF8000"/>
                </a:solidFill>
                <a:ea typeface="ＭＳ Ｐゴシック" charset="0"/>
              </a:rPr>
              <a:t>Big ideas, key results, main tools</a:t>
            </a:r>
            <a:br>
              <a:rPr lang="en-US" sz="2400" dirty="0">
                <a:solidFill>
                  <a:srgbClr val="FF8000"/>
                </a:solidFill>
                <a:ea typeface="ＭＳ Ｐゴシック" charset="0"/>
              </a:rPr>
            </a:br>
            <a:endParaRPr lang="en-US" sz="2400" dirty="0">
              <a:solidFill>
                <a:srgbClr val="FF8000"/>
              </a:solidFill>
              <a:ea typeface="ＭＳ Ｐゴシック" charset="0"/>
            </a:endParaRPr>
          </a:p>
        </p:txBody>
      </p:sp>
      <p:sp>
        <p:nvSpPr>
          <p:cNvPr id="18434" name="Rectangle 2"/>
          <p:cNvSpPr>
            <a:spLocks/>
          </p:cNvSpPr>
          <p:nvPr/>
        </p:nvSpPr>
        <p:spPr bwMode="auto">
          <a:xfrm>
            <a:off x="125016" y="4125515"/>
            <a:ext cx="3080742" cy="839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Problem solving</a:t>
            </a:r>
          </a:p>
        </p:txBody>
      </p:sp>
      <p:sp>
        <p:nvSpPr>
          <p:cNvPr id="18435" name="Rectangle 3"/>
          <p:cNvSpPr>
            <a:spLocks/>
          </p:cNvSpPr>
          <p:nvPr/>
        </p:nvSpPr>
        <p:spPr bwMode="auto">
          <a:xfrm>
            <a:off x="3027164" y="4554141"/>
            <a:ext cx="3080742" cy="111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Reasoning ability</a:t>
            </a:r>
          </a:p>
        </p:txBody>
      </p:sp>
      <p:sp>
        <p:nvSpPr>
          <p:cNvPr id="18436" name="Rectangle 4"/>
          <p:cNvSpPr>
            <a:spLocks/>
          </p:cNvSpPr>
          <p:nvPr/>
        </p:nvSpPr>
        <p:spPr bwMode="auto">
          <a:xfrm>
            <a:off x="5911453" y="4018360"/>
            <a:ext cx="3080742" cy="1160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600">
                <a:ea typeface="ＭＳ Ｐゴシック" charset="0"/>
              </a:rPr>
              <a:t>Conceptual understanding</a:t>
            </a:r>
          </a:p>
        </p:txBody>
      </p:sp>
      <p:sp>
        <p:nvSpPr>
          <p:cNvPr id="18437" name="Rectangle 5"/>
          <p:cNvSpPr>
            <a:spLocks/>
          </p:cNvSpPr>
          <p:nvPr/>
        </p:nvSpPr>
        <p:spPr bwMode="auto">
          <a:xfrm>
            <a:off x="625078" y="160735"/>
            <a:ext cx="7358063" cy="705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pPr algn="l"/>
            <a:r>
              <a:rPr lang="en-US" sz="3400">
                <a:ea typeface="ＭＳ Ｐゴシック" charset="0"/>
              </a:rPr>
              <a:t>Let’s turn it around!</a:t>
            </a:r>
            <a:endParaRPr lang="en-US" sz="3400" i="1">
              <a:solidFill>
                <a:srgbClr val="FF0000"/>
              </a:solidFill>
              <a:ea typeface="ＭＳ Ｐゴシック" charset="0"/>
            </a:endParaRPr>
          </a:p>
        </p:txBody>
      </p:sp>
      <p:sp>
        <p:nvSpPr>
          <p:cNvPr id="21511" name="Line 7"/>
          <p:cNvSpPr>
            <a:spLocks noChangeShapeType="1"/>
          </p:cNvSpPr>
          <p:nvPr/>
        </p:nvSpPr>
        <p:spPr bwMode="auto">
          <a:xfrm flipV="1">
            <a:off x="1732359" y="2839641"/>
            <a:ext cx="1260203" cy="1208857"/>
          </a:xfrm>
          <a:prstGeom prst="line">
            <a:avLst/>
          </a:prstGeom>
          <a:noFill/>
          <a:ln w="63500">
            <a:solidFill>
              <a:srgbClr val="FF8000"/>
            </a:solidFill>
            <a:round/>
            <a:headEnd type="stealth" w="med" len="med"/>
            <a:tailEnd/>
          </a:ln>
          <a:extLst>
            <a:ext uri="{909E8E84-426E-40dd-AFC4-6F175D3DCCD1}">
              <a14:hiddenFill xmlns="" xmlns:a14="http://schemas.microsoft.com/office/drawing/2010/main">
                <a:noFill/>
              </a14:hiddenFill>
            </a:ext>
          </a:extLst>
        </p:spPr>
        <p:txBody>
          <a:bodyPr lIns="64291" tIns="32146" rIns="64291" bIns="32146"/>
          <a:lstStyle/>
          <a:p>
            <a:endParaRPr lang="en-US"/>
          </a:p>
        </p:txBody>
      </p:sp>
      <p:sp>
        <p:nvSpPr>
          <p:cNvPr id="21512" name="Line 8"/>
          <p:cNvSpPr>
            <a:spLocks noChangeShapeType="1"/>
          </p:cNvSpPr>
          <p:nvPr/>
        </p:nvSpPr>
        <p:spPr bwMode="auto">
          <a:xfrm flipV="1">
            <a:off x="4570884" y="3143250"/>
            <a:ext cx="1116" cy="1464469"/>
          </a:xfrm>
          <a:prstGeom prst="line">
            <a:avLst/>
          </a:prstGeom>
          <a:noFill/>
          <a:ln w="63500">
            <a:solidFill>
              <a:srgbClr val="FF8000"/>
            </a:solidFill>
            <a:round/>
            <a:headEnd type="stealth" w="med" len="med"/>
            <a:tailEnd/>
          </a:ln>
          <a:extLst>
            <a:ext uri="{909E8E84-426E-40dd-AFC4-6F175D3DCCD1}">
              <a14:hiddenFill xmlns="" xmlns:a14="http://schemas.microsoft.com/office/drawing/2010/main">
                <a:noFill/>
              </a14:hiddenFill>
            </a:ext>
          </a:extLst>
        </p:spPr>
        <p:txBody>
          <a:bodyPr lIns="64291" tIns="32146" rIns="64291" bIns="32146"/>
          <a:lstStyle/>
          <a:p>
            <a:endParaRPr lang="en-US"/>
          </a:p>
        </p:txBody>
      </p:sp>
      <p:sp>
        <p:nvSpPr>
          <p:cNvPr id="10" name="Line 7"/>
          <p:cNvSpPr>
            <a:spLocks noChangeShapeType="1"/>
          </p:cNvSpPr>
          <p:nvPr/>
        </p:nvSpPr>
        <p:spPr bwMode="auto">
          <a:xfrm flipH="1" flipV="1">
            <a:off x="5939359" y="2839641"/>
            <a:ext cx="1204391" cy="1178719"/>
          </a:xfrm>
          <a:prstGeom prst="line">
            <a:avLst/>
          </a:prstGeom>
          <a:noFill/>
          <a:ln w="63500">
            <a:solidFill>
              <a:srgbClr val="FF8000"/>
            </a:solidFill>
            <a:round/>
            <a:headEnd type="stealth" w="med" len="med"/>
            <a:tailEnd/>
          </a:ln>
          <a:extLst>
            <a:ext uri="{909E8E84-426E-40dd-AFC4-6F175D3DCCD1}">
              <a14:hiddenFill xmlns="" xmlns:a14="http://schemas.microsoft.com/office/drawing/2010/main">
                <a:noFill/>
              </a14:hiddenFill>
            </a:ext>
          </a:extLst>
        </p:spPr>
        <p:txBody>
          <a:bodyPr lIns="64291" tIns="32146" rIns="64291" bIns="32146"/>
          <a:lstStyle/>
          <a:p>
            <a:endParaRPr lang="en-US"/>
          </a:p>
        </p:txBody>
      </p:sp>
      <p:sp>
        <p:nvSpPr>
          <p:cNvPr id="11" name="Rectangle 1"/>
          <p:cNvSpPr>
            <a:spLocks/>
          </p:cNvSpPr>
          <p:nvPr/>
        </p:nvSpPr>
        <p:spPr bwMode="auto">
          <a:xfrm>
            <a:off x="928687" y="5464969"/>
            <a:ext cx="7358063" cy="973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med" len="med"/>
                <a:tailEnd type="none" w="med" len="med"/>
              </a14:hiddenLine>
            </a:ext>
          </a:extLst>
        </p:spPr>
        <p:txBody>
          <a:bodyPr lIns="0" tIns="0" rIns="0" bIns="0" anchor="ctr"/>
          <a:lstStyle/>
          <a:p>
            <a:pPr algn="dist">
              <a:defRPr/>
            </a:pPr>
            <a:r>
              <a:rPr lang="en-US" dirty="0">
                <a:solidFill>
                  <a:schemeClr val="tx1">
                    <a:alpha val="40000"/>
                  </a:schemeClr>
                </a:solidFill>
                <a:ea typeface="ＭＳ Ｐゴシック" charset="0"/>
                <a:cs typeface="Gill Sans" charset="0"/>
              </a:rPr>
              <a:t>INCLASS PRACTICE AND FEEDBACK</a:t>
            </a:r>
          </a:p>
        </p:txBody>
      </p:sp>
    </p:spTree>
    <p:extLst>
      <p:ext uri="{BB962C8B-B14F-4D97-AF65-F5344CB8AC3E}">
        <p14:creationId xmlns:p14="http://schemas.microsoft.com/office/powerpoint/2010/main" val="12805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51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2"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28625" y="369236"/>
            <a:ext cx="8268891" cy="866180"/>
          </a:xfrm>
        </p:spPr>
        <p:txBody>
          <a:bodyPr>
            <a:noAutofit/>
          </a:bodyPr>
          <a:lstStyle/>
          <a:p>
            <a:pPr algn="ctr" eaLnBrk="1" hangingPunct="1">
              <a:defRPr/>
            </a:pPr>
            <a:r>
              <a:rPr lang="en-US" sz="3600" dirty="0"/>
              <a:t>Focus on your thinking, not my presentation</a:t>
            </a:r>
            <a:br>
              <a:rPr lang="en-US" sz="3600" dirty="0"/>
            </a:br>
            <a:endParaRPr lang="en-US" sz="3600" dirty="0"/>
          </a:p>
        </p:txBody>
      </p:sp>
      <p:sp>
        <p:nvSpPr>
          <p:cNvPr id="19458" name="Rectangle 2"/>
          <p:cNvSpPr>
            <a:spLocks/>
          </p:cNvSpPr>
          <p:nvPr/>
        </p:nvSpPr>
        <p:spPr bwMode="auto">
          <a:xfrm>
            <a:off x="678656" y="1835051"/>
            <a:ext cx="7786688" cy="732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4500">
                <a:solidFill>
                  <a:srgbClr val="000090"/>
                </a:solidFill>
                <a:ea typeface="ＭＳ Ｐゴシック" charset="0"/>
              </a:rPr>
              <a:t>What about the </a:t>
            </a:r>
            <a:r>
              <a:rPr lang="ja-JP" altLang="en-US" sz="4500">
                <a:solidFill>
                  <a:srgbClr val="000090"/>
                </a:solidFill>
                <a:latin typeface="Arial" charset="0"/>
                <a:ea typeface="ＭＳ Ｐゴシック" charset="0"/>
              </a:rPr>
              <a:t>“</a:t>
            </a:r>
            <a:r>
              <a:rPr lang="en-US" altLang="ja-JP" sz="4500">
                <a:solidFill>
                  <a:srgbClr val="000090"/>
                </a:solidFill>
                <a:ea typeface="Gill Sans" charset="0"/>
                <a:cs typeface="Gill Sans" charset="0"/>
              </a:rPr>
              <a:t>right answer?!</a:t>
            </a:r>
            <a:r>
              <a:rPr lang="ja-JP" altLang="en-US" sz="4500">
                <a:solidFill>
                  <a:srgbClr val="000090"/>
                </a:solidFill>
                <a:latin typeface="Arial" charset="0"/>
                <a:ea typeface="ＭＳ Ｐゴシック" charset="0"/>
              </a:rPr>
              <a:t>”</a:t>
            </a:r>
            <a:endParaRPr lang="en-US" sz="4500">
              <a:solidFill>
                <a:srgbClr val="000090"/>
              </a:solidFill>
              <a:ea typeface="ＭＳ Ｐゴシック" charset="0"/>
            </a:endParaRPr>
          </a:p>
        </p:txBody>
      </p:sp>
    </p:spTree>
    <p:extLst>
      <p:ext uri="{BB962C8B-B14F-4D97-AF65-F5344CB8AC3E}">
        <p14:creationId xmlns:p14="http://schemas.microsoft.com/office/powerpoint/2010/main" val="421198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monk2"/>
          <p:cNvPicPr>
            <a:picLocks noChangeAspect="1" noChangeArrowheads="1"/>
          </p:cNvPicPr>
          <p:nvPr>
            <p:custDataLst>
              <p:tags r:id="rId1"/>
            </p:custDataLst>
          </p:nvPr>
        </p:nvPicPr>
        <p:blipFill>
          <a:blip r:embed="rId8">
            <a:extLst>
              <a:ext uri="{28A0092B-C50C-407E-A947-70E740481C1C}">
                <a14:useLocalDpi xmlns:a14="http://schemas.microsoft.com/office/drawing/2010/main"/>
              </a:ext>
            </a:extLst>
          </a:blip>
          <a:srcRect/>
          <a:stretch>
            <a:fillRect/>
          </a:stretch>
        </p:blipFill>
        <p:spPr bwMode="auto">
          <a:xfrm>
            <a:off x="1447800" y="1312740"/>
            <a:ext cx="1752600" cy="164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9" name="Picture 5" descr="medieval_castle"/>
          <p:cNvPicPr>
            <a:picLocks noChangeAspect="1" noChangeArrowheads="1"/>
          </p:cNvPicPr>
          <p:nvPr>
            <p:custDataLst>
              <p:tags r:id="rId2"/>
            </p:custDataLst>
          </p:nvPr>
        </p:nvPicPr>
        <p:blipFill>
          <a:blip r:embed="rId9">
            <a:extLst>
              <a:ext uri="{28A0092B-C50C-407E-A947-70E740481C1C}">
                <a14:useLocalDpi xmlns:a14="http://schemas.microsoft.com/office/drawing/2010/main"/>
              </a:ext>
            </a:extLst>
          </a:blip>
          <a:srcRect/>
          <a:stretch>
            <a:fillRect/>
          </a:stretch>
        </p:blipFill>
        <p:spPr bwMode="auto">
          <a:xfrm>
            <a:off x="6629400" y="3201152"/>
            <a:ext cx="2095500" cy="171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Rectangle 6"/>
          <p:cNvSpPr>
            <a:spLocks noGrp="1" noChangeArrowheads="1"/>
          </p:cNvSpPr>
          <p:nvPr>
            <p:ph type="title"/>
            <p:custDataLst>
              <p:tags r:id="rId3"/>
            </p:custDataLst>
          </p:nvPr>
        </p:nvSpPr>
        <p:spPr/>
        <p:txBody>
          <a:bodyPr/>
          <a:lstStyle/>
          <a:p>
            <a:pPr eaLnBrk="1" hangingPunct="1"/>
            <a:r>
              <a:rPr lang="en-US" dirty="0" smtClean="0"/>
              <a:t>Why do we have lecture?</a:t>
            </a:r>
          </a:p>
        </p:txBody>
      </p:sp>
      <p:sp>
        <p:nvSpPr>
          <p:cNvPr id="24581" name="AutoShape 8" hidden="1"/>
          <p:cNvSpPr>
            <a:spLocks noChangeArrowheads="1"/>
          </p:cNvSpPr>
          <p:nvPr>
            <p:custDataLst>
              <p:tags r:id="rId4"/>
            </p:custDataLst>
          </p:nvPr>
        </p:nvSpPr>
        <p:spPr bwMode="auto">
          <a:xfrm>
            <a:off x="609600" y="2971800"/>
            <a:ext cx="3505200" cy="609600"/>
          </a:xfrm>
          <a:prstGeom prst="roundRect">
            <a:avLst>
              <a:gd name="adj" fmla="val 16667"/>
            </a:avLst>
          </a:prstGeom>
          <a:noFill/>
          <a:ln w="9525">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dirty="0">
                <a:solidFill>
                  <a:srgbClr val="33CC33"/>
                </a:solidFill>
              </a:rPr>
              <a:t>Draw picture of </a:t>
            </a:r>
            <a:r>
              <a:rPr lang="en-US" dirty="0" err="1">
                <a:solidFill>
                  <a:srgbClr val="33CC33"/>
                </a:solidFill>
              </a:rPr>
              <a:t>ampitheatre</a:t>
            </a:r>
            <a:endParaRPr lang="en-US" dirty="0">
              <a:solidFill>
                <a:srgbClr val="33CC33"/>
              </a:solidFill>
            </a:endParaRPr>
          </a:p>
          <a:p>
            <a:pPr algn="ctr"/>
            <a:r>
              <a:rPr lang="en-US" dirty="0">
                <a:solidFill>
                  <a:srgbClr val="33CC33"/>
                </a:solidFill>
              </a:rPr>
              <a:t>Show diffusion of knowledge</a:t>
            </a:r>
          </a:p>
        </p:txBody>
      </p:sp>
      <p:sp>
        <p:nvSpPr>
          <p:cNvPr id="24582" name="AutoShape 9" hidden="1"/>
          <p:cNvSpPr>
            <a:spLocks noChangeArrowheads="1"/>
          </p:cNvSpPr>
          <p:nvPr>
            <p:custDataLst>
              <p:tags r:id="rId5"/>
            </p:custDataLst>
          </p:nvPr>
        </p:nvSpPr>
        <p:spPr bwMode="auto">
          <a:xfrm>
            <a:off x="4572000" y="2133600"/>
            <a:ext cx="1981200" cy="838200"/>
          </a:xfrm>
          <a:prstGeom prst="roundRect">
            <a:avLst>
              <a:gd name="adj" fmla="val 16667"/>
            </a:avLst>
          </a:prstGeom>
          <a:noFill/>
          <a:ln w="9525">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a:solidFill>
                  <a:srgbClr val="33CC33"/>
                </a:solidFill>
              </a:rPr>
              <a:t>Draw mountains</a:t>
            </a:r>
          </a:p>
        </p:txBody>
      </p:sp>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31799" y="2460869"/>
            <a:ext cx="2606029" cy="2071565"/>
          </a:xfrm>
          <a:prstGeom prst="rect">
            <a:avLst/>
          </a:prstGeom>
        </p:spPr>
      </p:pic>
      <p:sp>
        <p:nvSpPr>
          <p:cNvPr id="3" name="Curved Down Arrow 2"/>
          <p:cNvSpPr/>
          <p:nvPr/>
        </p:nvSpPr>
        <p:spPr>
          <a:xfrm>
            <a:off x="6023231" y="2012902"/>
            <a:ext cx="1925053" cy="1227934"/>
          </a:xfrm>
          <a:prstGeom prst="curvedDownArrow">
            <a:avLst>
              <a:gd name="adj1" fmla="val 25000"/>
              <a:gd name="adj2" fmla="val 45122"/>
              <a:gd name="adj3" fmla="val 21768"/>
            </a:avLst>
          </a:prstGeom>
          <a:ln>
            <a:headEnd type="stealth"/>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a:off x="1908762" y="3201152"/>
            <a:ext cx="1925053" cy="1227934"/>
          </a:xfrm>
          <a:prstGeom prst="curvedDownArrow">
            <a:avLst>
              <a:gd name="adj1" fmla="val 25000"/>
              <a:gd name="adj2" fmla="val 45122"/>
              <a:gd name="adj3" fmla="val 21768"/>
            </a:avLst>
          </a:prstGeom>
          <a:ln>
            <a:headEnd type="stealth"/>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11"/>
          <a:stretch>
            <a:fillRect/>
          </a:stretch>
        </p:blipFill>
        <p:spPr>
          <a:xfrm>
            <a:off x="341315" y="4532434"/>
            <a:ext cx="3492500" cy="2324100"/>
          </a:xfrm>
          <a:prstGeom prst="rect">
            <a:avLst/>
          </a:prstGeom>
        </p:spPr>
      </p:pic>
      <p:sp>
        <p:nvSpPr>
          <p:cNvPr id="12" name="TextBox 11"/>
          <p:cNvSpPr txBox="1"/>
          <p:nvPr/>
        </p:nvSpPr>
        <p:spPr>
          <a:xfrm>
            <a:off x="7041549" y="6391356"/>
            <a:ext cx="1927080" cy="369332"/>
          </a:xfrm>
          <a:prstGeom prst="rect">
            <a:avLst/>
          </a:prstGeom>
          <a:noFill/>
        </p:spPr>
        <p:txBody>
          <a:bodyPr wrap="none" rtlCol="0">
            <a:spAutoFit/>
          </a:bodyPr>
          <a:lstStyle/>
          <a:p>
            <a:r>
              <a:rPr lang="en-US" i="1" dirty="0" smtClean="0"/>
              <a:t>Beth Simon, UCSD</a:t>
            </a:r>
            <a:endParaRPr lang="en-US" i="1" dirty="0"/>
          </a:p>
        </p:txBody>
      </p:sp>
    </p:spTree>
    <p:extLst>
      <p:ext uri="{BB962C8B-B14F-4D97-AF65-F5344CB8AC3E}">
        <p14:creationId xmlns:p14="http://schemas.microsoft.com/office/powerpoint/2010/main" val="13613821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678656" y="1835051"/>
            <a:ext cx="7786688" cy="732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4500" dirty="0">
                <a:solidFill>
                  <a:srgbClr val="000090"/>
                </a:solidFill>
                <a:ea typeface="ＭＳ Ｐゴシック" charset="0"/>
              </a:rPr>
              <a:t>What about the </a:t>
            </a:r>
            <a:r>
              <a:rPr lang="ja-JP" altLang="en-US" sz="4500" dirty="0">
                <a:solidFill>
                  <a:srgbClr val="000090"/>
                </a:solidFill>
                <a:latin typeface="Arial" charset="0"/>
                <a:ea typeface="ＭＳ Ｐゴシック" charset="0"/>
              </a:rPr>
              <a:t>“</a:t>
            </a:r>
            <a:r>
              <a:rPr lang="en-US" altLang="ja-JP" sz="4500" dirty="0">
                <a:solidFill>
                  <a:srgbClr val="000090"/>
                </a:solidFill>
                <a:ea typeface="Gill Sans" charset="0"/>
                <a:cs typeface="Gill Sans" charset="0"/>
              </a:rPr>
              <a:t>right answer?!</a:t>
            </a:r>
            <a:r>
              <a:rPr lang="ja-JP" altLang="en-US" sz="4500" dirty="0">
                <a:solidFill>
                  <a:srgbClr val="000090"/>
                </a:solidFill>
                <a:latin typeface="Arial" charset="0"/>
                <a:ea typeface="ＭＳ Ｐゴシック" charset="0"/>
              </a:rPr>
              <a:t>”</a:t>
            </a:r>
            <a:endParaRPr lang="en-US" sz="4500" dirty="0">
              <a:solidFill>
                <a:srgbClr val="000090"/>
              </a:solidFill>
              <a:ea typeface="ＭＳ Ｐゴシック" charset="0"/>
            </a:endParaRPr>
          </a:p>
        </p:txBody>
      </p:sp>
      <p:sp>
        <p:nvSpPr>
          <p:cNvPr id="20483" name="Rectangle 3"/>
          <p:cNvSpPr>
            <a:spLocks/>
          </p:cNvSpPr>
          <p:nvPr/>
        </p:nvSpPr>
        <p:spPr bwMode="auto">
          <a:xfrm>
            <a:off x="285750" y="2567285"/>
            <a:ext cx="7563445" cy="216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l"/>
            <a:endParaRPr lang="en-US" sz="4500" u="sng">
              <a:latin typeface="Calibri Italic" charset="0"/>
              <a:ea typeface="ＭＳ Ｐゴシック" charset="0"/>
              <a:sym typeface="Calibri Italic" charset="0"/>
            </a:endParaRPr>
          </a:p>
          <a:p>
            <a:pPr algn="l"/>
            <a:r>
              <a:rPr lang="en-US" sz="4500">
                <a:latin typeface="Calibri" charset="0"/>
                <a:ea typeface="ＭＳ Ｐゴシック" charset="0"/>
                <a:sym typeface="Calibri" charset="0"/>
              </a:rPr>
              <a:t>Textbook, homework solutions, office hours . . . </a:t>
            </a:r>
          </a:p>
        </p:txBody>
      </p:sp>
      <p:sp>
        <p:nvSpPr>
          <p:cNvPr id="6" name="Rectangle 1"/>
          <p:cNvSpPr>
            <a:spLocks noGrp="1" noChangeArrowheads="1"/>
          </p:cNvSpPr>
          <p:nvPr>
            <p:ph type="title"/>
          </p:nvPr>
        </p:nvSpPr>
        <p:spPr>
          <a:xfrm>
            <a:off x="428625" y="369236"/>
            <a:ext cx="8268891" cy="866180"/>
          </a:xfrm>
        </p:spPr>
        <p:txBody>
          <a:bodyPr>
            <a:noAutofit/>
          </a:bodyPr>
          <a:lstStyle/>
          <a:p>
            <a:pPr algn="ctr" eaLnBrk="1" hangingPunct="1">
              <a:defRPr/>
            </a:pPr>
            <a:r>
              <a:rPr lang="en-US" sz="3600" dirty="0"/>
              <a:t>Focus on your thinking, not my presentation</a:t>
            </a:r>
            <a:br>
              <a:rPr lang="en-US" sz="3600" dirty="0"/>
            </a:br>
            <a:endParaRPr lang="en-US" sz="3600" dirty="0"/>
          </a:p>
        </p:txBody>
      </p:sp>
    </p:spTree>
    <p:extLst>
      <p:ext uri="{BB962C8B-B14F-4D97-AF65-F5344CB8AC3E}">
        <p14:creationId xmlns:p14="http://schemas.microsoft.com/office/powerpoint/2010/main" val="15614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p:cNvSpPr>
          <p:nvPr/>
        </p:nvSpPr>
        <p:spPr bwMode="auto">
          <a:xfrm>
            <a:off x="678656" y="1835051"/>
            <a:ext cx="7786688" cy="732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4500" dirty="0">
                <a:solidFill>
                  <a:srgbClr val="000090"/>
                </a:solidFill>
                <a:ea typeface="ＭＳ Ｐゴシック" charset="0"/>
              </a:rPr>
              <a:t>What about the </a:t>
            </a:r>
            <a:r>
              <a:rPr lang="ja-JP" altLang="en-US" sz="4500" dirty="0">
                <a:solidFill>
                  <a:srgbClr val="000090"/>
                </a:solidFill>
                <a:latin typeface="Arial" charset="0"/>
                <a:ea typeface="ＭＳ Ｐゴシック" charset="0"/>
              </a:rPr>
              <a:t>“</a:t>
            </a:r>
            <a:r>
              <a:rPr lang="en-US" altLang="ja-JP" sz="4500" dirty="0">
                <a:solidFill>
                  <a:srgbClr val="000090"/>
                </a:solidFill>
                <a:ea typeface="Gill Sans" charset="0"/>
                <a:cs typeface="Gill Sans" charset="0"/>
              </a:rPr>
              <a:t>right answer?!</a:t>
            </a:r>
            <a:r>
              <a:rPr lang="ja-JP" altLang="en-US" sz="4500" dirty="0">
                <a:solidFill>
                  <a:srgbClr val="000090"/>
                </a:solidFill>
                <a:latin typeface="Arial" charset="0"/>
                <a:ea typeface="ＭＳ Ｐゴシック" charset="0"/>
              </a:rPr>
              <a:t>”</a:t>
            </a:r>
            <a:endParaRPr lang="en-US" sz="4500" dirty="0">
              <a:solidFill>
                <a:srgbClr val="000090"/>
              </a:solidFill>
              <a:ea typeface="ＭＳ Ｐゴシック" charset="0"/>
            </a:endParaRPr>
          </a:p>
        </p:txBody>
      </p:sp>
      <p:sp>
        <p:nvSpPr>
          <p:cNvPr id="21507" name="Rectangle 3"/>
          <p:cNvSpPr>
            <a:spLocks/>
          </p:cNvSpPr>
          <p:nvPr/>
        </p:nvSpPr>
        <p:spPr bwMode="auto">
          <a:xfrm>
            <a:off x="285750" y="2567285"/>
            <a:ext cx="7563445" cy="2160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l"/>
            <a:endParaRPr lang="en-US" sz="4500" u="sng" dirty="0">
              <a:latin typeface="Calibri Italic" charset="0"/>
              <a:ea typeface="ＭＳ Ｐゴシック" charset="0"/>
              <a:sym typeface="Calibri Italic" charset="0"/>
            </a:endParaRPr>
          </a:p>
          <a:p>
            <a:pPr algn="l"/>
            <a:r>
              <a:rPr lang="en-US" sz="4500" dirty="0">
                <a:latin typeface="Calibri" charset="0"/>
                <a:ea typeface="ＭＳ Ｐゴシック" charset="0"/>
                <a:sym typeface="Calibri" charset="0"/>
              </a:rPr>
              <a:t>Textbook, homework solutions, office hours . . . </a:t>
            </a:r>
          </a:p>
        </p:txBody>
      </p:sp>
      <p:sp>
        <p:nvSpPr>
          <p:cNvPr id="21508" name="Rectangle 4"/>
          <p:cNvSpPr>
            <a:spLocks/>
          </p:cNvSpPr>
          <p:nvPr/>
        </p:nvSpPr>
        <p:spPr bwMode="auto">
          <a:xfrm>
            <a:off x="1134070" y="4522887"/>
            <a:ext cx="7563445" cy="1464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r"/>
            <a:endParaRPr lang="en-US" sz="4500" u="sng">
              <a:latin typeface="Calibri Italic" charset="0"/>
              <a:ea typeface="ＭＳ Ｐゴシック" charset="0"/>
              <a:sym typeface="Calibri Italic" charset="0"/>
            </a:endParaRPr>
          </a:p>
          <a:p>
            <a:pPr algn="r"/>
            <a:r>
              <a:rPr lang="en-US" sz="4500">
                <a:latin typeface="Calibri Italic" charset="0"/>
                <a:ea typeface="ＭＳ Ｐゴシック" charset="0"/>
                <a:sym typeface="Calibri Italic" charset="0"/>
              </a:rPr>
              <a:t>but generally not during class.</a:t>
            </a:r>
          </a:p>
        </p:txBody>
      </p:sp>
      <p:sp>
        <p:nvSpPr>
          <p:cNvPr id="10" name="Rectangle 1"/>
          <p:cNvSpPr>
            <a:spLocks noGrp="1" noChangeArrowheads="1"/>
          </p:cNvSpPr>
          <p:nvPr>
            <p:ph type="title"/>
          </p:nvPr>
        </p:nvSpPr>
        <p:spPr>
          <a:xfrm>
            <a:off x="428625" y="369236"/>
            <a:ext cx="8268891" cy="866180"/>
          </a:xfrm>
        </p:spPr>
        <p:txBody>
          <a:bodyPr>
            <a:noAutofit/>
          </a:bodyPr>
          <a:lstStyle/>
          <a:p>
            <a:pPr algn="ctr" eaLnBrk="1" hangingPunct="1">
              <a:defRPr/>
            </a:pPr>
            <a:r>
              <a:rPr lang="en-US" sz="3600" dirty="0"/>
              <a:t>Focus on your thinking, not my presentation</a:t>
            </a:r>
            <a:br>
              <a:rPr lang="en-US" sz="3600" dirty="0"/>
            </a:br>
            <a:endParaRPr lang="en-US" sz="3600" dirty="0"/>
          </a:p>
        </p:txBody>
      </p:sp>
    </p:spTree>
    <p:extLst>
      <p:ext uri="{BB962C8B-B14F-4D97-AF65-F5344CB8AC3E}">
        <p14:creationId xmlns:p14="http://schemas.microsoft.com/office/powerpoint/2010/main" val="131255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p:cNvSpPr>
          <p:nvPr/>
        </p:nvSpPr>
        <p:spPr bwMode="auto">
          <a:xfrm>
            <a:off x="446484" y="2156519"/>
            <a:ext cx="8295680" cy="1004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lgn="l"/>
            <a:r>
              <a:rPr lang="en-US" sz="4000" i="1" dirty="0">
                <a:solidFill>
                  <a:srgbClr val="000090"/>
                </a:solidFill>
                <a:latin typeface="Calibri" charset="0"/>
                <a:ea typeface="ＭＳ Ｐゴシック" charset="0"/>
                <a:sym typeface="Calibri" charset="0"/>
              </a:rPr>
              <a:t>This approach may take getting used to. </a:t>
            </a:r>
          </a:p>
          <a:p>
            <a:endParaRPr lang="en-US" sz="4000" i="1" dirty="0">
              <a:solidFill>
                <a:srgbClr val="000090"/>
              </a:solidFill>
              <a:latin typeface="Calibri" charset="0"/>
              <a:ea typeface="ＭＳ Ｐゴシック" charset="0"/>
              <a:sym typeface="Calibri" charset="0"/>
            </a:endParaRPr>
          </a:p>
          <a:p>
            <a:pPr algn="r"/>
            <a:endParaRPr lang="en-US" sz="4000" i="1" dirty="0">
              <a:solidFill>
                <a:srgbClr val="000090"/>
              </a:solidFill>
              <a:latin typeface="Calibri" charset="0"/>
              <a:ea typeface="ＭＳ Ｐゴシック" charset="0"/>
              <a:sym typeface="Calibri" charset="0"/>
            </a:endParaRPr>
          </a:p>
        </p:txBody>
      </p:sp>
      <p:sp>
        <p:nvSpPr>
          <p:cNvPr id="5" name="Rectangle 1"/>
          <p:cNvSpPr>
            <a:spLocks noGrp="1" noChangeArrowheads="1"/>
          </p:cNvSpPr>
          <p:nvPr>
            <p:ph type="title"/>
          </p:nvPr>
        </p:nvSpPr>
        <p:spPr>
          <a:xfrm>
            <a:off x="428625" y="369236"/>
            <a:ext cx="8268891" cy="866180"/>
          </a:xfrm>
        </p:spPr>
        <p:txBody>
          <a:bodyPr>
            <a:noAutofit/>
          </a:bodyPr>
          <a:lstStyle/>
          <a:p>
            <a:pPr algn="ctr" eaLnBrk="1" hangingPunct="1">
              <a:defRPr/>
            </a:pPr>
            <a:r>
              <a:rPr lang="en-US" sz="3600" dirty="0"/>
              <a:t>Focus on your thinking, not my presentation</a:t>
            </a:r>
            <a:br>
              <a:rPr lang="en-US" sz="3600" dirty="0"/>
            </a:br>
            <a:endParaRPr lang="en-US" sz="3600" dirty="0"/>
          </a:p>
        </p:txBody>
      </p:sp>
    </p:spTree>
    <p:extLst>
      <p:ext uri="{BB962C8B-B14F-4D97-AF65-F5344CB8AC3E}">
        <p14:creationId xmlns:p14="http://schemas.microsoft.com/office/powerpoint/2010/main" val="242427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en-US" sz="3100"/>
              <a:t>WWU Mission Statement and Vision</a:t>
            </a:r>
            <a:br>
              <a:rPr lang="en-US" sz="3100"/>
            </a:br>
            <a:endParaRPr lang="en-US" sz="3100"/>
          </a:p>
        </p:txBody>
      </p:sp>
      <p:sp>
        <p:nvSpPr>
          <p:cNvPr id="23554" name="Rectangle 2"/>
          <p:cNvSpPr>
            <a:spLocks/>
          </p:cNvSpPr>
          <p:nvPr/>
        </p:nvSpPr>
        <p:spPr bwMode="auto">
          <a:xfrm>
            <a:off x="428625" y="1754683"/>
            <a:ext cx="7786688" cy="2009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844"/>
              </a:spcBef>
            </a:pPr>
            <a:r>
              <a:rPr lang="ja-JP" altLang="en-US" sz="2000">
                <a:latin typeface="Arial" charset="0"/>
                <a:ea typeface="ＭＳ Ｐゴシック" charset="0"/>
                <a:sym typeface="Verdana Italic" charset="0"/>
              </a:rPr>
              <a:t>“</a:t>
            </a:r>
            <a:r>
              <a:rPr lang="en-US" altLang="ja-JP" sz="2000">
                <a:latin typeface="Verdana Italic" charset="0"/>
                <a:ea typeface="Verdana Italic" charset="0"/>
                <a:cs typeface="Verdana Italic" charset="0"/>
                <a:sym typeface="Verdana Italic" charset="0"/>
              </a:rPr>
              <a:t>Western Washington University serves the people of the State of Washington, the nation, and the world by bringing together individuals of diverse backgrounds and perspectives in an inclusive, student-centered university that develops the potential of learners and the well-being of communities.</a:t>
            </a:r>
            <a:r>
              <a:rPr lang="ja-JP" altLang="en-US" sz="2000">
                <a:latin typeface="Arial" charset="0"/>
                <a:ea typeface="ＭＳ Ｐゴシック" charset="0"/>
                <a:sym typeface="Verdana Italic" charset="0"/>
              </a:rPr>
              <a:t>”</a:t>
            </a:r>
            <a:endParaRPr lang="en-US" altLang="ja-JP" sz="2000">
              <a:latin typeface="Helvetica" charset="0"/>
              <a:ea typeface="Helvetica" charset="0"/>
              <a:cs typeface="Helvetica" charset="0"/>
              <a:sym typeface="Helvetica" charset="0"/>
            </a:endParaRPr>
          </a:p>
          <a:p>
            <a:pPr algn="r">
              <a:spcBef>
                <a:spcPts val="844"/>
              </a:spcBef>
            </a:pPr>
            <a:endParaRPr lang="en-US" sz="2000">
              <a:solidFill>
                <a:srgbClr val="CCFF66"/>
              </a:solidFill>
              <a:latin typeface="Calibri" charset="0"/>
              <a:ea typeface="Calibri" charset="0"/>
              <a:cs typeface="Calibri" charset="0"/>
              <a:sym typeface="Calibri" charset="0"/>
            </a:endParaRPr>
          </a:p>
        </p:txBody>
      </p:sp>
      <p:sp>
        <p:nvSpPr>
          <p:cNvPr id="23555" name="Rectangle 3"/>
          <p:cNvSpPr>
            <a:spLocks/>
          </p:cNvSpPr>
          <p:nvPr/>
        </p:nvSpPr>
        <p:spPr bwMode="auto">
          <a:xfrm>
            <a:off x="428625" y="4138910"/>
            <a:ext cx="8027789" cy="982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844"/>
              </a:spcBef>
            </a:pPr>
            <a:r>
              <a:rPr lang="ja-JP" altLang="en-US" sz="2000">
                <a:latin typeface="Arial" charset="0"/>
                <a:ea typeface="ＭＳ Ｐゴシック" charset="0"/>
                <a:sym typeface="Verdana Italic" charset="0"/>
              </a:rPr>
              <a:t>“</a:t>
            </a:r>
            <a:r>
              <a:rPr lang="en-US" altLang="ja-JP" sz="2000">
                <a:latin typeface="Verdana Italic" charset="0"/>
                <a:ea typeface="Verdana Italic" charset="0"/>
                <a:cs typeface="Verdana Italic" charset="0"/>
                <a:sym typeface="Verdana Italic" charset="0"/>
              </a:rPr>
              <a:t>Western will build a stronger Washington by being an international leader in active learning, critical thinking, and societal problem solving.</a:t>
            </a:r>
            <a:r>
              <a:rPr lang="ja-JP" altLang="en-US" sz="2000">
                <a:latin typeface="Arial" charset="0"/>
                <a:ea typeface="ＭＳ Ｐゴシック" charset="0"/>
                <a:sym typeface="Verdana Italic" charset="0"/>
              </a:rPr>
              <a:t>”</a:t>
            </a:r>
            <a:endParaRPr lang="en-US" sz="2000">
              <a:latin typeface="Verdana Italic" charset="0"/>
              <a:ea typeface="ＭＳ Ｐゴシック" charset="0"/>
              <a:sym typeface="Verdana Italic" charset="0"/>
            </a:endParaRPr>
          </a:p>
        </p:txBody>
      </p:sp>
    </p:spTree>
    <p:extLst>
      <p:ext uri="{BB962C8B-B14F-4D97-AF65-F5344CB8AC3E}">
        <p14:creationId xmlns:p14="http://schemas.microsoft.com/office/powerpoint/2010/main" val="383895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en-US" sz="3100"/>
              <a:t>WWU Mission Statement and Vision</a:t>
            </a:r>
            <a:br>
              <a:rPr lang="en-US" sz="3100"/>
            </a:br>
            <a:endParaRPr lang="en-US" sz="3100"/>
          </a:p>
        </p:txBody>
      </p:sp>
      <p:sp>
        <p:nvSpPr>
          <p:cNvPr id="24578" name="Rectangle 2"/>
          <p:cNvSpPr>
            <a:spLocks/>
          </p:cNvSpPr>
          <p:nvPr/>
        </p:nvSpPr>
        <p:spPr bwMode="auto">
          <a:xfrm>
            <a:off x="428625" y="1754683"/>
            <a:ext cx="7786688" cy="2009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844"/>
              </a:spcBef>
            </a:pPr>
            <a:r>
              <a:rPr lang="ja-JP" altLang="en-US" sz="2000">
                <a:latin typeface="Arial" charset="0"/>
                <a:ea typeface="ＭＳ Ｐゴシック" charset="0"/>
                <a:sym typeface="Verdana Italic" charset="0"/>
              </a:rPr>
              <a:t>“</a:t>
            </a:r>
            <a:r>
              <a:rPr lang="en-US" altLang="ja-JP" sz="2000">
                <a:latin typeface="Verdana Italic" charset="0"/>
                <a:ea typeface="Verdana Italic" charset="0"/>
                <a:cs typeface="Verdana Italic" charset="0"/>
                <a:sym typeface="Verdana Italic" charset="0"/>
              </a:rPr>
              <a:t>Western Washington University serves the people of the State of Washington, the nation, and the world by bringing together individuals of diverse backgrounds and perspectives in </a:t>
            </a:r>
            <a:r>
              <a:rPr lang="en-US" altLang="ja-JP" sz="2000">
                <a:solidFill>
                  <a:srgbClr val="FF6666"/>
                </a:solidFill>
                <a:latin typeface="Verdana Italic" charset="0"/>
                <a:ea typeface="Verdana Italic" charset="0"/>
                <a:cs typeface="Verdana Italic" charset="0"/>
                <a:sym typeface="Verdana Italic" charset="0"/>
              </a:rPr>
              <a:t>an inclusive, student-centered university that develops the potential of learners </a:t>
            </a:r>
            <a:r>
              <a:rPr lang="en-US" altLang="ja-JP" sz="2000">
                <a:latin typeface="Verdana Italic" charset="0"/>
                <a:ea typeface="Verdana Italic" charset="0"/>
                <a:cs typeface="Verdana Italic" charset="0"/>
                <a:sym typeface="Verdana Italic" charset="0"/>
              </a:rPr>
              <a:t>and the well-being of communities.</a:t>
            </a:r>
            <a:r>
              <a:rPr lang="ja-JP" altLang="en-US" sz="2000">
                <a:latin typeface="Arial" charset="0"/>
                <a:ea typeface="ＭＳ Ｐゴシック" charset="0"/>
                <a:sym typeface="Verdana Italic" charset="0"/>
              </a:rPr>
              <a:t>”</a:t>
            </a:r>
            <a:endParaRPr lang="en-US" altLang="ja-JP" sz="2000">
              <a:latin typeface="Helvetica" charset="0"/>
              <a:ea typeface="Helvetica" charset="0"/>
              <a:cs typeface="Helvetica" charset="0"/>
              <a:sym typeface="Helvetica" charset="0"/>
            </a:endParaRPr>
          </a:p>
          <a:p>
            <a:pPr algn="r">
              <a:spcBef>
                <a:spcPts val="844"/>
              </a:spcBef>
            </a:pPr>
            <a:endParaRPr lang="en-US" sz="2000">
              <a:solidFill>
                <a:srgbClr val="CCFF66"/>
              </a:solidFill>
              <a:latin typeface="Calibri" charset="0"/>
              <a:ea typeface="Calibri" charset="0"/>
              <a:cs typeface="Calibri" charset="0"/>
              <a:sym typeface="Calibri" charset="0"/>
            </a:endParaRPr>
          </a:p>
        </p:txBody>
      </p:sp>
      <p:sp>
        <p:nvSpPr>
          <p:cNvPr id="24579" name="Rectangle 3"/>
          <p:cNvSpPr>
            <a:spLocks/>
          </p:cNvSpPr>
          <p:nvPr/>
        </p:nvSpPr>
        <p:spPr bwMode="auto">
          <a:xfrm>
            <a:off x="428625" y="4138910"/>
            <a:ext cx="8027789" cy="982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844"/>
              </a:spcBef>
            </a:pPr>
            <a:r>
              <a:rPr lang="ja-JP" altLang="en-US" sz="2000">
                <a:latin typeface="Arial" charset="0"/>
                <a:ea typeface="ＭＳ Ｐゴシック" charset="0"/>
                <a:sym typeface="Verdana Italic" charset="0"/>
              </a:rPr>
              <a:t>“</a:t>
            </a:r>
            <a:r>
              <a:rPr lang="en-US" altLang="ja-JP" sz="2000">
                <a:latin typeface="Verdana Italic" charset="0"/>
                <a:ea typeface="Verdana Italic" charset="0"/>
                <a:cs typeface="Verdana Italic" charset="0"/>
                <a:sym typeface="Verdana Italic" charset="0"/>
              </a:rPr>
              <a:t>Western will build a stronger Washington by being an international leader in active learning, critical thinking, and societal problem solving.</a:t>
            </a:r>
            <a:r>
              <a:rPr lang="ja-JP" altLang="en-US" sz="2000">
                <a:latin typeface="Arial" charset="0"/>
                <a:ea typeface="ＭＳ Ｐゴシック" charset="0"/>
                <a:sym typeface="Verdana Italic" charset="0"/>
              </a:rPr>
              <a:t>”</a:t>
            </a:r>
            <a:endParaRPr lang="en-US" sz="2000">
              <a:latin typeface="Verdana Italic" charset="0"/>
              <a:ea typeface="ＭＳ Ｐゴシック" charset="0"/>
              <a:sym typeface="Verdana Italic" charset="0"/>
            </a:endParaRPr>
          </a:p>
        </p:txBody>
      </p:sp>
    </p:spTree>
    <p:extLst>
      <p:ext uri="{BB962C8B-B14F-4D97-AF65-F5344CB8AC3E}">
        <p14:creationId xmlns:p14="http://schemas.microsoft.com/office/powerpoint/2010/main" val="88010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en-US" sz="3100"/>
              <a:t>WWU Mission Statement and Vision</a:t>
            </a:r>
            <a:br>
              <a:rPr lang="en-US" sz="3100"/>
            </a:br>
            <a:endParaRPr lang="en-US" sz="3100"/>
          </a:p>
        </p:txBody>
      </p:sp>
      <p:sp>
        <p:nvSpPr>
          <p:cNvPr id="25602" name="Rectangle 3"/>
          <p:cNvSpPr>
            <a:spLocks/>
          </p:cNvSpPr>
          <p:nvPr/>
        </p:nvSpPr>
        <p:spPr bwMode="auto">
          <a:xfrm>
            <a:off x="428625" y="1754683"/>
            <a:ext cx="7786688" cy="2009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844"/>
              </a:spcBef>
            </a:pPr>
            <a:r>
              <a:rPr lang="ja-JP" altLang="en-US" sz="2000">
                <a:latin typeface="Arial" charset="0"/>
                <a:ea typeface="ＭＳ Ｐゴシック" charset="0"/>
                <a:sym typeface="Verdana Italic" charset="0"/>
              </a:rPr>
              <a:t>“</a:t>
            </a:r>
            <a:r>
              <a:rPr lang="en-US" altLang="ja-JP" sz="2000">
                <a:latin typeface="Verdana Italic" charset="0"/>
                <a:ea typeface="Verdana Italic" charset="0"/>
                <a:cs typeface="Verdana Italic" charset="0"/>
                <a:sym typeface="Verdana Italic" charset="0"/>
              </a:rPr>
              <a:t>Western Washington University serves the people of the State of Washington, the nation, and the world by bringing together individuals of diverse backgrounds and perspectives in </a:t>
            </a:r>
            <a:r>
              <a:rPr lang="en-US" altLang="ja-JP" sz="2000">
                <a:solidFill>
                  <a:srgbClr val="FF6666"/>
                </a:solidFill>
                <a:latin typeface="Verdana Italic" charset="0"/>
                <a:ea typeface="Verdana Italic" charset="0"/>
                <a:cs typeface="Verdana Italic" charset="0"/>
                <a:sym typeface="Verdana Italic" charset="0"/>
              </a:rPr>
              <a:t>an inclusive, student-centered university that develops the potential of learners </a:t>
            </a:r>
            <a:r>
              <a:rPr lang="en-US" altLang="ja-JP" sz="2000">
                <a:latin typeface="Verdana Italic" charset="0"/>
                <a:ea typeface="Verdana Italic" charset="0"/>
                <a:cs typeface="Verdana Italic" charset="0"/>
                <a:sym typeface="Verdana Italic" charset="0"/>
              </a:rPr>
              <a:t>and the well-being of communities.</a:t>
            </a:r>
            <a:r>
              <a:rPr lang="ja-JP" altLang="en-US" sz="2000">
                <a:latin typeface="Arial" charset="0"/>
                <a:ea typeface="ＭＳ Ｐゴシック" charset="0"/>
                <a:sym typeface="Verdana Italic" charset="0"/>
              </a:rPr>
              <a:t>”</a:t>
            </a:r>
            <a:endParaRPr lang="en-US" altLang="ja-JP" sz="2000">
              <a:latin typeface="Helvetica" charset="0"/>
              <a:ea typeface="Helvetica" charset="0"/>
              <a:cs typeface="Helvetica" charset="0"/>
              <a:sym typeface="Helvetica" charset="0"/>
            </a:endParaRPr>
          </a:p>
          <a:p>
            <a:pPr algn="r">
              <a:spcBef>
                <a:spcPts val="844"/>
              </a:spcBef>
            </a:pPr>
            <a:endParaRPr lang="en-US" sz="2000">
              <a:solidFill>
                <a:srgbClr val="CCFF66"/>
              </a:solidFill>
              <a:latin typeface="Calibri" charset="0"/>
              <a:ea typeface="Calibri" charset="0"/>
              <a:cs typeface="Calibri" charset="0"/>
              <a:sym typeface="Calibri" charset="0"/>
            </a:endParaRPr>
          </a:p>
        </p:txBody>
      </p:sp>
      <p:sp>
        <p:nvSpPr>
          <p:cNvPr id="25603" name="Rectangle 4"/>
          <p:cNvSpPr>
            <a:spLocks/>
          </p:cNvSpPr>
          <p:nvPr/>
        </p:nvSpPr>
        <p:spPr bwMode="auto">
          <a:xfrm>
            <a:off x="428625" y="4138910"/>
            <a:ext cx="8027789" cy="982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844"/>
              </a:spcBef>
            </a:pPr>
            <a:r>
              <a:rPr lang="ja-JP" altLang="en-US" sz="2000">
                <a:latin typeface="Arial" charset="0"/>
                <a:ea typeface="ＭＳ Ｐゴシック" charset="0"/>
                <a:sym typeface="Verdana Italic" charset="0"/>
              </a:rPr>
              <a:t>“</a:t>
            </a:r>
            <a:r>
              <a:rPr lang="en-US" altLang="ja-JP" sz="2000">
                <a:latin typeface="Verdana Italic" charset="0"/>
                <a:ea typeface="Verdana Italic" charset="0"/>
                <a:cs typeface="Verdana Italic" charset="0"/>
                <a:sym typeface="Verdana Italic" charset="0"/>
              </a:rPr>
              <a:t>Western will build a stronger Washington by being an international </a:t>
            </a:r>
            <a:r>
              <a:rPr lang="en-US" altLang="ja-JP" sz="2000">
                <a:solidFill>
                  <a:srgbClr val="FF6666"/>
                </a:solidFill>
                <a:latin typeface="Verdana Italic" charset="0"/>
                <a:ea typeface="Verdana Italic" charset="0"/>
                <a:cs typeface="Verdana Italic" charset="0"/>
                <a:sym typeface="Verdana Italic" charset="0"/>
              </a:rPr>
              <a:t>leader in active learning</a:t>
            </a:r>
            <a:r>
              <a:rPr lang="en-US" altLang="ja-JP" sz="2000">
                <a:latin typeface="Verdana Italic" charset="0"/>
                <a:ea typeface="Verdana Italic" charset="0"/>
                <a:cs typeface="Verdana Italic" charset="0"/>
                <a:sym typeface="Verdana Italic" charset="0"/>
              </a:rPr>
              <a:t>, critical thinking, and societal problem solving.</a:t>
            </a:r>
            <a:r>
              <a:rPr lang="ja-JP" altLang="en-US" sz="2000">
                <a:latin typeface="Arial" charset="0"/>
                <a:ea typeface="ＭＳ Ｐゴシック" charset="0"/>
                <a:sym typeface="Verdana Italic" charset="0"/>
              </a:rPr>
              <a:t>”</a:t>
            </a:r>
            <a:endParaRPr lang="en-US" sz="2000">
              <a:latin typeface="Verdana Italic" charset="0"/>
              <a:ea typeface="ＭＳ Ｐゴシック" charset="0"/>
              <a:sym typeface="Verdana Italic" charset="0"/>
            </a:endParaRPr>
          </a:p>
        </p:txBody>
      </p:sp>
    </p:spTree>
    <p:extLst>
      <p:ext uri="{BB962C8B-B14F-4D97-AF65-F5344CB8AC3E}">
        <p14:creationId xmlns:p14="http://schemas.microsoft.com/office/powerpoint/2010/main" val="130114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589359" y="312539"/>
            <a:ext cx="7358063" cy="866180"/>
          </a:xfrm>
        </p:spPr>
        <p:txBody>
          <a:bodyPr>
            <a:noAutofit/>
          </a:bodyPr>
          <a:lstStyle/>
          <a:p>
            <a:pPr eaLnBrk="1" hangingPunct="1">
              <a:defRPr/>
            </a:pPr>
            <a:r>
              <a:rPr lang="en-US" sz="3600" dirty="0">
                <a:solidFill>
                  <a:srgbClr val="FF8000"/>
                </a:solidFill>
              </a:rPr>
              <a:t>Final comment</a:t>
            </a:r>
            <a:br>
              <a:rPr lang="en-US" sz="3600" dirty="0">
                <a:solidFill>
                  <a:srgbClr val="FF8000"/>
                </a:solidFill>
              </a:rPr>
            </a:br>
            <a:endParaRPr lang="en-US" sz="3600" dirty="0">
              <a:solidFill>
                <a:srgbClr val="FF8000"/>
              </a:solidFill>
            </a:endParaRPr>
          </a:p>
        </p:txBody>
      </p:sp>
      <p:sp>
        <p:nvSpPr>
          <p:cNvPr id="26626" name="Rectangle 2"/>
          <p:cNvSpPr>
            <a:spLocks/>
          </p:cNvSpPr>
          <p:nvPr/>
        </p:nvSpPr>
        <p:spPr bwMode="auto">
          <a:xfrm>
            <a:off x="401836" y="2571750"/>
            <a:ext cx="8340328" cy="2366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r>
              <a:rPr lang="en-US" sz="5100">
                <a:ea typeface="ＭＳ Ｐゴシック" charset="0"/>
              </a:rPr>
              <a:t>Learning through </a:t>
            </a:r>
          </a:p>
          <a:p>
            <a:r>
              <a:rPr lang="en-US" sz="5100" i="1">
                <a:ea typeface="ＭＳ Ｐゴシック" charset="0"/>
              </a:rPr>
              <a:t>collaboration</a:t>
            </a:r>
            <a:r>
              <a:rPr lang="en-US" sz="5100">
                <a:ea typeface="ＭＳ Ｐゴシック" charset="0"/>
              </a:rPr>
              <a:t> and </a:t>
            </a:r>
            <a:r>
              <a:rPr lang="en-US" sz="5100" i="1">
                <a:ea typeface="ＭＳ Ｐゴシック" charset="0"/>
              </a:rPr>
              <a:t>consensus</a:t>
            </a:r>
            <a:r>
              <a:rPr lang="en-US" sz="5100">
                <a:ea typeface="ＭＳ Ｐゴシック" charset="0"/>
              </a:rPr>
              <a:t>.</a:t>
            </a:r>
          </a:p>
        </p:txBody>
      </p:sp>
    </p:spTree>
    <p:extLst>
      <p:ext uri="{BB962C8B-B14F-4D97-AF65-F5344CB8AC3E}">
        <p14:creationId xmlns:p14="http://schemas.microsoft.com/office/powerpoint/2010/main" val="87936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0828" y="258961"/>
            <a:ext cx="7358063" cy="634008"/>
          </a:xfrm>
        </p:spPr>
        <p:txBody>
          <a:bodyPr>
            <a:normAutofit fontScale="90000"/>
          </a:bodyPr>
          <a:lstStyle/>
          <a:p>
            <a:pPr eaLnBrk="1" hangingPunct="1">
              <a:defRPr/>
            </a:pPr>
            <a:r>
              <a:rPr lang="en-US" sz="4100">
                <a:solidFill>
                  <a:srgbClr val="FF8000"/>
                </a:solidFill>
              </a:rPr>
              <a:t>Problem Solving in Physics</a:t>
            </a:r>
            <a:br>
              <a:rPr lang="en-US" sz="4100">
                <a:solidFill>
                  <a:srgbClr val="FF8000"/>
                </a:solidFill>
              </a:rPr>
            </a:br>
            <a:endParaRPr lang="en-US" sz="4100" i="1">
              <a:solidFill>
                <a:srgbClr val="FF8000"/>
              </a:solidFill>
            </a:endParaRPr>
          </a:p>
        </p:txBody>
      </p:sp>
      <p:sp>
        <p:nvSpPr>
          <p:cNvPr id="11266" name="Rectangle 2"/>
          <p:cNvSpPr>
            <a:spLocks/>
          </p:cNvSpPr>
          <p:nvPr/>
        </p:nvSpPr>
        <p:spPr bwMode="auto">
          <a:xfrm>
            <a:off x="634008" y="1482328"/>
            <a:ext cx="7483078"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0" lvl="4">
              <a:spcBef>
                <a:spcPts val="2250"/>
              </a:spcBef>
            </a:pPr>
            <a:r>
              <a:rPr lang="en-US" sz="2800" dirty="0">
                <a:solidFill>
                  <a:schemeClr val="tx1"/>
                </a:solidFill>
                <a:ea typeface="ＭＳ Ｐゴシック" charset="0"/>
              </a:rPr>
              <a:t>What is meant by </a:t>
            </a:r>
            <a:r>
              <a:rPr lang="ja-JP" altLang="en-US" sz="2800" dirty="0">
                <a:solidFill>
                  <a:schemeClr val="tx1"/>
                </a:solidFill>
                <a:latin typeface="Arial" charset="0"/>
                <a:ea typeface="ＭＳ Ｐゴシック" charset="0"/>
              </a:rPr>
              <a:t>“</a:t>
            </a:r>
            <a:r>
              <a:rPr lang="en-US" altLang="ja-JP" sz="2800" dirty="0">
                <a:solidFill>
                  <a:schemeClr val="tx1"/>
                </a:solidFill>
                <a:ea typeface="Gill Sans" charset="0"/>
                <a:cs typeface="Gill Sans" charset="0"/>
              </a:rPr>
              <a:t>problem solving</a:t>
            </a:r>
            <a:r>
              <a:rPr lang="ja-JP" altLang="en-US" sz="2800" dirty="0">
                <a:solidFill>
                  <a:schemeClr val="tx1"/>
                </a:solidFill>
                <a:latin typeface="Arial" charset="0"/>
                <a:ea typeface="ＭＳ Ｐゴシック" charset="0"/>
              </a:rPr>
              <a:t>”</a:t>
            </a:r>
            <a:r>
              <a:rPr lang="en-US" altLang="ja-JP" sz="2800" dirty="0">
                <a:solidFill>
                  <a:schemeClr val="tx1"/>
                </a:solidFill>
                <a:ea typeface="Gill Sans" charset="0"/>
                <a:cs typeface="Gill Sans" charset="0"/>
              </a:rPr>
              <a:t> anyway?</a:t>
            </a:r>
            <a:endParaRPr lang="en-US" sz="2800" dirty="0">
              <a:solidFill>
                <a:schemeClr val="tx1"/>
              </a:solidFill>
              <a:ea typeface="Gill Sans" charset="0"/>
              <a:cs typeface="Gill Sans" charset="0"/>
            </a:endParaRPr>
          </a:p>
        </p:txBody>
      </p:sp>
    </p:spTree>
    <p:extLst>
      <p:ext uri="{BB962C8B-B14F-4D97-AF65-F5344CB8AC3E}">
        <p14:creationId xmlns:p14="http://schemas.microsoft.com/office/powerpoint/2010/main" val="164316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910828" y="258961"/>
            <a:ext cx="7358063" cy="634008"/>
          </a:xfrm>
        </p:spPr>
        <p:txBody>
          <a:bodyPr>
            <a:normAutofit fontScale="90000"/>
          </a:bodyPr>
          <a:lstStyle/>
          <a:p>
            <a:pPr eaLnBrk="1" hangingPunct="1">
              <a:defRPr/>
            </a:pPr>
            <a:r>
              <a:rPr lang="en-US" sz="4100">
                <a:solidFill>
                  <a:srgbClr val="FF8000"/>
                </a:solidFill>
              </a:rPr>
              <a:t>Problem Solving in Physics</a:t>
            </a:r>
            <a:br>
              <a:rPr lang="en-US" sz="4100">
                <a:solidFill>
                  <a:srgbClr val="FF8000"/>
                </a:solidFill>
              </a:rPr>
            </a:br>
            <a:endParaRPr lang="en-US" sz="4100" i="1">
              <a:solidFill>
                <a:srgbClr val="FF8000"/>
              </a:solidFill>
            </a:endParaRPr>
          </a:p>
        </p:txBody>
      </p:sp>
      <p:sp>
        <p:nvSpPr>
          <p:cNvPr id="12290" name="Rectangle 2"/>
          <p:cNvSpPr>
            <a:spLocks/>
          </p:cNvSpPr>
          <p:nvPr/>
        </p:nvSpPr>
        <p:spPr bwMode="auto">
          <a:xfrm>
            <a:off x="634008" y="1482328"/>
            <a:ext cx="7483078"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0" lvl="4">
              <a:spcBef>
                <a:spcPts val="2250"/>
              </a:spcBef>
            </a:pPr>
            <a:r>
              <a:rPr lang="en-US" sz="2800" dirty="0">
                <a:solidFill>
                  <a:schemeClr val="tx1"/>
                </a:solidFill>
                <a:ea typeface="ＭＳ Ｐゴシック" charset="0"/>
              </a:rPr>
              <a:t>What is meant by </a:t>
            </a:r>
            <a:r>
              <a:rPr lang="ja-JP" altLang="en-US" sz="2800" dirty="0">
                <a:solidFill>
                  <a:schemeClr val="tx1"/>
                </a:solidFill>
                <a:latin typeface="Arial" charset="0"/>
                <a:ea typeface="ＭＳ Ｐゴシック" charset="0"/>
              </a:rPr>
              <a:t>“</a:t>
            </a:r>
            <a:r>
              <a:rPr lang="en-US" altLang="ja-JP" sz="2800" dirty="0">
                <a:solidFill>
                  <a:schemeClr val="tx1"/>
                </a:solidFill>
                <a:ea typeface="Gill Sans" charset="0"/>
                <a:cs typeface="Gill Sans" charset="0"/>
              </a:rPr>
              <a:t>problem solving</a:t>
            </a:r>
            <a:r>
              <a:rPr lang="ja-JP" altLang="en-US" sz="2800" dirty="0">
                <a:solidFill>
                  <a:schemeClr val="tx1"/>
                </a:solidFill>
                <a:latin typeface="Arial" charset="0"/>
                <a:ea typeface="ＭＳ Ｐゴシック" charset="0"/>
              </a:rPr>
              <a:t>”</a:t>
            </a:r>
            <a:r>
              <a:rPr lang="en-US" altLang="ja-JP" sz="2800" dirty="0">
                <a:solidFill>
                  <a:schemeClr val="tx1"/>
                </a:solidFill>
                <a:ea typeface="Gill Sans" charset="0"/>
                <a:cs typeface="Gill Sans" charset="0"/>
              </a:rPr>
              <a:t> anyway?</a:t>
            </a:r>
            <a:endParaRPr lang="en-US" sz="2800" dirty="0">
              <a:solidFill>
                <a:schemeClr val="tx1"/>
              </a:solidFill>
              <a:ea typeface="Gill Sans" charset="0"/>
              <a:cs typeface="Gill Sans" charset="0"/>
            </a:endParaRPr>
          </a:p>
        </p:txBody>
      </p:sp>
      <p:sp>
        <p:nvSpPr>
          <p:cNvPr id="12291" name="Rectangle 3"/>
          <p:cNvSpPr>
            <a:spLocks/>
          </p:cNvSpPr>
          <p:nvPr/>
        </p:nvSpPr>
        <p:spPr bwMode="auto">
          <a:xfrm>
            <a:off x="410766" y="2669977"/>
            <a:ext cx="7483078" cy="3375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marL="0" lvl="4">
              <a:spcBef>
                <a:spcPts val="2250"/>
              </a:spcBef>
            </a:pPr>
            <a:r>
              <a:rPr lang="en-US" sz="2800" i="1" dirty="0">
                <a:solidFill>
                  <a:srgbClr val="000090"/>
                </a:solidFill>
                <a:ea typeface="ＭＳ Ｐゴシック" charset="0"/>
              </a:rPr>
              <a:t>The process of moving toward a goal when the path is uncertain.</a:t>
            </a:r>
          </a:p>
          <a:p>
            <a:pPr marL="0" lvl="4">
              <a:spcBef>
                <a:spcPts val="2250"/>
              </a:spcBef>
            </a:pPr>
            <a:endParaRPr lang="en-US" sz="2800" i="1" dirty="0">
              <a:solidFill>
                <a:schemeClr val="tx1"/>
              </a:solidFill>
              <a:ea typeface="ＭＳ Ｐゴシック" charset="0"/>
            </a:endParaRPr>
          </a:p>
          <a:p>
            <a:pPr marL="0" lvl="4" algn="r">
              <a:spcBef>
                <a:spcPts val="2250"/>
              </a:spcBef>
            </a:pPr>
            <a:r>
              <a:rPr lang="en-US" sz="2800" i="1" dirty="0">
                <a:solidFill>
                  <a:srgbClr val="FF6666"/>
                </a:solidFill>
                <a:ea typeface="ＭＳ Ｐゴシック" charset="0"/>
              </a:rPr>
              <a:t>If you know how to do it, it is not a problem!</a:t>
            </a:r>
          </a:p>
        </p:txBody>
      </p:sp>
    </p:spTree>
    <p:extLst>
      <p:ext uri="{BB962C8B-B14F-4D97-AF65-F5344CB8AC3E}">
        <p14:creationId xmlns:p14="http://schemas.microsoft.com/office/powerpoint/2010/main" val="400989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28625" y="169664"/>
            <a:ext cx="8268891" cy="866180"/>
          </a:xfrm>
        </p:spPr>
        <p:txBody>
          <a:bodyPr>
            <a:normAutofit fontScale="90000"/>
          </a:bodyPr>
          <a:lstStyle/>
          <a:p>
            <a:pPr algn="ctr" eaLnBrk="1" hangingPunct="1">
              <a:defRPr/>
            </a:pPr>
            <a:r>
              <a:rPr lang="en-US" sz="4000"/>
              <a:t>Here is an </a:t>
            </a:r>
            <a:r>
              <a:rPr lang="en-US" sz="4000" i="1"/>
              <a:t>exercise:</a:t>
            </a:r>
            <a:r>
              <a:rPr lang="en-US" sz="4000"/>
              <a:t/>
            </a:r>
            <a:br>
              <a:rPr lang="en-US" sz="4000"/>
            </a:br>
            <a:endParaRPr lang="en-US" sz="4000"/>
          </a:p>
        </p:txBody>
      </p:sp>
      <p:sp>
        <p:nvSpPr>
          <p:cNvPr id="13314" name="Rectangle 2"/>
          <p:cNvSpPr>
            <a:spLocks/>
          </p:cNvSpPr>
          <p:nvPr/>
        </p:nvSpPr>
        <p:spPr bwMode="auto">
          <a:xfrm>
            <a:off x="678656" y="1736824"/>
            <a:ext cx="7786688" cy="182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lstStyle/>
          <a:p>
            <a:pPr>
              <a:spcBef>
                <a:spcPts val="1406"/>
              </a:spcBef>
            </a:pPr>
            <a:r>
              <a:rPr lang="en-US" sz="3000" dirty="0">
                <a:solidFill>
                  <a:srgbClr val="000090"/>
                </a:solidFill>
                <a:ea typeface="ＭＳ Ｐゴシック" charset="0"/>
              </a:rPr>
              <a:t>Nina drops a watermelon from the top of a three-story building, 10 meters above the ground.  How fast is the watermelon moving when it hits?</a:t>
            </a:r>
          </a:p>
        </p:txBody>
      </p:sp>
    </p:spTree>
    <p:extLst>
      <p:ext uri="{BB962C8B-B14F-4D97-AF65-F5344CB8AC3E}">
        <p14:creationId xmlns:p14="http://schemas.microsoft.com/office/powerpoint/2010/main" val="73552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5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docProps/app.xml><?xml version="1.0" encoding="utf-8"?>
<Properties xmlns="http://schemas.openxmlformats.org/officeDocument/2006/extended-properties" xmlns:vt="http://schemas.openxmlformats.org/officeDocument/2006/docPropsVTypes">
  <TotalTime>1426</TotalTime>
  <Words>8425</Words>
  <Application>Microsoft Macintosh PowerPoint</Application>
  <PresentationFormat>On-screen Show (4:3)</PresentationFormat>
  <Paragraphs>859</Paragraphs>
  <Slides>125</Slides>
  <Notes>64</Notes>
  <HiddenSlides>0</HiddenSlides>
  <MMClips>0</MMClips>
  <ScaleCrop>false</ScaleCrop>
  <HeadingPairs>
    <vt:vector size="8" baseType="variant">
      <vt:variant>
        <vt:lpstr>Fonts Used</vt:lpstr>
      </vt:variant>
      <vt:variant>
        <vt:i4>24</vt:i4>
      </vt:variant>
      <vt:variant>
        <vt:lpstr>Theme</vt:lpstr>
      </vt:variant>
      <vt:variant>
        <vt:i4>2</vt:i4>
      </vt:variant>
      <vt:variant>
        <vt:lpstr>Embedded OLE Servers</vt:lpstr>
      </vt:variant>
      <vt:variant>
        <vt:i4>1</vt:i4>
      </vt:variant>
      <vt:variant>
        <vt:lpstr>Slide Titles</vt:lpstr>
      </vt:variant>
      <vt:variant>
        <vt:i4>125</vt:i4>
      </vt:variant>
    </vt:vector>
  </HeadingPairs>
  <TitlesOfParts>
    <vt:vector size="152" baseType="lpstr">
      <vt:lpstr>Arial</vt:lpstr>
      <vt:lpstr>ArialMT</vt:lpstr>
      <vt:lpstr>Calibri</vt:lpstr>
      <vt:lpstr>Calibri Italic</vt:lpstr>
      <vt:lpstr>Century Gothic</vt:lpstr>
      <vt:lpstr>Century Schoolbook</vt:lpstr>
      <vt:lpstr>Comic Sans MS</vt:lpstr>
      <vt:lpstr>Gill Sans</vt:lpstr>
      <vt:lpstr>Helvetica</vt:lpstr>
      <vt:lpstr>Lucida Grande</vt:lpstr>
      <vt:lpstr>MS PGothic</vt:lpstr>
      <vt:lpstr>ＭＳ Ｐゴシック</vt:lpstr>
      <vt:lpstr>Osaka</vt:lpstr>
      <vt:lpstr>Palatino</vt:lpstr>
      <vt:lpstr>Stencil</vt:lpstr>
      <vt:lpstr>Symbol</vt:lpstr>
      <vt:lpstr>Times</vt:lpstr>
      <vt:lpstr>Times New Roman</vt:lpstr>
      <vt:lpstr>Times New Roman Italic</vt:lpstr>
      <vt:lpstr>Times-Roman</vt:lpstr>
      <vt:lpstr>Verdana</vt:lpstr>
      <vt:lpstr>Verdana Italic</vt:lpstr>
      <vt:lpstr>Wingdings</vt:lpstr>
      <vt:lpstr>Wingdings 2</vt:lpstr>
      <vt:lpstr>Office Theme</vt:lpstr>
      <vt:lpstr>Austin</vt:lpstr>
      <vt:lpstr>Chart</vt:lpstr>
      <vt:lpstr>Framing the Active Learning Classroom </vt:lpstr>
      <vt:lpstr>About this project</vt:lpstr>
      <vt:lpstr>PowerPoint Presentation</vt:lpstr>
      <vt:lpstr>PowerPoint Presentation</vt:lpstr>
      <vt:lpstr>Tell your students why you’re using clickers</vt:lpstr>
      <vt:lpstr>Beth Simon “Intro to PI”</vt:lpstr>
      <vt:lpstr>Why do we have lecture?</vt:lpstr>
      <vt:lpstr>Why do we have lecture?</vt:lpstr>
      <vt:lpstr>Why do we have lecture?</vt:lpstr>
      <vt:lpstr>GREAT Innovations: The printing press, The web</vt:lpstr>
      <vt:lpstr>Peer Instruction-Based Design</vt:lpstr>
      <vt:lpstr>Lecture: Peer Instruction</vt:lpstr>
      <vt:lpstr>Giving out Candy</vt:lpstr>
      <vt:lpstr>2-Slide Sequence</vt:lpstr>
      <vt:lpstr>Couldn’t you PLEASE just tell it to me?</vt:lpstr>
      <vt:lpstr>Learning Requires Your Effort</vt:lpstr>
      <vt:lpstr>Cynthia Bailey Lee</vt:lpstr>
      <vt:lpstr>What do you do in class?</vt:lpstr>
      <vt:lpstr>“But Prof. Lee, wouldn’t it be more efficient if you just taught us the right answer to begin with?”</vt:lpstr>
      <vt:lpstr>What do you do in this course?</vt:lpstr>
      <vt:lpstr>Tips for a good group discussion</vt:lpstr>
      <vt:lpstr>Edward Price</vt:lpstr>
      <vt:lpstr>Expectations</vt:lpstr>
      <vt:lpstr>Expectations</vt:lpstr>
      <vt:lpstr>Course components: class</vt:lpstr>
      <vt:lpstr>Do you have a clicker?</vt:lpstr>
      <vt:lpstr>Meet your neighbor</vt:lpstr>
      <vt:lpstr>Noah Finkelstien</vt:lpstr>
      <vt:lpstr>Interpretation and Probability</vt:lpstr>
      <vt:lpstr>Interpretation and Probability</vt:lpstr>
      <vt:lpstr>Interpretation and Probability</vt:lpstr>
      <vt:lpstr>Interpretation and Probability</vt:lpstr>
      <vt:lpstr>Some take-home messages</vt:lpstr>
      <vt:lpstr>PowerPoint Presentation</vt:lpstr>
      <vt:lpstr>Attitudes and Beliefs*</vt:lpstr>
      <vt:lpstr>CLASS categories</vt:lpstr>
      <vt:lpstr>Teach by actively engaging students… based on what they know . . .</vt:lpstr>
      <vt:lpstr>PowerPoint Presentation</vt:lpstr>
      <vt:lpstr>PowerPoint Presentation</vt:lpstr>
      <vt:lpstr>PowerPoint Presentation</vt:lpstr>
      <vt:lpstr>Expectations</vt:lpstr>
      <vt:lpstr>Course components: class</vt:lpstr>
      <vt:lpstr>PowerPoint Presentation</vt:lpstr>
      <vt:lpstr>PowerPoint Presentation</vt:lpstr>
      <vt:lpstr>Content survey (15 minutes)</vt:lpstr>
      <vt:lpstr>Ian Beatty</vt:lpstr>
      <vt:lpstr>PowerPoint Presentation</vt:lpstr>
      <vt:lpstr>Last Serny, Flingledobe and Pribin were in the Berdlink treppering gloopy caples and cleaming burly greps.  Suddenly, a ditty strezzle boofed into Flingledobe’s tresk.  Pribin glaped. “Oh Flingledobe,” he chifed, “that ditty strezzle is tunning in your grep!”</vt:lpstr>
      <vt:lpstr>Last Serny, Flingledobe and Pribin were in the Berdlink treppering gloopy caples and cleaming burly greps.  Suddenly, a ditty strezzle boofed into Flingledobe’s tresk.  Pribin glaped. “Oh Flingledobe,” he chifed, “that ditty strezzle is tunning in your grep!”</vt:lpstr>
      <vt:lpstr>Last Serny, Flingledobe and Pribin were in the Berdlink treppering gloopy caples and cleaming burly greps.  Suddenly, a ditty strezzle boofed into Flingledobe’s tresk.  Pribin glaped. “Oh Flingledobe,” he chifed, “that ditty strezzle is tunning in your grep!”</vt:lpstr>
      <vt:lpstr>Last Serny, Flingledobe and Pribin were in the Berdlink treppering gloopy caples and cleaming burly greps.  Suddenly, a ditty strezzle boofed into Flingledobe’s tresk.  Pribin glaped. “Oh Flingledobe,” he chifed, “that ditty strezzle is tunning in your grep!”</vt:lpstr>
      <vt:lpstr>Last Serny, Flingledobe and Pribin were in the Berdlink treppering gloopy caples and cleaming burly greps.  Suddenly, a ditty strezzle boofed into Flingledobe’s tresk.  Pribin glaped. “Oh Flingledobe,” he chifed, “that ditty strezzle is tunning in your grep!”</vt:lpstr>
      <vt:lpstr>Last Serny, Flingledobe and Pribin were in the Berdlink treppering gloopy caples and cleaming burly greps.  Suddenly, a ditty strezzle boofed into Flingledobe’s tresk.  Pribin glaped. “Oh Flingledobe,” he chifed, “that ditty strezzle is tunning in your grep!”</vt:lpstr>
      <vt:lpstr>Last Serny, Flingledobe and Pribin were in the Berdlink treppering gloopy caples and cleaming burly greps.  Suddenly, a ditty strezzle boofed into Flingledobe’s tresk.  Pribin glaped. “Oh Flingledobe,” he chifed, “that ditty strezzle is tunning in your grep!”</vt:lpstr>
      <vt:lpstr>Douglas Duncan</vt:lpstr>
      <vt:lpstr>How many of you are taking this class just because you love science?</vt:lpstr>
      <vt:lpstr>A paradox!  </vt:lpstr>
      <vt:lpstr>In this class you’ll come to understand some of the most amazing things in the universe! …. </vt:lpstr>
      <vt:lpstr>Scientific questions affect your life…  Is climate change a serious problem?  Will there still be skiing in Colorado when you’re my age?  Could the evolution of viruses cause many healthy college-age people to die?  What sources of energy are the best choices?</vt:lpstr>
      <vt:lpstr>The most important scientific questions many people deal with involve medicine, life, and death. </vt:lpstr>
      <vt:lpstr>This class has less memorizing, but more thinking, than many science classes. We encourage creativity as much as possible. </vt:lpstr>
      <vt:lpstr>Why do I teach this class the way I do, less lecture, more student discussion ?  We’ve been teaching the same way for a long time…</vt:lpstr>
      <vt:lpstr>In a lecture class with an interesting, clear, engaging teacher, what fraction of the material presented during the semester does a student typically learn well?  (well enough to explain to someone else)</vt:lpstr>
      <vt:lpstr>Traditional Model of Education</vt:lpstr>
      <vt:lpstr>PowerPoint Presentation</vt:lpstr>
      <vt:lpstr>PowerPoint Presentation</vt:lpstr>
      <vt:lpstr>PowerPoint Presentation</vt:lpstr>
      <vt:lpstr>PowerPoint Presentation</vt:lpstr>
      <vt:lpstr>PowerPoint Presentation</vt:lpstr>
      <vt:lpstr>In other words …</vt:lpstr>
      <vt:lpstr>PowerPoint Presentation</vt:lpstr>
      <vt:lpstr>PowerPoint Presentation</vt:lpstr>
      <vt:lpstr>Catherine Crouch</vt:lpstr>
      <vt:lpstr>Course goals</vt:lpstr>
      <vt:lpstr>Learning physics</vt:lpstr>
      <vt:lpstr>How not to learn physics</vt:lpstr>
      <vt:lpstr>Learning physics</vt:lpstr>
      <vt:lpstr>Opportunities to practice</vt:lpstr>
      <vt:lpstr>Course logistics: highlights</vt:lpstr>
      <vt:lpstr>Andrew Boudreaux</vt:lpstr>
      <vt:lpstr>Some features of this course: </vt:lpstr>
      <vt:lpstr>Focus on your thinking, not my presentation </vt:lpstr>
      <vt:lpstr>Focus on your thinking, not my presentation </vt:lpstr>
      <vt:lpstr>PowerPoint Presentation</vt:lpstr>
      <vt:lpstr>Focus on your thinking, not my presentation </vt:lpstr>
      <vt:lpstr>PowerPoint Presentation</vt:lpstr>
      <vt:lpstr>PowerPoint Presentation</vt:lpstr>
      <vt:lpstr>PowerPoint Presentation</vt:lpstr>
      <vt:lpstr>Focus on your thinking, not my presentation </vt:lpstr>
      <vt:lpstr>Focus on your thinking, not my presentation </vt:lpstr>
      <vt:lpstr>Focus on your thinking, not my presentation </vt:lpstr>
      <vt:lpstr>Focus on your thinking, not my presentation </vt:lpstr>
      <vt:lpstr>WWU Mission Statement and Vision </vt:lpstr>
      <vt:lpstr>WWU Mission Statement and Vision </vt:lpstr>
      <vt:lpstr>WWU Mission Statement and Vision </vt:lpstr>
      <vt:lpstr>Final comment </vt:lpstr>
      <vt:lpstr>Problem Solving in Physics </vt:lpstr>
      <vt:lpstr>Problem Solving in Physics </vt:lpstr>
      <vt:lpstr>Here is an exercise: </vt:lpstr>
      <vt:lpstr>Here is an exercise: </vt:lpstr>
      <vt:lpstr>“Traditional” physics problems </vt:lpstr>
      <vt:lpstr>A reasonable strategy for these kinds of “problems”: </vt:lpstr>
      <vt:lpstr>Here is a problem: </vt:lpstr>
      <vt:lpstr>Problems you will encounter involve: </vt:lpstr>
      <vt:lpstr>This type of problem requires:</vt:lpstr>
      <vt:lpstr>PowerPoint Presentation</vt:lpstr>
      <vt:lpstr>PowerPoint Presentation</vt:lpstr>
      <vt:lpstr>Barbara Demmig-Adams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vt:lpstr>
      <vt:lpstr>Traxoline</vt:lpstr>
      <vt:lpstr>Bio sketch</vt:lpstr>
    </vt:vector>
  </TitlesOfParts>
  <Company>CU Boulder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the Active Learning Classroom </dc:title>
  <dc:creator>Stephanie Chasteen</dc:creator>
  <cp:lastModifiedBy>Stephanie Chasteen</cp:lastModifiedBy>
  <cp:revision>37</cp:revision>
  <dcterms:created xsi:type="dcterms:W3CDTF">2013-01-08T21:07:04Z</dcterms:created>
  <dcterms:modified xsi:type="dcterms:W3CDTF">2017-04-20T02:09:41Z</dcterms:modified>
</cp:coreProperties>
</file>